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858000" cy="97155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DDDDD"/>
    <a:srgbClr val="CC9900"/>
    <a:srgbClr val="CC99FF"/>
    <a:srgbClr val="FFCC66"/>
    <a:srgbClr val="EAEAEA"/>
    <a:srgbClr val="FF6600"/>
    <a:srgbClr val="FF0000"/>
    <a:srgbClr val="FF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1" autoAdjust="0"/>
    <p:restoredTop sz="98353" autoAdjust="0"/>
  </p:normalViewPr>
  <p:slideViewPr>
    <p:cSldViewPr>
      <p:cViewPr>
        <p:scale>
          <a:sx n="33" d="100"/>
          <a:sy n="33" d="100"/>
        </p:scale>
        <p:origin x="-366" y="-78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40" y="0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0742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40" y="9230742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ED2409F-A5EC-49B0-9D4D-F89B6EE42C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2203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EF21-33E6-403A-B0C1-B5EFDCC2A13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721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082D-5FFE-4052-9C0A-DE6D4637F88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0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785C-6119-4493-87B3-C6656B82EBC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90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44C17-9514-4E33-98C1-27D07569F84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19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128E5-30A5-4C19-9890-FAA26FC476B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796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59E-6158-4B8A-8B02-8A98515FC05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76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F753-F1C3-48D1-BEA5-F1C6BB3C86D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341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45EC-A42A-4996-B135-CC650193B568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217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7E54-DC09-4232-B871-B83FD6FCD84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072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F671-A717-40AB-922D-45FEC60EB53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502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5C6F-5950-4849-AE9B-711A47E117C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392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44000"/>
              </a:srgbClr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fld id="{489E8718-5D36-442D-90F0-54DF4ECF259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24"/>
          <p:cNvSpPr/>
          <p:nvPr/>
        </p:nvSpPr>
        <p:spPr>
          <a:xfrm>
            <a:off x="17916537" y="10983209"/>
            <a:ext cx="13479176" cy="2554545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514350" indent="-514350" algn="just"/>
            <a:r>
              <a:rPr lang="pt-BR" sz="3200" b="1" dirty="0" smtClean="0">
                <a:latin typeface="Arial" charset="0"/>
              </a:rPr>
              <a:t>2. Reconhecimento</a:t>
            </a:r>
          </a:p>
          <a:p>
            <a:pPr marL="514350" indent="-514350" algn="just"/>
            <a:r>
              <a:rPr lang="pt-BR" sz="3200" dirty="0" smtClean="0">
                <a:latin typeface="Arial" charset="0"/>
              </a:rPr>
              <a:t>		O reconhecimento dos caracteres, é feito através de busca por </a:t>
            </a:r>
            <a:r>
              <a:rPr lang="pt-BR" sz="3200" i="1" dirty="0" smtClean="0">
                <a:latin typeface="Arial" charset="0"/>
              </a:rPr>
              <a:t>template, </a:t>
            </a:r>
            <a:r>
              <a:rPr lang="pt-BR" sz="3200" dirty="0" smtClean="0">
                <a:latin typeface="Arial" charset="0"/>
              </a:rPr>
              <a:t>utilizando uma base de imagens </a:t>
            </a:r>
            <a:r>
              <a:rPr lang="pt-BR" sz="3200" i="1" dirty="0" smtClean="0">
                <a:latin typeface="Arial" charset="0"/>
              </a:rPr>
              <a:t>(templates),</a:t>
            </a:r>
            <a:r>
              <a:rPr lang="pt-BR" sz="3200" dirty="0" smtClean="0">
                <a:latin typeface="Arial" charset="0"/>
              </a:rPr>
              <a:t> catalogada. Em seguida e realizado a validação dos resultados obtidos pela busca por </a:t>
            </a:r>
            <a:r>
              <a:rPr lang="pt-BR" sz="3200" i="1" dirty="0" smtClean="0">
                <a:latin typeface="Arial" charset="0"/>
              </a:rPr>
              <a:t>template, </a:t>
            </a:r>
            <a:r>
              <a:rPr lang="pt-BR" sz="3200" dirty="0" smtClean="0">
                <a:latin typeface="Arial" charset="0"/>
              </a:rPr>
              <a:t>com base em algumas heurísticas.</a:t>
            </a:r>
            <a:endParaRPr lang="pt-BR" sz="3200" dirty="0"/>
          </a:p>
        </p:txBody>
      </p:sp>
      <p:sp>
        <p:nvSpPr>
          <p:cNvPr id="121" name="Retângulo 120"/>
          <p:cNvSpPr/>
          <p:nvPr/>
        </p:nvSpPr>
        <p:spPr bwMode="auto">
          <a:xfrm>
            <a:off x="17930217" y="13681770"/>
            <a:ext cx="13465495" cy="8568952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Retângulo 111"/>
          <p:cNvSpPr/>
          <p:nvPr/>
        </p:nvSpPr>
        <p:spPr bwMode="auto">
          <a:xfrm>
            <a:off x="1296369" y="22220786"/>
            <a:ext cx="16273808" cy="12712270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414359" y="2214452"/>
            <a:ext cx="29789646" cy="285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6000" b="1" dirty="0">
                <a:latin typeface="Arial" charset="0"/>
              </a:rPr>
              <a:t>LOCALIZAÇÃO E RECONHECIMENTO DE PLACAS DE LICENCIAMENTO VEÍCULAR UTILIZANDO OPERADORES MORFOLÓGICOS E BUSCA POR TEMPLATE</a:t>
            </a:r>
            <a:endParaRPr lang="en-GB" sz="60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271483" y="8429558"/>
            <a:ext cx="30124230" cy="2334023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5000" b="1" dirty="0" smtClean="0">
                <a:latin typeface="Arial" charset="0"/>
              </a:rPr>
              <a:t>Introdução</a:t>
            </a:r>
            <a:endParaRPr lang="pt-BR" sz="3600" b="1" dirty="0">
              <a:latin typeface="Arial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O </a:t>
            </a:r>
            <a:r>
              <a:rPr lang="pt-BR" sz="3200" dirty="0">
                <a:latin typeface="Arial" charset="0"/>
              </a:rPr>
              <a:t>reconhecimento de placas de licenciamento (LPR, </a:t>
            </a:r>
            <a:r>
              <a:rPr lang="pt-BR" sz="3200" i="1" dirty="0">
                <a:latin typeface="Arial" charset="0"/>
              </a:rPr>
              <a:t>License Plate Recognition</a:t>
            </a:r>
            <a:r>
              <a:rPr lang="pt-BR" sz="3200" dirty="0">
                <a:latin typeface="Arial" charset="0"/>
              </a:rPr>
              <a:t>) em imagens e vídeo é um problema importante em visão computacional que está presente em muitas </a:t>
            </a:r>
            <a:r>
              <a:rPr lang="pt-BR" sz="3200" dirty="0" smtClean="0">
                <a:latin typeface="Arial" charset="0"/>
              </a:rPr>
              <a:t>aplicações.  Contudo, não é fácil projetar um método geral, pois o LPR pode ser composto de 3 subproblemas como: (1) Localização da placa do veículo, (2) Segmentação dos caracteres e (3) Reconhecimento dos caracteres. </a:t>
            </a:r>
            <a:endParaRPr lang="pt-BR" sz="32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8" name="Text Box 250"/>
          <p:cNvSpPr txBox="1">
            <a:spLocks noChangeArrowheads="1"/>
          </p:cNvSpPr>
          <p:nvPr/>
        </p:nvSpPr>
        <p:spPr bwMode="auto">
          <a:xfrm>
            <a:off x="7488238" y="5000534"/>
            <a:ext cx="19083337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5000" b="1" dirty="0">
                <a:latin typeface="Arial" charset="0"/>
              </a:rPr>
              <a:t>Danilo de Sousa Abreu e Ricardo Germano da Graça Souza</a:t>
            </a:r>
          </a:p>
          <a:p>
            <a:pPr algn="ctr"/>
            <a:r>
              <a:rPr lang="pt-BR" sz="4000" b="1" dirty="0">
                <a:latin typeface="Arial" charset="0"/>
              </a:rPr>
              <a:t>Orientador:</a:t>
            </a:r>
            <a:r>
              <a:rPr lang="pt-BR" dirty="0">
                <a:latin typeface="Arial" charset="0"/>
              </a:rPr>
              <a:t> </a:t>
            </a:r>
            <a:r>
              <a:rPr lang="pt-BR" sz="4000" b="1" dirty="0">
                <a:latin typeface="Arial" charset="0"/>
              </a:rPr>
              <a:t>Prof. Wonder Alexandre Luz Alves </a:t>
            </a:r>
          </a:p>
          <a:p>
            <a:pPr algn="ctr"/>
            <a:r>
              <a:rPr lang="pt-BR" sz="3200" dirty="0">
                <a:latin typeface="Arial" charset="0"/>
              </a:rPr>
              <a:t>Diretoria dos Cursos de Informática</a:t>
            </a:r>
          </a:p>
          <a:p>
            <a:pPr algn="ctr"/>
            <a:r>
              <a:rPr lang="pt-BR" sz="3200" dirty="0">
                <a:latin typeface="Arial" charset="0"/>
              </a:rPr>
              <a:t>Universidade Nove de Julho - Uninove</a:t>
            </a:r>
          </a:p>
          <a:p>
            <a:pPr algn="ctr"/>
            <a:r>
              <a:rPr lang="pt-BR" sz="3000" b="1" dirty="0">
                <a:latin typeface="Arial" charset="0"/>
              </a:rPr>
              <a:t>danilo.danilosousa@gmail.com, ricky.souza@gmail.com, wonder@gmail.com </a:t>
            </a:r>
          </a:p>
        </p:txBody>
      </p:sp>
      <p:pic>
        <p:nvPicPr>
          <p:cNvPr id="2059" name="Picture 14" descr="logo_unino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73" y="5009987"/>
            <a:ext cx="6286544" cy="277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7987975" y="28773290"/>
            <a:ext cx="13430344" cy="618630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b="1" dirty="0" err="1">
                <a:latin typeface="Arial" charset="0"/>
              </a:rPr>
              <a:t>Referências</a:t>
            </a:r>
            <a:endParaRPr lang="en-US" sz="3600" b="1" dirty="0">
              <a:latin typeface="Arial" charset="0"/>
            </a:endParaRPr>
          </a:p>
          <a:p>
            <a:r>
              <a:rPr lang="en-US" sz="2100" dirty="0">
                <a:latin typeface="Arial" charset="0"/>
              </a:rPr>
              <a:t>[1]	</a:t>
            </a:r>
            <a:r>
              <a:rPr lang="en-US" sz="2100" dirty="0" err="1">
                <a:latin typeface="Arial" charset="0"/>
              </a:rPr>
              <a:t>Kwaśnicka</a:t>
            </a:r>
            <a:r>
              <a:rPr lang="en-US" sz="2100" dirty="0">
                <a:latin typeface="Arial" charset="0"/>
              </a:rPr>
              <a:t>, H. and </a:t>
            </a:r>
            <a:r>
              <a:rPr lang="en-US" sz="2100" dirty="0" err="1">
                <a:latin typeface="Arial" charset="0"/>
              </a:rPr>
              <a:t>Wawrzyniak</a:t>
            </a:r>
            <a:r>
              <a:rPr lang="en-US" sz="2100" dirty="0">
                <a:latin typeface="Arial" charset="0"/>
              </a:rPr>
              <a:t>, B., License plate recognition in camera pictures. Gliwice, Poland. November 13-15, </a:t>
            </a:r>
            <a:r>
              <a:rPr lang="en-US" sz="2100" dirty="0" smtClean="0">
                <a:latin typeface="Arial" charset="0"/>
              </a:rPr>
              <a:t>2002</a:t>
            </a:r>
            <a:r>
              <a:rPr lang="en-US" sz="2100" dirty="0" smtClean="0">
                <a:latin typeface="Arial" charset="0"/>
              </a:rPr>
              <a:t>.</a:t>
            </a:r>
          </a:p>
          <a:p>
            <a:endParaRPr lang="en-US" sz="2100" dirty="0">
              <a:latin typeface="Arial" charset="0"/>
            </a:endParaRPr>
          </a:p>
          <a:p>
            <a:r>
              <a:rPr lang="en-US" sz="2100" dirty="0">
                <a:latin typeface="Arial" charset="0"/>
              </a:rPr>
              <a:t>[2]	Kim, K.B. and Kim, D.S., Recognition of Car License Using Morphological Information and SOM Algorithm. Journal of Advanced Computational Intelligence and Intelligent in informatics. Vol. 8 No. 4, </a:t>
            </a:r>
            <a:r>
              <a:rPr lang="en-US" sz="2100" dirty="0" smtClean="0">
                <a:latin typeface="Arial" charset="0"/>
              </a:rPr>
              <a:t>2004</a:t>
            </a:r>
            <a:r>
              <a:rPr lang="pt-BR" sz="2100" dirty="0" smtClean="0">
                <a:latin typeface="Arial" charset="0"/>
              </a:rPr>
              <a:t>.</a:t>
            </a:r>
          </a:p>
          <a:p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1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3]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Mahini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H.,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Kasaei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S.,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Dorri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F. and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Dorri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F.,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An Efficient Features-Based License Plate Localization Method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0-7695-2521-0/06/$20.00 (c) 2006 IEEE.</a:t>
            </a:r>
            <a:endParaRPr lang="pt-BR" sz="2100" dirty="0" smtClean="0">
              <a:latin typeface="Arial" pitchFamily="34" charset="0"/>
              <a:cs typeface="Arial" pitchFamily="34" charset="0"/>
            </a:endParaRPr>
          </a:p>
          <a:p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100" dirty="0" smtClean="0">
                <a:latin typeface="Arial" pitchFamily="34" charset="0"/>
                <a:cs typeface="Arial" pitchFamily="34" charset="0"/>
              </a:rPr>
              <a:t>[4]	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Kasaei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S.H.M.,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Kasaei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S.M.M. and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Monadjemi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S.A.,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A Novel Morphological Method for Detection and Recognition of Vehicle License Plates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American Journal of Applied Sciences 6 (12): 2066-2070, 2009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000" dirty="0" smtClean="0"/>
          </a:p>
          <a:p>
            <a:r>
              <a:rPr lang="en-US" sz="2100" dirty="0" smtClean="0">
                <a:latin typeface="Arial" pitchFamily="34" charset="0"/>
                <a:cs typeface="Arial" pitchFamily="34" charset="0"/>
              </a:rPr>
              <a:t>[5]	Gonzalez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R.C. and Woods, R. E.,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Digital Image Processing. 2</a:t>
            </a:r>
            <a:r>
              <a:rPr lang="en-US" sz="2100" i="1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New Jersey: Prentice Hall, 2002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[6]	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Guingo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B.C.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Rodrigues,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R.J.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e Thomé,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A.C.G.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2100" i="1" dirty="0" smtClean="0">
                <a:latin typeface="Arial" pitchFamily="34" charset="0"/>
                <a:cs typeface="Arial" pitchFamily="34" charset="0"/>
              </a:rPr>
              <a:t>Reconhecimento automático de placas de veículos automotores através de Redes Neurais artificiais.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Área de Ensino e Pesquisa, NCE/IM. Universidade Federal do Rio de Janeiro, 2002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Text Box 28"/>
          <p:cNvSpPr txBox="1">
            <a:spLocks noChangeArrowheads="1"/>
          </p:cNvSpPr>
          <p:nvPr/>
        </p:nvSpPr>
        <p:spPr bwMode="auto">
          <a:xfrm>
            <a:off x="17930217" y="22359968"/>
            <a:ext cx="13465496" cy="283154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4800" b="1" dirty="0" smtClean="0">
                <a:latin typeface="Arial" charset="0"/>
              </a:rPr>
              <a:t>Resultados</a:t>
            </a:r>
            <a:endParaRPr lang="pt-BR" sz="4800" dirty="0" smtClean="0">
              <a:latin typeface="Arial" charset="0"/>
            </a:endParaRPr>
          </a:p>
          <a:p>
            <a:pPr algn="just"/>
            <a:r>
              <a:rPr lang="pt-BR" sz="3200" dirty="0" smtClean="0">
                <a:latin typeface="Arial" charset="0"/>
              </a:rPr>
              <a:t>	Foram obtidos bons índices de acertos  nas  etapas de extração e reconhecimento. Com isso  os resultados de ambas as etapas, são considerados expressivos visto a complexidade do problema em relação ao nível de amadurecimento da pesquisa. </a:t>
            </a:r>
            <a:endParaRPr lang="pt-BR" sz="3200" dirty="0">
              <a:latin typeface="Arial" charset="0"/>
            </a:endParaRPr>
          </a:p>
        </p:txBody>
      </p:sp>
      <p:sp>
        <p:nvSpPr>
          <p:cNvPr id="2070" name="Text Box 372"/>
          <p:cNvSpPr txBox="1">
            <a:spLocks noChangeArrowheads="1"/>
          </p:cNvSpPr>
          <p:nvPr/>
        </p:nvSpPr>
        <p:spPr bwMode="auto">
          <a:xfrm>
            <a:off x="1296369" y="11001326"/>
            <a:ext cx="16262978" cy="2308324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4800" b="1" dirty="0" smtClean="0">
                <a:latin typeface="Arial" charset="0"/>
              </a:rPr>
              <a:t>Objetivo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	Neste trabalho, propõe-se um método para localizar e reconhecer placas de licenciamento de veículos brasileiros em imagens, utilizando técnicas conhecidas como operadores morfológicos e busca por </a:t>
            </a:r>
            <a:r>
              <a:rPr lang="pt-BR" sz="3200" i="1" dirty="0" smtClean="0">
                <a:latin typeface="Arial" charset="0"/>
              </a:rPr>
              <a:t>template, </a:t>
            </a:r>
            <a:r>
              <a:rPr lang="pt-BR" sz="3200" dirty="0" smtClean="0">
                <a:latin typeface="Arial" charset="0"/>
              </a:rPr>
              <a:t>com objetivo de identificar o veículo.</a:t>
            </a:r>
            <a:endParaRPr lang="pt-BR" sz="3200" dirty="0"/>
          </a:p>
        </p:txBody>
      </p:sp>
      <p:sp>
        <p:nvSpPr>
          <p:cNvPr id="2071" name="Rectangle 245"/>
          <p:cNvSpPr>
            <a:spLocks noChangeArrowheads="1"/>
          </p:cNvSpPr>
          <p:nvPr/>
        </p:nvSpPr>
        <p:spPr bwMode="auto">
          <a:xfrm>
            <a:off x="1271483" y="2016125"/>
            <a:ext cx="30146835" cy="6056243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defTabSz="863600" eaLnBrk="0" hangingPunct="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4" name="Text Box 372"/>
          <p:cNvSpPr txBox="1">
            <a:spLocks noChangeArrowheads="1"/>
          </p:cNvSpPr>
          <p:nvPr/>
        </p:nvSpPr>
        <p:spPr bwMode="auto">
          <a:xfrm>
            <a:off x="1296369" y="13686038"/>
            <a:ext cx="16262978" cy="1815882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4800" b="1" dirty="0" smtClean="0">
                <a:latin typeface="Arial" charset="0"/>
              </a:rPr>
              <a:t>Método proposto</a:t>
            </a:r>
            <a:endParaRPr lang="pt-BR" sz="3200" b="1" dirty="0" smtClean="0">
              <a:latin typeface="Arial" charset="0"/>
            </a:endParaRP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	O método proposto consiste em duas etapas principais: (1) Extração da placa de licenciamento do veículo e (2) reconhecimento, conforme a figura 1.</a:t>
            </a:r>
            <a:endParaRPr lang="pt-BR" sz="32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974463" y="16471272"/>
            <a:ext cx="5053482" cy="256993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pt-BR" sz="2100" dirty="0" smtClean="0">
                <a:latin typeface="Arial" pitchFamily="34" charset="0"/>
                <a:cs typeface="Arial" pitchFamily="34" charset="0"/>
              </a:rPr>
              <a:t> IMAGEM DO VEÍCULO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7629465" y="17002118"/>
            <a:ext cx="4071966" cy="1508105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(1) EXTRAÇÃO DA PLACA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2344373" y="16783144"/>
            <a:ext cx="5072098" cy="186204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(2) RECONHECIMENTO DA PLACA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Conector angulado 33"/>
          <p:cNvCxnSpPr>
            <a:stCxn id="27" idx="3"/>
            <a:endCxn id="28" idx="1"/>
          </p:cNvCxnSpPr>
          <p:nvPr/>
        </p:nvCxnSpPr>
        <p:spPr bwMode="auto">
          <a:xfrm flipV="1">
            <a:off x="7027945" y="17756171"/>
            <a:ext cx="601520" cy="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46" name="Imagem 45" descr="0 261120020715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8479" y="16615288"/>
            <a:ext cx="4800001" cy="1800000"/>
          </a:xfrm>
          <a:prstGeom prst="rect">
            <a:avLst/>
          </a:prstGeom>
          <a:effectLst>
            <a:outerShdw blurRad="457200" dist="342900" dir="9000000" algn="tr" rotWithShape="0">
              <a:prstClr val="black">
                <a:alpha val="44000"/>
              </a:prstClr>
            </a:outerShdw>
          </a:effectLst>
        </p:spPr>
      </p:pic>
      <p:pic>
        <p:nvPicPr>
          <p:cNvPr id="70" name="Imagem 69" descr="p1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98200" y="17156209"/>
            <a:ext cx="3174603" cy="774603"/>
          </a:xfrm>
          <a:prstGeom prst="rect">
            <a:avLst/>
          </a:prstGeom>
          <a:ln w="3175">
            <a:solidFill>
              <a:schemeClr val="tx1">
                <a:alpha val="73000"/>
              </a:schemeClr>
            </a:solidFill>
          </a:ln>
          <a:effectLst>
            <a:outerShdw blurRad="355600" dist="266700" dir="9000000" algn="ctr" rotWithShape="0">
              <a:schemeClr val="bg2"/>
            </a:outerShdw>
          </a:effectLst>
        </p:spPr>
      </p:pic>
      <p:sp>
        <p:nvSpPr>
          <p:cNvPr id="80" name="CaixaDeTexto 79"/>
          <p:cNvSpPr txBox="1"/>
          <p:nvPr/>
        </p:nvSpPr>
        <p:spPr>
          <a:xfrm>
            <a:off x="12344373" y="15859110"/>
            <a:ext cx="5072098" cy="4286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 smtClean="0">
                <a:latin typeface="Arial" pitchFamily="34" charset="0"/>
                <a:cs typeface="Arial" pitchFamily="34" charset="0"/>
              </a:rPr>
              <a:t>BASE DE CONHECIMENTO</a:t>
            </a:r>
          </a:p>
        </p:txBody>
      </p:sp>
      <p:cxnSp>
        <p:nvCxnSpPr>
          <p:cNvPr id="82" name="Conector angulado 81"/>
          <p:cNvCxnSpPr>
            <a:stCxn id="80" idx="2"/>
            <a:endCxn id="29" idx="0"/>
          </p:cNvCxnSpPr>
          <p:nvPr/>
        </p:nvCxnSpPr>
        <p:spPr bwMode="auto">
          <a:xfrm rot="5400000">
            <a:off x="14632719" y="16535441"/>
            <a:ext cx="49540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7" name="CaixaDeTexto 106"/>
          <p:cNvSpPr txBox="1"/>
          <p:nvPr/>
        </p:nvSpPr>
        <p:spPr>
          <a:xfrm>
            <a:off x="12344373" y="19413362"/>
            <a:ext cx="5072098" cy="44627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LOA-7993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7" name="Imagem 176" descr="Recognition.png"/>
          <p:cNvPicPr>
            <a:picLocks noChangeAspect="1"/>
          </p:cNvPicPr>
          <p:nvPr/>
        </p:nvPicPr>
        <p:blipFill>
          <a:blip r:embed="rId5" cstate="print">
            <a:lum bright="-8000" contrast="4000"/>
          </a:blip>
          <a:stretch>
            <a:fillRect/>
          </a:stretch>
        </p:blipFill>
        <p:spPr>
          <a:xfrm>
            <a:off x="12773001" y="16916392"/>
            <a:ext cx="3857652" cy="1228734"/>
          </a:xfrm>
          <a:prstGeom prst="rect">
            <a:avLst/>
          </a:prstGeom>
          <a:effectLst>
            <a:outerShdw blurRad="355600" dist="266700" dir="9000000" algn="ctr" rotWithShape="0">
              <a:schemeClr val="bg2"/>
            </a:outerShdw>
          </a:effectLst>
        </p:spPr>
      </p:pic>
      <p:sp>
        <p:nvSpPr>
          <p:cNvPr id="199" name="Text Box 372"/>
          <p:cNvSpPr txBox="1">
            <a:spLocks noChangeArrowheads="1"/>
          </p:cNvSpPr>
          <p:nvPr/>
        </p:nvSpPr>
        <p:spPr bwMode="auto">
          <a:xfrm>
            <a:off x="1969521" y="34002951"/>
            <a:ext cx="72866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pt-BR" sz="2600" i="1" dirty="0" smtClean="0">
                <a:latin typeface="+mj-lt"/>
              </a:rPr>
              <a:t>Figura 2. Etapas para extração da placa</a:t>
            </a:r>
            <a:endParaRPr lang="pt-BR" sz="2600" i="1" dirty="0">
              <a:latin typeface="+mj-lt"/>
            </a:endParaRPr>
          </a:p>
        </p:txBody>
      </p:sp>
      <p:sp>
        <p:nvSpPr>
          <p:cNvPr id="200" name="Text Box 372"/>
          <p:cNvSpPr txBox="1">
            <a:spLocks noChangeArrowheads="1"/>
          </p:cNvSpPr>
          <p:nvPr/>
        </p:nvSpPr>
        <p:spPr bwMode="auto">
          <a:xfrm>
            <a:off x="1296369" y="20583617"/>
            <a:ext cx="16273808" cy="1569660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514350" indent="-514350" algn="just">
              <a:buFont typeface="Wingdings" pitchFamily="2" charset="2"/>
              <a:buAutoNum type="arabicPeriod"/>
            </a:pPr>
            <a:r>
              <a:rPr lang="pt-BR" sz="3200" b="1" dirty="0" smtClean="0">
                <a:latin typeface="Arial" charset="0"/>
              </a:rPr>
              <a:t>Extração da Placa</a:t>
            </a:r>
          </a:p>
          <a:p>
            <a:pPr marL="514350" indent="-514350" algn="just"/>
            <a:r>
              <a:rPr lang="pt-BR" sz="3200" dirty="0" smtClean="0">
                <a:latin typeface="Arial" charset="0"/>
              </a:rPr>
              <a:t>	A extração da placa é baseada na utilização de operadores morfológicos. Este procedimento pode ser divido em 7 partes,  como ilustrado na figura 2.</a:t>
            </a:r>
          </a:p>
        </p:txBody>
      </p:sp>
      <p:sp>
        <p:nvSpPr>
          <p:cNvPr id="203" name="CaixaDeTexto 202"/>
          <p:cNvSpPr txBox="1"/>
          <p:nvPr/>
        </p:nvSpPr>
        <p:spPr>
          <a:xfrm>
            <a:off x="3493447" y="25931868"/>
            <a:ext cx="4596754" cy="22159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i="1" dirty="0" smtClean="0">
                <a:latin typeface="Arial" pitchFamily="34" charset="0"/>
                <a:cs typeface="Arial" pitchFamily="34" charset="0"/>
              </a:rPr>
              <a:t>(1) Operação Fechamento</a:t>
            </a:r>
            <a:endParaRPr lang="pt-BR" sz="2100" i="1" dirty="0" smtClean="0"/>
          </a:p>
        </p:txBody>
      </p:sp>
      <p:sp>
        <p:nvSpPr>
          <p:cNvPr id="204" name="CaixaDeTexto 203"/>
          <p:cNvSpPr txBox="1"/>
          <p:nvPr/>
        </p:nvSpPr>
        <p:spPr>
          <a:xfrm>
            <a:off x="3486061" y="28645099"/>
            <a:ext cx="4608512" cy="22159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(2)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Binarização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Otsu</a:t>
            </a:r>
            <a:endParaRPr lang="pt-BR" sz="2100" dirty="0" smtClean="0"/>
          </a:p>
        </p:txBody>
      </p:sp>
      <p:sp>
        <p:nvSpPr>
          <p:cNvPr id="205" name="CaixaDeTexto 204"/>
          <p:cNvSpPr txBox="1"/>
          <p:nvPr/>
        </p:nvSpPr>
        <p:spPr>
          <a:xfrm>
            <a:off x="3486061" y="31359743"/>
            <a:ext cx="4576404" cy="22159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(3) Abertura pela Largura</a:t>
            </a:r>
            <a:endParaRPr lang="pt-BR" sz="2100" dirty="0" smtClean="0"/>
          </a:p>
        </p:txBody>
      </p:sp>
      <p:sp>
        <p:nvSpPr>
          <p:cNvPr id="206" name="CaixaDeTexto 205"/>
          <p:cNvSpPr txBox="1"/>
          <p:nvPr/>
        </p:nvSpPr>
        <p:spPr>
          <a:xfrm>
            <a:off x="11337989" y="31315121"/>
            <a:ext cx="4578284" cy="22159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(4) Abertura pela Altura</a:t>
            </a:r>
            <a:endParaRPr lang="pt-BR" sz="2100" dirty="0" smtClean="0"/>
          </a:p>
        </p:txBody>
      </p:sp>
      <p:sp>
        <p:nvSpPr>
          <p:cNvPr id="207" name="CaixaDeTexto 206"/>
          <p:cNvSpPr txBox="1"/>
          <p:nvPr/>
        </p:nvSpPr>
        <p:spPr>
          <a:xfrm>
            <a:off x="11337989" y="28575074"/>
            <a:ext cx="4578284" cy="22159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(5) Dilatação</a:t>
            </a:r>
            <a:endParaRPr lang="pt-BR" sz="2100" dirty="0" smtClean="0"/>
          </a:p>
        </p:txBody>
      </p:sp>
      <p:sp>
        <p:nvSpPr>
          <p:cNvPr id="208" name="CaixaDeTexto 207"/>
          <p:cNvSpPr txBox="1"/>
          <p:nvPr/>
        </p:nvSpPr>
        <p:spPr>
          <a:xfrm>
            <a:off x="11334381" y="25930455"/>
            <a:ext cx="4581892" cy="22159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(6)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Retangularidade</a:t>
            </a:r>
            <a:endParaRPr lang="pt-BR" sz="2100" dirty="0" smtClean="0"/>
          </a:p>
        </p:txBody>
      </p:sp>
      <p:cxnSp>
        <p:nvCxnSpPr>
          <p:cNvPr id="213" name="Conector angulado 212"/>
          <p:cNvCxnSpPr>
            <a:stCxn id="203" idx="2"/>
            <a:endCxn id="204" idx="0"/>
          </p:cNvCxnSpPr>
          <p:nvPr/>
        </p:nvCxnSpPr>
        <p:spPr bwMode="auto">
          <a:xfrm rot="5400000">
            <a:off x="5542451" y="28395726"/>
            <a:ext cx="497240" cy="15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3" name="Conector angulado 222"/>
          <p:cNvCxnSpPr>
            <a:stCxn id="205" idx="2"/>
            <a:endCxn id="206" idx="2"/>
          </p:cNvCxnSpPr>
          <p:nvPr/>
        </p:nvCxnSpPr>
        <p:spPr bwMode="auto">
          <a:xfrm rot="5400000" flipH="1" flipV="1">
            <a:off x="9678386" y="29626989"/>
            <a:ext cx="44622" cy="7852868"/>
          </a:xfrm>
          <a:prstGeom prst="bentConnector3">
            <a:avLst>
              <a:gd name="adj1" fmla="val -5123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7" name="Conector angulado 226"/>
          <p:cNvCxnSpPr>
            <a:stCxn id="206" idx="0"/>
            <a:endCxn id="207" idx="2"/>
          </p:cNvCxnSpPr>
          <p:nvPr/>
        </p:nvCxnSpPr>
        <p:spPr bwMode="auto">
          <a:xfrm rot="5400000" flipH="1" flipV="1">
            <a:off x="13365103" y="31053093"/>
            <a:ext cx="524056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1" name="CaixaDeTexto 240"/>
          <p:cNvSpPr txBox="1"/>
          <p:nvPr/>
        </p:nvSpPr>
        <p:spPr>
          <a:xfrm>
            <a:off x="11595793" y="23087458"/>
            <a:ext cx="4071966" cy="150810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(7) Segmentação da região</a:t>
            </a:r>
            <a:endParaRPr lang="pt-BR" sz="2100" dirty="0" smtClean="0"/>
          </a:p>
        </p:txBody>
      </p:sp>
      <p:cxnSp>
        <p:nvCxnSpPr>
          <p:cNvPr id="242" name="Conector angulado 241"/>
          <p:cNvCxnSpPr>
            <a:stCxn id="207" idx="0"/>
            <a:endCxn id="208" idx="2"/>
          </p:cNvCxnSpPr>
          <p:nvPr/>
        </p:nvCxnSpPr>
        <p:spPr bwMode="auto">
          <a:xfrm rot="16200000" flipV="1">
            <a:off x="13411915" y="28359858"/>
            <a:ext cx="428628" cy="180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6" name="Conector angulado 245"/>
          <p:cNvCxnSpPr>
            <a:stCxn id="208" idx="0"/>
            <a:endCxn id="241" idx="2"/>
          </p:cNvCxnSpPr>
          <p:nvPr/>
        </p:nvCxnSpPr>
        <p:spPr bwMode="auto">
          <a:xfrm rot="5400000" flipH="1" flipV="1">
            <a:off x="12961105" y="25259785"/>
            <a:ext cx="1334892" cy="64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50" name="Imagem 249" descr="f1=CloseTopHa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33581" y="26019802"/>
            <a:ext cx="4320000" cy="1620000"/>
          </a:xfrm>
          <a:prstGeom prst="rect">
            <a:avLst/>
          </a:prstGeom>
          <a:effectLst>
            <a:outerShdw blurRad="317500" dist="215900" dir="7800000" algn="tr" rotWithShape="0">
              <a:prstClr val="black">
                <a:alpha val="78000"/>
              </a:prstClr>
            </a:outerShdw>
          </a:effectLst>
        </p:spPr>
      </p:pic>
      <p:pic>
        <p:nvPicPr>
          <p:cNvPr id="251" name="Imagem 250" descr="f2=Otsu(f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73894" y="28731199"/>
            <a:ext cx="4388571" cy="1613708"/>
          </a:xfrm>
          <a:prstGeom prst="rect">
            <a:avLst/>
          </a:prstGeom>
          <a:effectLst>
            <a:outerShdw blurRad="317500" dist="215900" dir="7800000" algn="tr" rotWithShape="0">
              <a:prstClr val="black">
                <a:alpha val="78000"/>
              </a:prstClr>
            </a:outerShdw>
          </a:effectLst>
        </p:spPr>
      </p:pic>
      <p:pic>
        <p:nvPicPr>
          <p:cNvPr id="252" name="Imagem 251" descr="f3=Openwidth(f2)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66655" y="31455668"/>
            <a:ext cx="4320000" cy="1620000"/>
          </a:xfrm>
          <a:prstGeom prst="rect">
            <a:avLst/>
          </a:prstGeom>
          <a:effectLst>
            <a:outerShdw blurRad="317500" dist="215900" dir="7800000" algn="tr" rotWithShape="0">
              <a:prstClr val="black">
                <a:alpha val="78000"/>
              </a:prstClr>
            </a:outerShdw>
          </a:effectLst>
        </p:spPr>
      </p:pic>
      <p:pic>
        <p:nvPicPr>
          <p:cNvPr id="253" name="Imagem 252" descr="f4=Openheight(f3)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552303" y="31384230"/>
            <a:ext cx="4320000" cy="1620000"/>
          </a:xfrm>
          <a:prstGeom prst="rect">
            <a:avLst/>
          </a:prstGeom>
          <a:effectLst>
            <a:outerShdw blurRad="317500" dist="215900" dir="7800000" algn="tr" rotWithShape="0">
              <a:prstClr val="black">
                <a:alpha val="78000"/>
              </a:prstClr>
            </a:outerShdw>
          </a:effectLst>
        </p:spPr>
      </p:pic>
      <p:pic>
        <p:nvPicPr>
          <p:cNvPr id="254" name="Imagem 253" descr="f5=Dilatation(f4)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552595" y="28646512"/>
            <a:ext cx="4320000" cy="1620000"/>
          </a:xfrm>
          <a:prstGeom prst="rect">
            <a:avLst/>
          </a:prstGeom>
          <a:effectLst>
            <a:outerShdw blurRad="317500" dist="215900" dir="7800000" algn="tr" rotWithShape="0">
              <a:prstClr val="black">
                <a:alpha val="78000"/>
              </a:prstClr>
            </a:outerShdw>
          </a:effectLst>
        </p:spPr>
      </p:pic>
      <p:pic>
        <p:nvPicPr>
          <p:cNvPr id="327" name="Imagem 326" descr="Segmentation(f5)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52595" y="26002751"/>
            <a:ext cx="4320000" cy="1620000"/>
          </a:xfrm>
          <a:prstGeom prst="rect">
            <a:avLst/>
          </a:prstGeom>
          <a:effectLst>
            <a:outerShdw blurRad="457200" dist="304800" dir="8100000" algn="tr" rotWithShape="0">
              <a:prstClr val="black">
                <a:alpha val="76000"/>
              </a:prstClr>
            </a:outerShdw>
          </a:effectLst>
        </p:spPr>
      </p:pic>
      <p:sp>
        <p:nvSpPr>
          <p:cNvPr id="340" name="Text Box 372"/>
          <p:cNvSpPr txBox="1">
            <a:spLocks noChangeArrowheads="1"/>
          </p:cNvSpPr>
          <p:nvPr/>
        </p:nvSpPr>
        <p:spPr bwMode="auto">
          <a:xfrm>
            <a:off x="1914425" y="19938699"/>
            <a:ext cx="72866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pt-BR" sz="2600" i="1" dirty="0" smtClean="0">
                <a:latin typeface="+mj-lt"/>
              </a:rPr>
              <a:t>Figura 1. Visão geral do método proposto.</a:t>
            </a:r>
            <a:endParaRPr lang="pt-BR" sz="2600" i="1" dirty="0">
              <a:latin typeface="+mj-lt"/>
            </a:endParaRPr>
          </a:p>
        </p:txBody>
      </p:sp>
      <p:sp>
        <p:nvSpPr>
          <p:cNvPr id="353" name="CaixaDeTexto 352"/>
          <p:cNvSpPr txBox="1"/>
          <p:nvPr/>
        </p:nvSpPr>
        <p:spPr>
          <a:xfrm>
            <a:off x="2083327" y="22793726"/>
            <a:ext cx="5981794" cy="25391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r"/>
            <a:r>
              <a:rPr lang="pt-BR" sz="2100" dirty="0" smtClean="0">
                <a:latin typeface="Arial" pitchFamily="34" charset="0"/>
                <a:cs typeface="Arial" pitchFamily="34" charset="0"/>
              </a:rPr>
              <a:t> IMAGEM DO VEÍCULO EM NÍVEL DE CINZA</a:t>
            </a:r>
            <a:endParaRPr lang="pt-BR" sz="21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54" name="Imagem 353" descr="0 261120020715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7367" y="22931472"/>
            <a:ext cx="4781250" cy="1800000"/>
          </a:xfrm>
          <a:prstGeom prst="rect">
            <a:avLst/>
          </a:prstGeom>
          <a:effectLst>
            <a:outerShdw blurRad="457200" dist="304800" dir="8100000" algn="tr" rotWithShape="0">
              <a:prstClr val="black">
                <a:alpha val="54000"/>
              </a:prstClr>
            </a:outerShdw>
          </a:effectLst>
        </p:spPr>
      </p:pic>
      <p:cxnSp>
        <p:nvCxnSpPr>
          <p:cNvPr id="355" name="Conector angulado 354"/>
          <p:cNvCxnSpPr>
            <a:stCxn id="353" idx="2"/>
            <a:endCxn id="203" idx="0"/>
          </p:cNvCxnSpPr>
          <p:nvPr/>
        </p:nvCxnSpPr>
        <p:spPr bwMode="auto">
          <a:xfrm rot="16200000" flipH="1">
            <a:off x="5133532" y="25273575"/>
            <a:ext cx="598985" cy="7176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17930217" y="13681770"/>
            <a:ext cx="13393488" cy="58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3200" b="1" i="1" dirty="0" smtClean="0">
                <a:latin typeface="+mj-lt"/>
              </a:rPr>
              <a:t>Reconhecimento da placa</a:t>
            </a:r>
            <a:endParaRPr lang="pt-BR" sz="3200" b="1" i="1" dirty="0">
              <a:latin typeface="+mj-lt"/>
            </a:endParaRPr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1943113" y="15644796"/>
            <a:ext cx="5400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3200" b="1" i="1" dirty="0" smtClean="0">
                <a:latin typeface="+mj-lt"/>
              </a:rPr>
              <a:t>Visão geral do método</a:t>
            </a:r>
            <a:endParaRPr lang="pt-BR" sz="3200" b="1" i="1" dirty="0">
              <a:latin typeface="+mj-lt"/>
            </a:endParaRPr>
          </a:p>
        </p:txBody>
      </p:sp>
      <p:sp>
        <p:nvSpPr>
          <p:cNvPr id="118" name="Retângulo 117"/>
          <p:cNvSpPr/>
          <p:nvPr/>
        </p:nvSpPr>
        <p:spPr bwMode="auto">
          <a:xfrm>
            <a:off x="2041529" y="25503240"/>
            <a:ext cx="15232066" cy="847617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9" name="CaixaDeTexto 118"/>
          <p:cNvSpPr txBox="1"/>
          <p:nvPr/>
        </p:nvSpPr>
        <p:spPr>
          <a:xfrm>
            <a:off x="19202421" y="19002382"/>
            <a:ext cx="4071966" cy="18620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VALIDAÇÃO</a:t>
            </a:r>
            <a:endParaRPr lang="pt-BR" sz="2100" dirty="0" smtClean="0"/>
          </a:p>
        </p:txBody>
      </p:sp>
      <p:cxnSp>
        <p:nvCxnSpPr>
          <p:cNvPr id="120" name="Conector angulado 119"/>
          <p:cNvCxnSpPr>
            <a:stCxn id="238" idx="2"/>
            <a:endCxn id="237" idx="0"/>
          </p:cNvCxnSpPr>
          <p:nvPr/>
        </p:nvCxnSpPr>
        <p:spPr bwMode="auto">
          <a:xfrm rot="5400000">
            <a:off x="20786906" y="16403083"/>
            <a:ext cx="902997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8" name="CaixaDeTexto 127"/>
          <p:cNvSpPr txBox="1"/>
          <p:nvPr/>
        </p:nvSpPr>
        <p:spPr>
          <a:xfrm>
            <a:off x="25203213" y="21002647"/>
            <a:ext cx="4214842" cy="44627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LOA-7993 EM ASCII</a:t>
            </a:r>
            <a:endParaRPr lang="pt-BR" dirty="0" smtClean="0"/>
          </a:p>
        </p:txBody>
      </p:sp>
      <p:cxnSp>
        <p:nvCxnSpPr>
          <p:cNvPr id="129" name="Conector angulado 128"/>
          <p:cNvCxnSpPr>
            <a:stCxn id="119" idx="2"/>
            <a:endCxn id="128" idx="1"/>
          </p:cNvCxnSpPr>
          <p:nvPr/>
        </p:nvCxnSpPr>
        <p:spPr bwMode="auto">
          <a:xfrm rot="16200000" flipH="1">
            <a:off x="23040131" y="19062702"/>
            <a:ext cx="361355" cy="396480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CaixaDeTexto 89"/>
          <p:cNvSpPr txBox="1"/>
          <p:nvPr/>
        </p:nvSpPr>
        <p:spPr>
          <a:xfrm>
            <a:off x="25203213" y="16855428"/>
            <a:ext cx="4196602" cy="3739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BASE DE CONHECIMENTO</a:t>
            </a:r>
          </a:p>
          <a:p>
            <a:r>
              <a:rPr lang="pt-BR" dirty="0" smtClean="0"/>
              <a:t>Classes de </a:t>
            </a:r>
            <a:r>
              <a:rPr lang="pt-BR" i="1" dirty="0" smtClean="0"/>
              <a:t>TEMPLATES </a:t>
            </a:r>
            <a:r>
              <a:rPr lang="pt-BR" dirty="0" smtClean="0"/>
              <a:t>A-Z, 0-9</a:t>
            </a:r>
          </a:p>
          <a:p>
            <a:endParaRPr lang="pt-BR" dirty="0" smtClean="0"/>
          </a:p>
          <a:p>
            <a:r>
              <a:rPr lang="pt-BR" dirty="0" smtClean="0"/>
              <a:t>(A)              , ... ,    </a:t>
            </a:r>
          </a:p>
          <a:p>
            <a:pPr marL="457200" indent="-457200">
              <a:buAutoNum type="alphaUcParenBoth" startAt="2"/>
            </a:pPr>
            <a:r>
              <a:rPr lang="pt-BR" dirty="0" smtClean="0"/>
              <a:t>, ... ,</a:t>
            </a:r>
          </a:p>
          <a:p>
            <a:pPr marL="457200" indent="-457200"/>
            <a:r>
              <a:rPr lang="pt-BR" dirty="0" smtClean="0"/>
              <a:t> ... </a:t>
            </a:r>
          </a:p>
          <a:p>
            <a:r>
              <a:rPr lang="pt-BR" dirty="0" smtClean="0"/>
              <a:t>(Z)              </a:t>
            </a:r>
            <a:r>
              <a:rPr lang="pt-BR" i="1" dirty="0" smtClean="0"/>
              <a:t>.</a:t>
            </a:r>
            <a:endParaRPr lang="pt-BR" dirty="0" smtClean="0"/>
          </a:p>
          <a:p>
            <a:r>
              <a:rPr lang="pt-BR" dirty="0" smtClean="0"/>
              <a:t>(0)               , ... ,</a:t>
            </a:r>
          </a:p>
          <a:p>
            <a:r>
              <a:rPr lang="pt-BR" dirty="0" smtClean="0"/>
              <a:t> ...</a:t>
            </a:r>
          </a:p>
          <a:p>
            <a:r>
              <a:rPr lang="pt-BR" dirty="0" smtClean="0"/>
              <a:t>(9)               , ... ,</a:t>
            </a:r>
            <a:endParaRPr lang="pt-BR" i="1" dirty="0" smtClean="0"/>
          </a:p>
        </p:txBody>
      </p:sp>
      <p:cxnSp>
        <p:nvCxnSpPr>
          <p:cNvPr id="91" name="Conector angulado 90"/>
          <p:cNvCxnSpPr>
            <a:stCxn id="90" idx="1"/>
            <a:endCxn id="237" idx="3"/>
          </p:cNvCxnSpPr>
          <p:nvPr/>
        </p:nvCxnSpPr>
        <p:spPr bwMode="auto">
          <a:xfrm rot="10800000">
            <a:off x="23274387" y="17577857"/>
            <a:ext cx="1928826" cy="11471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92" name="Imagem 91" descr="tA_1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756477" y="1800549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  <a:prstDash val="solid"/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93" name="Imagem 92" descr="tA_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256543" y="1800549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94" name="Imagem 93" descr="tA_3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256675" y="1800549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95" name="Imagem 94" descr="t0_1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756477" y="1943425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96" name="Imagem 95" descr="t0_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256543" y="1943425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97" name="Imagem 96" descr="t0_3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274915" y="19403510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98" name="Imagem 97" descr="t9_1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756477" y="2014863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99" name="Imagem 98" descr="t9_2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6256543" y="2014863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100" name="Imagem 99" descr="t9_3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7274915" y="20117890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101" name="Imagem 100" descr="tB_1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5756477" y="1836268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102" name="Imagem 101" descr="tB_2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6245479" y="1836268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103" name="Imagem 102" descr="tB_3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7256675" y="1836268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104" name="Imagem 103" descr="tZ_1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5756477" y="1907706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pic>
        <p:nvPicPr>
          <p:cNvPr id="105" name="Imagem 104" descr="tZ_2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6256543" y="19077067"/>
            <a:ext cx="368254" cy="241270"/>
          </a:xfrm>
          <a:prstGeom prst="rect">
            <a:avLst/>
          </a:prstGeom>
          <a:ln cap="rnd">
            <a:solidFill>
              <a:schemeClr val="tx1"/>
            </a:solidFill>
          </a:ln>
          <a:effectLst>
            <a:outerShdw blurRad="88900" dist="114300" dir="2700000" algn="tl" rotWithShape="0">
              <a:prstClr val="black">
                <a:alpha val="43000"/>
              </a:prstClr>
            </a:outerShdw>
          </a:effectLst>
        </p:spPr>
      </p:pic>
      <p:sp>
        <p:nvSpPr>
          <p:cNvPr id="122" name="Text Box 372"/>
          <p:cNvSpPr txBox="1">
            <a:spLocks noChangeArrowheads="1"/>
          </p:cNvSpPr>
          <p:nvPr/>
        </p:nvSpPr>
        <p:spPr bwMode="auto">
          <a:xfrm>
            <a:off x="18578289" y="21758279"/>
            <a:ext cx="72866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Font typeface="Wingdings" pitchFamily="2" charset="2"/>
              <a:buNone/>
            </a:pPr>
            <a:r>
              <a:rPr lang="pt-BR" sz="2600" i="1" dirty="0" smtClean="0">
                <a:latin typeface="+mj-lt"/>
              </a:rPr>
              <a:t>Figura 3. Etapas para reconhecimento da placa</a:t>
            </a:r>
            <a:endParaRPr lang="pt-BR" sz="2600" i="1" dirty="0">
              <a:latin typeface="+mj-lt"/>
            </a:endParaRPr>
          </a:p>
        </p:txBody>
      </p:sp>
      <p:sp>
        <p:nvSpPr>
          <p:cNvPr id="126" name="Text Box 28"/>
          <p:cNvSpPr txBox="1">
            <a:spLocks noChangeArrowheads="1"/>
          </p:cNvSpPr>
          <p:nvPr/>
        </p:nvSpPr>
        <p:spPr bwMode="auto">
          <a:xfrm>
            <a:off x="1914425" y="22217093"/>
            <a:ext cx="155734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3200" b="1" i="1" dirty="0" smtClean="0">
                <a:latin typeface="+mj-lt"/>
              </a:rPr>
              <a:t>Extração da placa</a:t>
            </a:r>
            <a:endParaRPr lang="pt-BR" sz="3200" b="1" i="1" dirty="0">
              <a:latin typeface="+mj-lt"/>
            </a:endParaRPr>
          </a:p>
        </p:txBody>
      </p:sp>
      <p:sp>
        <p:nvSpPr>
          <p:cNvPr id="130" name="Text Box 28"/>
          <p:cNvSpPr txBox="1">
            <a:spLocks noChangeArrowheads="1"/>
          </p:cNvSpPr>
          <p:nvPr/>
        </p:nvSpPr>
        <p:spPr bwMode="auto">
          <a:xfrm>
            <a:off x="17988545" y="25360364"/>
            <a:ext cx="13429774" cy="33239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4800" b="1" dirty="0" smtClean="0">
                <a:latin typeface="Arial" charset="0"/>
              </a:rPr>
              <a:t>Conclusão</a:t>
            </a:r>
          </a:p>
          <a:p>
            <a:pPr algn="just"/>
            <a:r>
              <a:rPr lang="pt-BR" sz="3200" dirty="0" smtClean="0">
                <a:latin typeface="Arial" charset="0"/>
              </a:rPr>
              <a:t>	O método proposto pode alcançar melhores resultados, com aumento na qualidade das imagens, sendo realizado aquisição das imagens em equipamentos configurados de maneira específica para esta aplicação, assim como, a aplicação de outras técnicas em conjunto na etapa de reconhecimento.</a:t>
            </a:r>
            <a:endParaRPr lang="pt-BR" sz="3200" dirty="0">
              <a:latin typeface="Arial" charset="0"/>
            </a:endParaRPr>
          </a:p>
        </p:txBody>
      </p:sp>
      <p:pic>
        <p:nvPicPr>
          <p:cNvPr id="106" name="Imagem 105" descr="Segmentation(f5)1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1872067" y="23645852"/>
            <a:ext cx="3123810" cy="279365"/>
          </a:xfrm>
          <a:prstGeom prst="rect">
            <a:avLst/>
          </a:prstGeom>
          <a:effectLst>
            <a:outerShdw blurRad="457200" dist="2286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8" name="Imagem 107" descr="Recognition_1.png"/>
          <p:cNvPicPr>
            <a:picLocks noChangeAspect="1"/>
          </p:cNvPicPr>
          <p:nvPr/>
        </p:nvPicPr>
        <p:blipFill>
          <a:blip r:embed="rId27" cstate="print">
            <a:lum bright="-10000" contrast="4000"/>
          </a:blip>
          <a:stretch>
            <a:fillRect/>
          </a:stretch>
        </p:blipFill>
        <p:spPr>
          <a:xfrm>
            <a:off x="19631049" y="17151381"/>
            <a:ext cx="3123810" cy="279365"/>
          </a:xfrm>
          <a:prstGeom prst="rect">
            <a:avLst/>
          </a:prstGeom>
          <a:ln w="15875">
            <a:solidFill>
              <a:schemeClr val="tx1"/>
            </a:solidFill>
            <a:prstDash val="dash"/>
          </a:ln>
          <a:effectLst>
            <a:outerShdw blurRad="355600" dist="266700" dir="9000000" algn="ctr" rotWithShape="0">
              <a:schemeClr val="bg2"/>
            </a:outerShdw>
          </a:effectLst>
        </p:spPr>
      </p:pic>
      <p:pic>
        <p:nvPicPr>
          <p:cNvPr id="110" name="Imagem 109" descr="Segmentation(f5)1.png"/>
          <p:cNvPicPr>
            <a:picLocks noChangeAspect="1"/>
          </p:cNvPicPr>
          <p:nvPr/>
        </p:nvPicPr>
        <p:blipFill>
          <a:blip r:embed="rId26" cstate="print">
            <a:lum bright="-10000" contrast="4000"/>
          </a:blip>
          <a:stretch>
            <a:fillRect/>
          </a:stretch>
        </p:blipFill>
        <p:spPr>
          <a:xfrm>
            <a:off x="19559611" y="15073292"/>
            <a:ext cx="3123810" cy="279365"/>
          </a:xfrm>
          <a:prstGeom prst="rect">
            <a:avLst/>
          </a:prstGeom>
          <a:effectLst>
            <a:outerShdw blurRad="355600" dist="266700" dir="9000000" algn="ctr" rotWithShape="0">
              <a:schemeClr val="bg2"/>
            </a:outerShdw>
          </a:effectLst>
        </p:spPr>
      </p:pic>
      <p:pic>
        <p:nvPicPr>
          <p:cNvPr id="111" name="Imagem 110" descr="Recognition.png"/>
          <p:cNvPicPr>
            <a:picLocks noChangeAspect="1"/>
          </p:cNvPicPr>
          <p:nvPr/>
        </p:nvPicPr>
        <p:blipFill>
          <a:blip r:embed="rId28" cstate="print">
            <a:lum bright="-22000" contrast="-9000"/>
          </a:blip>
          <a:stretch>
            <a:fillRect/>
          </a:stretch>
        </p:blipFill>
        <p:spPr>
          <a:xfrm>
            <a:off x="19488173" y="19145258"/>
            <a:ext cx="3301588" cy="1092064"/>
          </a:xfrm>
          <a:prstGeom prst="rect">
            <a:avLst/>
          </a:prstGeom>
          <a:effectLst/>
        </p:spPr>
      </p:pic>
      <p:sp>
        <p:nvSpPr>
          <p:cNvPr id="139" name="Retângulo 138"/>
          <p:cNvSpPr/>
          <p:nvPr/>
        </p:nvSpPr>
        <p:spPr bwMode="auto">
          <a:xfrm>
            <a:off x="18630917" y="16502051"/>
            <a:ext cx="12287336" cy="514353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8" name="Conector angulado 187"/>
          <p:cNvCxnSpPr>
            <a:endCxn id="29" idx="1"/>
          </p:cNvCxnSpPr>
          <p:nvPr/>
        </p:nvCxnSpPr>
        <p:spPr bwMode="auto">
          <a:xfrm flipV="1">
            <a:off x="11701431" y="17714168"/>
            <a:ext cx="642942" cy="239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5" name="Conector de seta reta 194"/>
          <p:cNvCxnSpPr/>
          <p:nvPr/>
        </p:nvCxnSpPr>
        <p:spPr bwMode="auto">
          <a:xfrm rot="5400000">
            <a:off x="14461412" y="19029277"/>
            <a:ext cx="76817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Conector angulado 224"/>
          <p:cNvCxnSpPr/>
          <p:nvPr/>
        </p:nvCxnSpPr>
        <p:spPr bwMode="auto">
          <a:xfrm rot="5400000">
            <a:off x="5524211" y="31111782"/>
            <a:ext cx="497240" cy="15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7" name="CaixaDeTexto 236"/>
          <p:cNvSpPr txBox="1"/>
          <p:nvPr/>
        </p:nvSpPr>
        <p:spPr>
          <a:xfrm>
            <a:off x="19202421" y="16854582"/>
            <a:ext cx="4071966" cy="14465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sz="21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BUSCA POR TEMPLATE</a:t>
            </a:r>
            <a:endParaRPr lang="pt-BR" sz="2100" dirty="0" smtClean="0"/>
          </a:p>
        </p:txBody>
      </p:sp>
      <p:sp>
        <p:nvSpPr>
          <p:cNvPr id="238" name="CaixaDeTexto 237"/>
          <p:cNvSpPr txBox="1"/>
          <p:nvPr/>
        </p:nvSpPr>
        <p:spPr>
          <a:xfrm>
            <a:off x="19202421" y="14858978"/>
            <a:ext cx="4071966" cy="10926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pt-BR" sz="21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2100" dirty="0" smtClean="0">
                <a:latin typeface="Arial" pitchFamily="34" charset="0"/>
                <a:cs typeface="Arial" pitchFamily="34" charset="0"/>
              </a:rPr>
              <a:t>IMAGEM DA PLACA</a:t>
            </a:r>
            <a:endParaRPr lang="pt-BR" sz="2100" dirty="0" smtClean="0"/>
          </a:p>
        </p:txBody>
      </p:sp>
      <p:cxnSp>
        <p:nvCxnSpPr>
          <p:cNvPr id="245" name="Conector angulado 244"/>
          <p:cNvCxnSpPr>
            <a:stCxn id="237" idx="2"/>
            <a:endCxn id="119" idx="0"/>
          </p:cNvCxnSpPr>
          <p:nvPr/>
        </p:nvCxnSpPr>
        <p:spPr bwMode="auto">
          <a:xfrm rot="5400000">
            <a:off x="20887779" y="18651757"/>
            <a:ext cx="70125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214</Words>
  <Application>Microsoft Office PowerPoint</Application>
  <PresentationFormat>Personalizar</PresentationFormat>
  <Paragraphs>127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UFSCar - DEMa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Danilo</cp:lastModifiedBy>
  <cp:revision>212</cp:revision>
  <cp:lastPrinted>2007-08-20T22:32:50Z</cp:lastPrinted>
  <dcterms:created xsi:type="dcterms:W3CDTF">2000-11-13T13:31:19Z</dcterms:created>
  <dcterms:modified xsi:type="dcterms:W3CDTF">2010-11-19T14:48:40Z</dcterms:modified>
</cp:coreProperties>
</file>