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858000" cy="97155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DDDDD"/>
    <a:srgbClr val="CC9900"/>
    <a:srgbClr val="CC99FF"/>
    <a:srgbClr val="FFCC66"/>
    <a:srgbClr val="EAEAEA"/>
    <a:srgbClr val="FF6600"/>
    <a:srgbClr val="FF00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98353" autoAdjust="0"/>
  </p:normalViewPr>
  <p:slideViewPr>
    <p:cSldViewPr>
      <p:cViewPr>
        <p:scale>
          <a:sx n="66" d="100"/>
          <a:sy n="66" d="100"/>
        </p:scale>
        <p:origin x="-78" y="-78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40" y="0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0742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40" y="9230742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ED2409F-A5EC-49B0-9D4D-F89B6EE42C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203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EF21-33E6-403A-B0C1-B5EFDCC2A13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21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082D-5FFE-4052-9C0A-DE6D4637F88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00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785C-6119-4493-87B3-C6656B82EBC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90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44C17-9514-4E33-98C1-27D07569F84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9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128E5-30A5-4C19-9890-FAA26FC476B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96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59E-6158-4B8A-8B02-8A98515FC05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76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F753-F1C3-48D1-BEA5-F1C6BB3C86D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41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45EC-A42A-4996-B135-CC650193B56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217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7E54-DC09-4232-B871-B83FD6FCD84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72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F671-A717-40AB-922D-45FEC60EB53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502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5C6F-5950-4849-AE9B-711A47E117C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392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44000"/>
              </a:srgbClr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fld id="{489E8718-5D36-442D-90F0-54DF4ECF259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414359" y="2214452"/>
            <a:ext cx="29789646" cy="23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7200" b="1" dirty="0" smtClean="0">
                <a:latin typeface="Arial" charset="0"/>
              </a:rPr>
              <a:t>UMA PROPOSTA PARA GARANTIA DA QUALIDADE </a:t>
            </a:r>
          </a:p>
          <a:p>
            <a:pPr algn="ctr"/>
            <a:r>
              <a:rPr lang="pt-BR" sz="7200" b="1" dirty="0" smtClean="0">
                <a:latin typeface="Arial" charset="0"/>
              </a:rPr>
              <a:t>ALINHADA COM O CMMI</a:t>
            </a:r>
            <a:endParaRPr lang="en-GB" sz="72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800425" y="8065146"/>
            <a:ext cx="28803200" cy="5334844"/>
          </a:xfrm>
          <a:prstGeom prst="rect">
            <a:avLst/>
          </a:prstGeom>
          <a:noFill/>
          <a:ln w="444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 smtClean="0">
                <a:latin typeface="Arial" charset="0"/>
              </a:rPr>
              <a:t>Introdução</a:t>
            </a:r>
            <a:endParaRPr lang="pt-BR" sz="3600" b="1" dirty="0" smtClean="0">
              <a:latin typeface="Arial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Dentro de um cenário de grande competitividade, e cada vez mais acirrada, as organizações buscam diferenciais para os seus produtos ou serviços. Obter um processo de qualidade que promove uma cultura organizacional de garantia e controle da qualidade dos seus produtos torna-se essencial. Empresas com esse tipo de certificado podem usufruir de um processo seguro, eficaz e controlado, capaz de disseminar uma cultura organizacional para gestão racional do desenvolvimento de seus produtos de software, além explorarem como apelo comercial.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A qualidade de software é um processo sistemático que focaliza todas as etapas e artefatos produzidos com o objetivo de garantir conformidade de processos e produtos prevenindo e eliminando defeitos (BARTIÉ, 2002). De acordo com BARTIÉ é impossível obter um software de qualidade com processos de desenvolvimento frágeis e deficientes. Vemos então que qualidade de software está intrinsecamente ligada a qualidade dos processos de produção deste produto. Podemos estabelecer então duas dimensões fundamentais da qualidade do software: qualidade de processo e qualidade do produto.</a:t>
            </a: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8" name="Text Box 250"/>
          <p:cNvSpPr txBox="1">
            <a:spLocks noChangeArrowheads="1"/>
          </p:cNvSpPr>
          <p:nvPr/>
        </p:nvSpPr>
        <p:spPr bwMode="auto">
          <a:xfrm>
            <a:off x="7366070" y="4536754"/>
            <a:ext cx="19083337" cy="291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5000" b="1" dirty="0">
                <a:latin typeface="Arial" charset="0"/>
              </a:rPr>
              <a:t>Danilo de Sousa </a:t>
            </a:r>
            <a:r>
              <a:rPr lang="pt-BR" sz="5000" b="1" dirty="0" smtClean="0">
                <a:latin typeface="Arial" charset="0"/>
              </a:rPr>
              <a:t>Abreu</a:t>
            </a:r>
            <a:endParaRPr lang="pt-BR" sz="5000" b="1" dirty="0">
              <a:latin typeface="Arial" charset="0"/>
            </a:endParaRPr>
          </a:p>
          <a:p>
            <a:pPr algn="ctr"/>
            <a:r>
              <a:rPr lang="pt-BR" sz="4000" b="1" dirty="0">
                <a:latin typeface="Arial" charset="0"/>
              </a:rPr>
              <a:t>Orientador:</a:t>
            </a:r>
            <a:r>
              <a:rPr lang="pt-BR" dirty="0">
                <a:latin typeface="Arial" charset="0"/>
              </a:rPr>
              <a:t> </a:t>
            </a:r>
            <a:r>
              <a:rPr lang="pt-BR" sz="4000" b="1" dirty="0" smtClean="0">
                <a:latin typeface="Arial" charset="0"/>
              </a:rPr>
              <a:t>Professor Marcos Antonio Ribeiro</a:t>
            </a:r>
            <a:endParaRPr lang="pt-BR" sz="4000" b="1" dirty="0">
              <a:latin typeface="Arial" charset="0"/>
            </a:endParaRPr>
          </a:p>
          <a:p>
            <a:pPr algn="ctr"/>
            <a:r>
              <a:rPr lang="pt-BR" sz="3200" dirty="0" smtClean="0">
                <a:latin typeface="Arial" charset="0"/>
              </a:rPr>
              <a:t>Centro de Pós-graduação</a:t>
            </a:r>
            <a:endParaRPr lang="pt-BR" sz="3200" dirty="0">
              <a:latin typeface="Arial" charset="0"/>
            </a:endParaRPr>
          </a:p>
          <a:p>
            <a:pPr algn="ctr"/>
            <a:r>
              <a:rPr lang="pt-BR" sz="3200" dirty="0">
                <a:latin typeface="Arial" charset="0"/>
              </a:rPr>
              <a:t>Universidade Nove de Julho - Uninove</a:t>
            </a:r>
          </a:p>
          <a:p>
            <a:pPr algn="ctr"/>
            <a:r>
              <a:rPr lang="pt-BR" sz="3000" b="1" dirty="0" smtClean="0">
                <a:latin typeface="Arial" charset="0"/>
              </a:rPr>
              <a:t>danilo.danilosousa@gmail.com</a:t>
            </a:r>
            <a:endParaRPr lang="pt-BR" sz="3000" b="1" dirty="0">
              <a:latin typeface="Arial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2457609" y="31179714"/>
            <a:ext cx="18146016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en-US" sz="3600" b="1" dirty="0" err="1">
                <a:latin typeface="Arial" charset="0"/>
              </a:rPr>
              <a:t>Referências</a:t>
            </a:r>
            <a:endParaRPr lang="en-US" sz="3600" b="1" dirty="0"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BARTIÉ, 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Alexandre. Garantia da qualidade de software: adquirindo maturidade organizacional / Alexandre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Bartié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- Rio de Janeiro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Elisevier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2002.</a:t>
            </a: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PRESSMAN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Roger S. Engenharia de Software: José Carlos Barbosa dos Santos -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Paulo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Person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Makron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Books, 1995.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CMMI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CMMI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Product Team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100" i="1" dirty="0" smtClean="0">
                <a:latin typeface="+mj-lt"/>
                <a:cs typeface="Arial" pitchFamily="34" charset="0"/>
              </a:rPr>
              <a:t>"CMMI for Development, Version 1.3"</a:t>
            </a:r>
            <a:r>
              <a:rPr lang="en-US" sz="2100" dirty="0" smtClean="0">
                <a:latin typeface="+mj-lt"/>
                <a:cs typeface="Arial" pitchFamily="34" charset="0"/>
              </a:rPr>
              <a:t> Software Engineering Institute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Carnegie Mellon University, Pittsburgh, Pennsylvania,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Technical Report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CMU/SEI-2010-TR-033, 2010. http://resources.sei.cmu.edu/library/asset-view.cfm?AssetID=9661.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13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Março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2015.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MANUVANNAN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Mr. S., </a:t>
            </a:r>
            <a:r>
              <a:rPr lang="en-US" sz="2100" i="1" dirty="0" smtClean="0">
                <a:latin typeface="+mn-lt"/>
                <a:cs typeface="Arial" pitchFamily="34" charset="0"/>
              </a:rPr>
              <a:t>Software process and product quality assurance in IT organizations. International Journal of Computer Engineering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Volume 1, </a:t>
            </a:r>
            <a:r>
              <a:rPr lang="en-US" sz="2100" i="1" dirty="0" smtClean="0">
                <a:latin typeface="+mn-lt"/>
                <a:cs typeface="Arial" pitchFamily="34" charset="0"/>
              </a:rPr>
              <a:t>Number 1, May - June (2010)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pp. 147-157.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Junho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de 2010.</a:t>
            </a:r>
            <a:endParaRPr lang="pt-BR" sz="2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Text Box 372"/>
          <p:cNvSpPr txBox="1">
            <a:spLocks noChangeArrowheads="1"/>
          </p:cNvSpPr>
          <p:nvPr/>
        </p:nvSpPr>
        <p:spPr bwMode="auto">
          <a:xfrm>
            <a:off x="1800425" y="13825786"/>
            <a:ext cx="10441160" cy="6324808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>
                <a:latin typeface="Arial" charset="0"/>
              </a:rPr>
              <a:t>Objetivo</a:t>
            </a:r>
          </a:p>
          <a:p>
            <a:pPr algn="just"/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Neste trabalho é apresentado uma visão geral sobre o processo de garantia da qualidade de software propondo um guia geral para estabelecer um conjunto de papéis e atividades com o objetivo de fornecer um guia para as empresas que buscam estabelecer qualidade nos processos de construção de software. É descrito com ênfase o modelo CMMI-DEV, considerado um dos melhores modelos de qualidade para empresas de produtos e serviços, sendo também utilizado como base para o método proposto.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45"/>
          <p:cNvSpPr>
            <a:spLocks noChangeArrowheads="1"/>
          </p:cNvSpPr>
          <p:nvPr/>
        </p:nvSpPr>
        <p:spPr bwMode="auto">
          <a:xfrm>
            <a:off x="1800424" y="2016125"/>
            <a:ext cx="28803201" cy="554496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defTabSz="863600" eaLnBrk="0" hangingPunct="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4" name="Text Box 372"/>
          <p:cNvSpPr txBox="1">
            <a:spLocks noChangeArrowheads="1"/>
          </p:cNvSpPr>
          <p:nvPr/>
        </p:nvSpPr>
        <p:spPr bwMode="auto">
          <a:xfrm>
            <a:off x="12457609" y="13825786"/>
            <a:ext cx="18146241" cy="9618018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noFill/>
          </a:ln>
          <a:extLst/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 smtClean="0">
                <a:latin typeface="Arial" charset="0"/>
              </a:rPr>
              <a:t>Método proposto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É proposta uma estrutura de artefatos e atividades, para que se tenha um guia inicial, uma visão geral para estabelecer um processo de garantia da qualidade de Software, em conformidade com o modelo de referência CMMI-DEV. 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		O modelo propõe a criação de um órgão ou departamento com papéis e responsabilidade independente da área de produção ou desenvolvimento do produto de software a fim de executar um conjunto de atividades.</a:t>
            </a:r>
          </a:p>
          <a:p>
            <a:pPr algn="just">
              <a:buFont typeface="Wingdings" pitchFamily="2" charset="2"/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Atividades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: são estruturadas para atender as demandas da empresa, contudo, com o foco em atender as avaliações do SEI </a:t>
            </a:r>
            <a:r>
              <a:rPr lang="pt-BR" sz="3200" i="1" dirty="0" smtClean="0">
                <a:latin typeface="+mn-lt"/>
                <a:cs typeface="Arial" pitchFamily="34" charset="0"/>
              </a:rPr>
              <a:t>(Software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Engineering</a:t>
            </a:r>
            <a:r>
              <a:rPr lang="pt-BR" sz="3200" i="1" dirty="0" smtClean="0">
                <a:latin typeface="+mn-lt"/>
                <a:cs typeface="Arial" pitchFamily="34" charset="0"/>
              </a:rPr>
              <a:t>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Institute</a:t>
            </a:r>
            <a:r>
              <a:rPr lang="pt-BR" sz="3200" i="1" dirty="0" smtClean="0">
                <a:latin typeface="+mn-lt"/>
                <a:cs typeface="Arial" pitchFamily="34" charset="0"/>
              </a:rPr>
              <a:t>).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Abaixo uma estrutura, como exemplo.</a:t>
            </a:r>
          </a:p>
        </p:txBody>
      </p:sp>
      <p:sp>
        <p:nvSpPr>
          <p:cNvPr id="130" name="Text Box 28"/>
          <p:cNvSpPr txBox="1">
            <a:spLocks noChangeArrowheads="1"/>
          </p:cNvSpPr>
          <p:nvPr/>
        </p:nvSpPr>
        <p:spPr bwMode="auto">
          <a:xfrm>
            <a:off x="1872433" y="31179714"/>
            <a:ext cx="10441160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2400"/>
              </a:spcAft>
            </a:pPr>
            <a:r>
              <a:rPr lang="pt-BR" sz="4800" b="1" dirty="0" smtClean="0">
                <a:latin typeface="Arial" charset="0"/>
              </a:rPr>
              <a:t>Conclusão</a:t>
            </a:r>
          </a:p>
          <a:p>
            <a:r>
              <a:rPr lang="pt-BR" sz="3200" dirty="0" smtClean="0">
                <a:latin typeface="Arial" charset="0"/>
              </a:rPr>
              <a:t>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Podemos concluir que hoje existem diversos modelos e normas referentes à qualidade de software como CMMI-DEV e ISO/IEC 25000, no entanto, há uma grande necessidade de modelos que propõe uma forma de estabelecer de forma prática, com descrições e exemplos.</a:t>
            </a:r>
            <a:endParaRPr lang="pt-BR" sz="3200" dirty="0">
              <a:latin typeface="Arial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9167567"/>
              </p:ext>
            </p:extLst>
          </p:nvPr>
        </p:nvGraphicFramePr>
        <p:xfrm>
          <a:off x="2088457" y="21010903"/>
          <a:ext cx="9937104" cy="9033014"/>
        </p:xfrm>
        <a:graphic>
          <a:graphicData uri="http://schemas.openxmlformats.org/drawingml/2006/table">
            <a:tbl>
              <a:tblPr/>
              <a:tblGrid>
                <a:gridCol w="4968552"/>
                <a:gridCol w="4968552"/>
              </a:tblGrid>
              <a:tr h="88394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Aderência </a:t>
                      </a: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do método proposto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59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CMMI-DEV - PPQA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Abordagem proposta</a:t>
                      </a:r>
                      <a:endParaRPr lang="pt-BR" sz="2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1.1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Avaliar objetivamente processos realizados selecionado contra descrições aplicáveis processo, padrões e procedimentos.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 Avaliar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objetivamente os processos.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1.2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Avaliar objetivamente produtos de trabalho selecionado contra as descrições aplicáveis processo, padrões e procedimentos.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 Avaliar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objetivamente os produtos de trabalho e serviços.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8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2.1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Comunicar problemas de qualidade e garantir a resolução dos problemas de não conformidade com a equipe e gestores.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 Elaborar relatório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de não conformidades.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675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SP 2.2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Estabelecer e manter registros das atividades de garantia de qualidade.</a:t>
                      </a:r>
                      <a:endParaRPr lang="pt-BR" sz="18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plano de qualidade.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 Elaborar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relatório periódico de garantia da qualidade.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8.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 </a:t>
                      </a: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relatório de lições aprendidas do projeto.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19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Extra - Atividade de Suporte e Informativas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 Disponibilizar materiais de treinamento para os integrantes do projeto.</a:t>
                      </a:r>
                      <a:endParaRPr lang="pt-BR" sz="1800" dirty="0" smtClean="0"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0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 Aprovar produto final para entrega.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5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r>
                        <a:rPr lang="pt-BR" sz="18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 Prestar 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suporte a todos os envolvidos no projeto.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0258519"/>
              </p:ext>
            </p:extLst>
          </p:nvPr>
        </p:nvGraphicFramePr>
        <p:xfrm>
          <a:off x="12961665" y="18146266"/>
          <a:ext cx="16201800" cy="3832033"/>
        </p:xfrm>
        <a:graphic>
          <a:graphicData uri="http://schemas.openxmlformats.org/drawingml/2006/table">
            <a:tbl>
              <a:tblPr/>
              <a:tblGrid>
                <a:gridCol w="6552728"/>
                <a:gridCol w="9649072"/>
              </a:tblGrid>
              <a:tr h="531369">
                <a:tc gridSpan="2">
                  <a:txBody>
                    <a:bodyPr/>
                    <a:lstStyle/>
                    <a:p>
                      <a:pPr lvl="1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3200" b="1" dirty="0">
                          <a:effectLst/>
                          <a:latin typeface="Arial"/>
                          <a:ea typeface="SimSun"/>
                        </a:rPr>
                        <a:t>Artefatos</a:t>
                      </a:r>
                      <a:endParaRPr lang="en-GB" sz="3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Entrada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Saída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82403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en-GB" sz="2600">
                          <a:effectLst/>
                          <a:latin typeface="Arial"/>
                          <a:ea typeface="SimSun"/>
                        </a:rPr>
                        <a:t>Plano de projeto (PRPL)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Plano de qualidade (QAPL)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0177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Documentação de processos (PDOC)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Relatório periódico da Garantia da Qualidade (RP-STQA)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028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en-US" sz="2600" i="1">
                          <a:effectLst/>
                          <a:latin typeface="Times New Roman"/>
                          <a:ea typeface="SimSun"/>
                        </a:rPr>
                        <a:t>Checklist</a:t>
                      </a:r>
                      <a:r>
                        <a:rPr lang="en-US" sz="2600" b="1">
                          <a:effectLst/>
                          <a:latin typeface="Arial"/>
                          <a:ea typeface="SimSun"/>
                        </a:rPr>
                        <a:t> (P-CHK)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Relatório de não conformidades (RP-NC)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02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2600" dirty="0">
                          <a:effectLst/>
                          <a:latin typeface="Arial"/>
                          <a:ea typeface="SimSun"/>
                        </a:rPr>
                        <a:t> </a:t>
                      </a:r>
                      <a:endParaRPr lang="en-GB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 dirty="0">
                          <a:effectLst/>
                          <a:latin typeface="Arial"/>
                          <a:ea typeface="SimSun"/>
                        </a:rPr>
                        <a:t>Relatório sobre lições aprendidas (RP-LL)</a:t>
                      </a:r>
                      <a:endParaRPr lang="en-GB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upo 74"/>
          <p:cNvGrpSpPr/>
          <p:nvPr/>
        </p:nvGrpSpPr>
        <p:grpSpPr>
          <a:xfrm>
            <a:off x="14185801" y="24238667"/>
            <a:ext cx="14883722" cy="6508999"/>
            <a:chOff x="0" y="0"/>
            <a:chExt cx="8368394" cy="5511055"/>
          </a:xfrm>
        </p:grpSpPr>
        <p:sp>
          <p:nvSpPr>
            <p:cNvPr id="20" name="Retângulo 1"/>
            <p:cNvSpPr/>
            <p:nvPr/>
          </p:nvSpPr>
          <p:spPr>
            <a:xfrm>
              <a:off x="1943357" y="0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1. Disponibilizar treinamento</a:t>
              </a:r>
            </a:p>
          </p:txBody>
        </p:sp>
        <p:sp>
          <p:nvSpPr>
            <p:cNvPr id="21" name="Retângulo 2"/>
            <p:cNvSpPr/>
            <p:nvPr/>
          </p:nvSpPr>
          <p:spPr>
            <a:xfrm>
              <a:off x="4762468" y="2726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2. Plano de Qualidade</a:t>
              </a:r>
            </a:p>
          </p:txBody>
        </p:sp>
        <p:sp>
          <p:nvSpPr>
            <p:cNvPr id="22" name="Retângulo 7"/>
            <p:cNvSpPr/>
            <p:nvPr/>
          </p:nvSpPr>
          <p:spPr>
            <a:xfrm>
              <a:off x="1945803" y="1277872"/>
              <a:ext cx="2039711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3. Avaliação do Produto</a:t>
              </a:r>
            </a:p>
          </p:txBody>
        </p:sp>
        <p:sp>
          <p:nvSpPr>
            <p:cNvPr id="23" name="Retângulo 8"/>
            <p:cNvSpPr/>
            <p:nvPr/>
          </p:nvSpPr>
          <p:spPr>
            <a:xfrm>
              <a:off x="4759761" y="1287397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4. Avaliação do Processo</a:t>
              </a:r>
            </a:p>
          </p:txBody>
        </p:sp>
        <p:cxnSp>
          <p:nvCxnSpPr>
            <p:cNvPr id="25" name="Conector angulado 10"/>
            <p:cNvCxnSpPr>
              <a:stCxn id="21" idx="2"/>
              <a:endCxn id="22" idx="0"/>
            </p:cNvCxnSpPr>
            <p:nvPr/>
          </p:nvCxnSpPr>
          <p:spPr>
            <a:xfrm rot="5400000">
              <a:off x="4035776" y="-467316"/>
              <a:ext cx="675071" cy="2815304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angulado 11"/>
            <p:cNvCxnSpPr>
              <a:stCxn id="21" idx="2"/>
              <a:endCxn id="23" idx="0"/>
            </p:cNvCxnSpPr>
            <p:nvPr/>
          </p:nvCxnSpPr>
          <p:spPr>
            <a:xfrm rot="5400000">
              <a:off x="5437312" y="943746"/>
              <a:ext cx="684596" cy="2707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14"/>
            <p:cNvSpPr/>
            <p:nvPr/>
          </p:nvSpPr>
          <p:spPr>
            <a:xfrm>
              <a:off x="3257968" y="2297047"/>
              <a:ext cx="2366962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5. Relatório de não conformidades</a:t>
              </a:r>
            </a:p>
          </p:txBody>
        </p:sp>
        <p:cxnSp>
          <p:nvCxnSpPr>
            <p:cNvPr id="28" name="Conector angulado 15"/>
            <p:cNvCxnSpPr>
              <a:stCxn id="22" idx="2"/>
              <a:endCxn id="27" idx="0"/>
            </p:cNvCxnSpPr>
            <p:nvPr/>
          </p:nvCxnSpPr>
          <p:spPr>
            <a:xfrm rot="16200000" flipH="1">
              <a:off x="3494004" y="1349602"/>
              <a:ext cx="419099" cy="1475791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18"/>
            <p:cNvCxnSpPr>
              <a:stCxn id="23" idx="2"/>
              <a:endCxn id="27" idx="0"/>
            </p:cNvCxnSpPr>
            <p:nvPr/>
          </p:nvCxnSpPr>
          <p:spPr>
            <a:xfrm rot="5400000">
              <a:off x="4905066" y="1423856"/>
              <a:ext cx="409575" cy="133680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5"/>
            <p:cNvSpPr/>
            <p:nvPr/>
          </p:nvSpPr>
          <p:spPr>
            <a:xfrm>
              <a:off x="3253484" y="3159902"/>
              <a:ext cx="2371445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7. Aprovar produto final</a:t>
              </a:r>
            </a:p>
          </p:txBody>
        </p:sp>
        <p:cxnSp>
          <p:nvCxnSpPr>
            <p:cNvPr id="31" name="Conector reto 26"/>
            <p:cNvCxnSpPr>
              <a:stCxn id="27" idx="2"/>
              <a:endCxn id="30" idx="0"/>
            </p:cNvCxnSpPr>
            <p:nvPr/>
          </p:nvCxnSpPr>
          <p:spPr>
            <a:xfrm flipH="1">
              <a:off x="4439207" y="2897122"/>
              <a:ext cx="2243" cy="262780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29"/>
            <p:cNvSpPr/>
            <p:nvPr/>
          </p:nvSpPr>
          <p:spPr>
            <a:xfrm>
              <a:off x="7108612" y="1287397"/>
              <a:ext cx="1259782" cy="280851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6. Relatório periódico</a:t>
              </a:r>
            </a:p>
          </p:txBody>
        </p:sp>
        <p:cxnSp>
          <p:nvCxnSpPr>
            <p:cNvPr id="33" name="Conector angulado 31"/>
            <p:cNvCxnSpPr>
              <a:stCxn id="21" idx="2"/>
              <a:endCxn id="32" idx="0"/>
            </p:cNvCxnSpPr>
            <p:nvPr/>
          </p:nvCxnSpPr>
          <p:spPr>
            <a:xfrm rot="16200000" flipH="1">
              <a:off x="6417435" y="-33671"/>
              <a:ext cx="684596" cy="1957540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4"/>
            <p:cNvSpPr/>
            <p:nvPr/>
          </p:nvSpPr>
          <p:spPr>
            <a:xfrm>
              <a:off x="3249000" y="4029486"/>
              <a:ext cx="2378638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8. Relatório de lições aprendidas</a:t>
              </a:r>
            </a:p>
          </p:txBody>
        </p:sp>
        <p:cxnSp>
          <p:nvCxnSpPr>
            <p:cNvPr id="35" name="Conector reto 35"/>
            <p:cNvCxnSpPr>
              <a:stCxn id="30" idx="2"/>
              <a:endCxn id="34" idx="0"/>
            </p:cNvCxnSpPr>
            <p:nvPr/>
          </p:nvCxnSpPr>
          <p:spPr>
            <a:xfrm flipH="1">
              <a:off x="4438319" y="3759977"/>
              <a:ext cx="887" cy="269509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Forma 42"/>
            <p:cNvCxnSpPr>
              <a:stCxn id="20" idx="3"/>
              <a:endCxn id="21" idx="1"/>
            </p:cNvCxnSpPr>
            <p:nvPr/>
          </p:nvCxnSpPr>
          <p:spPr>
            <a:xfrm>
              <a:off x="3980346" y="300038"/>
              <a:ext cx="782122" cy="272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43"/>
            <p:cNvSpPr/>
            <p:nvPr/>
          </p:nvSpPr>
          <p:spPr>
            <a:xfrm>
              <a:off x="0" y="1265619"/>
              <a:ext cx="1483178" cy="283028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9. Suporte aos envolvidos no Projeto</a:t>
              </a:r>
            </a:p>
          </p:txBody>
        </p:sp>
        <p:cxnSp>
          <p:nvCxnSpPr>
            <p:cNvPr id="38" name="Forma 44"/>
            <p:cNvCxnSpPr>
              <a:stCxn id="20" idx="1"/>
              <a:endCxn id="37" idx="0"/>
            </p:cNvCxnSpPr>
            <p:nvPr/>
          </p:nvCxnSpPr>
          <p:spPr>
            <a:xfrm rot="10800000" flipV="1">
              <a:off x="741589" y="300037"/>
              <a:ext cx="1201767" cy="965581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Forma 47"/>
            <p:cNvCxnSpPr>
              <a:stCxn id="37" idx="2"/>
              <a:endCxn id="40" idx="2"/>
            </p:cNvCxnSpPr>
            <p:nvPr/>
          </p:nvCxnSpPr>
          <p:spPr>
            <a:xfrm rot="16200000" flipH="1">
              <a:off x="1904827" y="2932666"/>
              <a:ext cx="1217848" cy="35443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uxograma: Conector 50"/>
            <p:cNvSpPr/>
            <p:nvPr/>
          </p:nvSpPr>
          <p:spPr>
            <a:xfrm>
              <a:off x="4285913" y="5116448"/>
              <a:ext cx="289073" cy="394607"/>
            </a:xfrm>
            <a:prstGeom prst="flowChartConnector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pt-BR" sz="24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1" name="Forma 52"/>
            <p:cNvCxnSpPr>
              <a:stCxn id="32" idx="2"/>
              <a:endCxn id="40" idx="6"/>
            </p:cNvCxnSpPr>
            <p:nvPr/>
          </p:nvCxnSpPr>
          <p:spPr>
            <a:xfrm rot="5400000">
              <a:off x="5547825" y="3123073"/>
              <a:ext cx="1217840" cy="3163517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35"/>
          <p:cNvCxnSpPr>
            <a:stCxn id="34" idx="2"/>
            <a:endCxn id="40" idx="0"/>
          </p:cNvCxnSpPr>
          <p:nvPr/>
        </p:nvCxnSpPr>
        <p:spPr>
          <a:xfrm flipH="1">
            <a:off x="22065638" y="29706551"/>
            <a:ext cx="13997" cy="575052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m 41" descr="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4481" y="4697877"/>
            <a:ext cx="3888432" cy="243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418</Words>
  <Application>Microsoft Office PowerPoint</Application>
  <PresentationFormat>Personalizar</PresentationFormat>
  <Paragraphs>70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UFSCar - DEMa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Danilo</cp:lastModifiedBy>
  <cp:revision>243</cp:revision>
  <cp:lastPrinted>2007-08-20T22:32:50Z</cp:lastPrinted>
  <dcterms:created xsi:type="dcterms:W3CDTF">2000-11-13T13:31:19Z</dcterms:created>
  <dcterms:modified xsi:type="dcterms:W3CDTF">2015-04-01T01:14:30Z</dcterms:modified>
</cp:coreProperties>
</file>