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69" r:id="rId13"/>
    <p:sldId id="277" r:id="rId14"/>
    <p:sldId id="278" r:id="rId15"/>
    <p:sldId id="279" r:id="rId16"/>
    <p:sldId id="281" r:id="rId17"/>
    <p:sldId id="282" r:id="rId18"/>
    <p:sldId id="280" r:id="rId19"/>
    <p:sldId id="283" r:id="rId20"/>
    <p:sldId id="291" r:id="rId21"/>
    <p:sldId id="288" r:id="rId22"/>
    <p:sldId id="289" r:id="rId23"/>
    <p:sldId id="290" r:id="rId24"/>
    <p:sldId id="286" r:id="rId25"/>
    <p:sldId id="287" r:id="rId26"/>
    <p:sldId id="284" r:id="rId27"/>
    <p:sldId id="285" r:id="rId28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Uma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abordagem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para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Garantia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qualidade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de Software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alinhada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com o CMMI</a:t>
            </a:r>
            <a:endParaRPr lang="en-GB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conjunto de atividades inter-relacionadas ou interativas que transformam entradas em saídas 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processo de software é representado por um conjunto sequencial de atividades, objetivos, transformações e eventos que integram estratégias para cumprimento da evolução de software - PRESSMAN, 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Dimensões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Service)</a:t>
            </a: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 smtClean="0"/>
              <a:t>SG 1 - Aderência dos processos e produtos de trabalhos associados com as descrições do processo, padronizar e avaliar objetivamente o processo. </a:t>
            </a:r>
          </a:p>
          <a:p>
            <a:pPr lvl="1"/>
            <a:r>
              <a:rPr lang="pt-BR" sz="1400" dirty="0" smtClean="0"/>
              <a:t>SP 1.1 Avaliar objetivamente processos realizados, selecionado contra descrições aplicáveis de processo, padrões e procedimentos. </a:t>
            </a:r>
          </a:p>
          <a:p>
            <a:pPr lvl="1"/>
            <a:r>
              <a:rPr lang="pt-BR" sz="1400" dirty="0" smtClean="0"/>
              <a:t>SP 1.2 Avaliar objetivamente produtos de trabalho selecionado contra as descrições aplicáveis de processo, padrões e procedimentos. </a:t>
            </a:r>
          </a:p>
          <a:p>
            <a:r>
              <a:rPr lang="pt-BR" sz="1600" b="1" dirty="0" smtClean="0"/>
              <a:t>SG 2 - Questões de não conformidades são objetivamente rastreadas e comunicados, e é assegurada a resolução. </a:t>
            </a:r>
          </a:p>
          <a:p>
            <a:pPr lvl="1"/>
            <a:r>
              <a:rPr lang="pt-BR" sz="1400" dirty="0" smtClean="0"/>
              <a:t>SP 2.1 Comunicar problemas de qualidade e garantir a resolução dos problemas de não conformidade com a equipe e gestores. </a:t>
            </a:r>
          </a:p>
          <a:p>
            <a:pPr lvl="1"/>
            <a:r>
              <a:rPr lang="pt-BR" sz="1400" dirty="0" smtClean="0"/>
              <a:t>SP 2.2 Estabelecer e manter registros das atividades de garantia de qualidade.</a:t>
            </a:r>
            <a:endParaRPr lang="en-GB" alt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estabelecidos </a:t>
            </a:r>
          </a:p>
          <a:p>
            <a:pPr lvl="1"/>
            <a:r>
              <a:rPr lang="pt-BR" sz="1800" dirty="0" smtClean="0"/>
              <a:t>Identificar e documentar problemas de não conformidade</a:t>
            </a:r>
          </a:p>
          <a:p>
            <a:pPr lvl="1"/>
            <a:r>
              <a:rPr lang="pt-BR" sz="1800" dirty="0" smtClean="0"/>
              <a:t>Manter equipe e gestores informados dos resultados sobre as atividades da Garantia da Qualidade.</a:t>
            </a:r>
          </a:p>
          <a:p>
            <a:pPr lvl="1"/>
            <a:r>
              <a:rPr lang="pt-BR" sz="1800" dirty="0" smtClean="0"/>
              <a:t>Certificar que problemas de não conformidade estão devidamente delegados (CMMI, 2010) e (MANUVANNAN,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Artefatos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Entrada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Documentação</a:t>
            </a:r>
            <a:r>
              <a:rPr lang="en-GB" altLang="en-US" dirty="0" smtClean="0">
                <a:cs typeface="Times New Roman" pitchFamily="18" charset="0"/>
              </a:rPr>
              <a:t> dos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Checklist</a:t>
            </a:r>
            <a:r>
              <a:rPr lang="en-GB" altLang="en-US" dirty="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Saída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Garantia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sobre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r>
              <a:rPr lang="en-GB" altLang="en-US" dirty="0" smtClean="0">
                <a:cs typeface="Times New Roman" pitchFamily="18" charset="0"/>
              </a:rPr>
              <a:t> do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plano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qualidade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relatório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lições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aprendidas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do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projeto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28800" lvl="3" indent="-45720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Entender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escopo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Designar</a:t>
            </a:r>
            <a:r>
              <a:rPr lang="en-GB" altLang="en-US" sz="1600" dirty="0" smtClean="0">
                <a:cs typeface="Times New Roman" pitchFamily="18" charset="0"/>
              </a:rPr>
              <a:t> um </a:t>
            </a:r>
            <a:r>
              <a:rPr lang="en-GB" altLang="en-US" sz="1600" dirty="0" err="1" smtClean="0">
                <a:cs typeface="Times New Roman" pitchFamily="18" charset="0"/>
              </a:rPr>
              <a:t>representante</a:t>
            </a:r>
            <a:r>
              <a:rPr lang="en-GB" altLang="en-US" sz="1600" dirty="0" smtClean="0">
                <a:cs typeface="Times New Roman" pitchFamily="18" charset="0"/>
              </a:rPr>
              <a:t> de PPQA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atender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reunião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pontapé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i="1" dirty="0" smtClean="0">
                <a:latin typeface="Times New Roman" pitchFamily="18" charset="0"/>
                <a:cs typeface="Times New Roman" pitchFamily="18" charset="0"/>
              </a:rPr>
              <a:t>(Kick-off)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Identificar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modelo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ciclo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vida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Analisar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junto</a:t>
            </a:r>
            <a:r>
              <a:rPr lang="en-GB" altLang="en-US" sz="1600" dirty="0" smtClean="0">
                <a:cs typeface="Times New Roman" pitchFamily="18" charset="0"/>
              </a:rPr>
              <a:t> com o </a:t>
            </a:r>
            <a:r>
              <a:rPr lang="en-GB" altLang="en-US" sz="1600" dirty="0" err="1" smtClean="0">
                <a:cs typeface="Times New Roman" pitchFamily="18" charset="0"/>
              </a:rPr>
              <a:t>Gerente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tipo</a:t>
            </a:r>
            <a:r>
              <a:rPr lang="en-GB" altLang="en-US" sz="1600" dirty="0" smtClean="0">
                <a:cs typeface="Times New Roman" pitchFamily="18" charset="0"/>
              </a:rPr>
              <a:t> do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. </a:t>
            </a:r>
            <a:r>
              <a:rPr lang="en-GB" altLang="en-US" sz="1600" dirty="0" err="1" smtClean="0">
                <a:cs typeface="Times New Roman" pitchFamily="18" charset="0"/>
              </a:rPr>
              <a:t>Dimensão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entregas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previstas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lições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aprendidas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similares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Desenvolver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plano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garantia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processos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produtos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trabalho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critério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avaliação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prazo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agendamento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as </a:t>
            </a:r>
            <a:r>
              <a:rPr lang="en-GB" altLang="en-US" sz="1600" dirty="0" err="1" smtClean="0">
                <a:cs typeface="Times New Roman" pitchFamily="18" charset="0"/>
              </a:rPr>
              <a:t>avaliações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7.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Coletar</a:t>
            </a:r>
            <a:r>
              <a:rPr lang="en-GB" altLang="en-US" sz="1800" dirty="0" smtClean="0">
                <a:cs typeface="Times New Roman" pitchFamily="18" charset="0"/>
              </a:rPr>
              <a:t>, </a:t>
            </a:r>
            <a:r>
              <a:rPr lang="en-GB" altLang="en-US" sz="1800" dirty="0" err="1" smtClean="0">
                <a:cs typeface="Times New Roman" pitchFamily="18" charset="0"/>
              </a:rPr>
              <a:t>documentar</a:t>
            </a:r>
            <a:r>
              <a:rPr lang="en-GB" altLang="en-US" sz="1800" dirty="0" smtClean="0">
                <a:cs typeface="Times New Roman" pitchFamily="18" charset="0"/>
              </a:rPr>
              <a:t> e </a:t>
            </a:r>
            <a:r>
              <a:rPr lang="en-GB" altLang="en-US" sz="1800" dirty="0" err="1" smtClean="0">
                <a:cs typeface="Times New Roman" pitchFamily="18" charset="0"/>
              </a:rPr>
              <a:t>reportar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lições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aprendidas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durante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r>
              <a:rPr lang="en-GB" altLang="en-US" sz="1800" dirty="0" smtClean="0">
                <a:cs typeface="Times New Roman" pitchFamily="18" charset="0"/>
              </a:rPr>
              <a:t> com o </a:t>
            </a:r>
            <a:r>
              <a:rPr lang="en-GB" altLang="en-US" sz="1800" dirty="0" err="1" smtClean="0">
                <a:cs typeface="Times New Roman" pitchFamily="18" charset="0"/>
              </a:rPr>
              <a:t>intuito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colaborar</a:t>
            </a:r>
            <a:r>
              <a:rPr lang="en-GB" altLang="en-US" sz="1800" dirty="0" smtClean="0">
                <a:cs typeface="Times New Roman" pitchFamily="18" charset="0"/>
              </a:rPr>
              <a:t> com </a:t>
            </a:r>
            <a:r>
              <a:rPr lang="en-GB" altLang="en-US" sz="1800" dirty="0" err="1" smtClean="0">
                <a:cs typeface="Times New Roman" pitchFamily="18" charset="0"/>
              </a:rPr>
              <a:t>projetos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futuros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Identificar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incluir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relatório</a:t>
            </a:r>
            <a:r>
              <a:rPr lang="en-GB" altLang="en-US" sz="1600" dirty="0" smtClean="0">
                <a:cs typeface="Times New Roman" pitchFamily="18" charset="0"/>
              </a:rPr>
              <a:t>, boas </a:t>
            </a:r>
            <a:r>
              <a:rPr lang="en-GB" altLang="en-US" sz="1600" dirty="0" err="1" smtClean="0">
                <a:cs typeface="Times New Roman" pitchFamily="18" charset="0"/>
              </a:rPr>
              <a:t>práticas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observações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análises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pessoais</a:t>
            </a:r>
            <a:r>
              <a:rPr lang="en-GB" altLang="en-US" sz="1600" dirty="0" smtClean="0">
                <a:cs typeface="Times New Roman" pitchFamily="18" charset="0"/>
              </a:rPr>
              <a:t> dos </a:t>
            </a:r>
            <a:r>
              <a:rPr lang="en-GB" altLang="en-US" sz="1600" dirty="0" err="1" smtClean="0">
                <a:cs typeface="Times New Roman" pitchFamily="18" charset="0"/>
              </a:rPr>
              <a:t>envolvidos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1.1</a:t>
            </a:r>
            <a:r>
              <a:rPr lang="pt-BR" sz="1600" dirty="0" smtClean="0"/>
              <a:t> Avaliar objetivamente processos realizados selecionado contra descrições aplicáveis processo, padrões e procedimentos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1.2</a:t>
            </a:r>
            <a:r>
              <a:rPr lang="pt-BR" sz="1600" dirty="0" smtClean="0"/>
              <a:t> Avaliar objetivamente produtos de trabalho selecionado contra as descrições aplicáveis processo, padrões e procedimentos.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Avaliar objetivamente os processos.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Avaliar objetivamente os produtos de trabalho e serviços.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2.1 </a:t>
            </a:r>
            <a:r>
              <a:rPr lang="pt-BR" sz="1600" dirty="0" smtClean="0"/>
              <a:t>Comunicar problemas de qualidade e garantir a resolução dos problemas de não conformidade com a equipe e gestores.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2.2</a:t>
            </a:r>
            <a:r>
              <a:rPr lang="pt-BR" sz="1600" dirty="0" smtClean="0"/>
              <a:t> Estabelecer e manter registros das atividades de garantia de qualidade..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sz="1800" dirty="0" smtClean="0"/>
          </a:p>
          <a:p>
            <a:r>
              <a:rPr lang="pt-BR" sz="1800" dirty="0" smtClean="0"/>
              <a:t>Elaborar relatório de não conformidades.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Elaborar plano de qualidade.</a:t>
            </a:r>
          </a:p>
          <a:p>
            <a:r>
              <a:rPr lang="pt-BR" sz="1800" dirty="0" smtClean="0"/>
              <a:t>Elaborar relatório periódico de garantia da qualidade</a:t>
            </a:r>
            <a:r>
              <a:rPr lang="pt-BR" dirty="0" smtClean="0"/>
              <a:t>.</a:t>
            </a:r>
          </a:p>
          <a:p>
            <a:r>
              <a:rPr lang="pt-BR" sz="1800" dirty="0" smtClean="0"/>
              <a:t>Elaborar relatório de lições aprendidas do projeto.</a:t>
            </a:r>
            <a:endParaRPr lang="pt-BR" sz="1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Conclusão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Considerações  finais</a:t>
            </a:r>
            <a:endParaRPr lang="pt-BR" dirty="0" smtClean="0"/>
          </a:p>
          <a:p>
            <a:pPr lvl="1"/>
            <a:r>
              <a:rPr lang="pt-BR" sz="1800" dirty="0" smtClean="0"/>
              <a:t>Existem diversos modelos  de referência (+)</a:t>
            </a:r>
          </a:p>
          <a:p>
            <a:pPr lvl="1"/>
            <a:r>
              <a:rPr lang="pt-BR" sz="1800" dirty="0" smtClean="0"/>
              <a:t>Abordagem prática, escassa (-)</a:t>
            </a:r>
          </a:p>
          <a:p>
            <a:r>
              <a:rPr lang="pt-BR" sz="1800" b="1" dirty="0" smtClean="0"/>
              <a:t>Dificuldades encontradas</a:t>
            </a:r>
          </a:p>
          <a:p>
            <a:pPr lvl="1"/>
            <a:r>
              <a:rPr lang="pt-BR" sz="1800" dirty="0" smtClean="0"/>
              <a:t>Falta de experiência com o tema</a:t>
            </a:r>
          </a:p>
          <a:p>
            <a:pPr lvl="1"/>
            <a:r>
              <a:rPr lang="pt-BR" sz="1800" dirty="0" smtClean="0"/>
              <a:t>Poucas literaturas com abordagem prática</a:t>
            </a:r>
          </a:p>
          <a:p>
            <a:r>
              <a:rPr lang="pt-BR" sz="1800" b="1" dirty="0" smtClean="0"/>
              <a:t>Trabalhos futuros</a:t>
            </a:r>
          </a:p>
          <a:p>
            <a:pPr lvl="1"/>
            <a:r>
              <a:rPr lang="pt-BR" sz="1800" dirty="0" smtClean="0"/>
              <a:t>Guia com mais exemplos, modelos para os artefatos 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800" i="1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sz="1800" dirty="0" smtClean="0"/>
              <a:t>Comparar proposta com outra também baseada em CMMI</a:t>
            </a:r>
          </a:p>
          <a:p>
            <a:pPr lvl="1"/>
            <a:r>
              <a:rPr lang="pt-BR" sz="1800" dirty="0" smtClean="0"/>
              <a:t>Adequação da proposta com outros modelos de referência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Referências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BARTIÉ, </a:t>
            </a:r>
            <a:r>
              <a:rPr lang="pt-BR" dirty="0" smtClean="0"/>
              <a:t>Alexandre. Garantia da qualidade de software: adquirindo maturidade organizacional / Alexandre </a:t>
            </a:r>
            <a:r>
              <a:rPr lang="pt-BR" dirty="0" err="1" smtClean="0"/>
              <a:t>Bartié</a:t>
            </a:r>
            <a:r>
              <a:rPr lang="pt-BR" dirty="0" smtClean="0"/>
              <a:t> - Rio de Janeiro : </a:t>
            </a:r>
            <a:r>
              <a:rPr lang="pt-BR" dirty="0" err="1" smtClean="0"/>
              <a:t>Elisevier</a:t>
            </a:r>
            <a:r>
              <a:rPr lang="pt-BR" dirty="0" smtClean="0"/>
              <a:t> 2002.</a:t>
            </a:r>
          </a:p>
          <a:p>
            <a:pPr>
              <a:buNone/>
            </a:pPr>
            <a:r>
              <a:rPr lang="pt-BR" sz="1800" b="1" dirty="0" smtClean="0"/>
              <a:t>PRESSMAN</a:t>
            </a:r>
            <a:r>
              <a:rPr lang="pt-BR" sz="1800" dirty="0" smtClean="0"/>
              <a:t>, Roger S. Engenharia de Software: José Carlos Barbosa dos Santos - </a:t>
            </a:r>
            <a:r>
              <a:rPr lang="pt-BR" sz="1800" dirty="0" err="1" smtClean="0"/>
              <a:t>Sao</a:t>
            </a:r>
            <a:r>
              <a:rPr lang="pt-BR" sz="1800" dirty="0" smtClean="0"/>
              <a:t> Paulo : </a:t>
            </a:r>
            <a:r>
              <a:rPr lang="pt-BR" sz="1800" dirty="0" err="1" smtClean="0"/>
              <a:t>Person</a:t>
            </a:r>
            <a:r>
              <a:rPr lang="pt-BR" sz="1800" dirty="0" smtClean="0"/>
              <a:t> </a:t>
            </a:r>
            <a:r>
              <a:rPr lang="pt-BR" sz="1800" dirty="0" err="1" smtClean="0"/>
              <a:t>Makron</a:t>
            </a:r>
            <a:r>
              <a:rPr lang="pt-BR" sz="1800" dirty="0" smtClean="0"/>
              <a:t> Books, 1995.</a:t>
            </a:r>
          </a:p>
          <a:p>
            <a:pPr>
              <a:buNone/>
            </a:pPr>
            <a:r>
              <a:rPr lang="en-US" sz="1800" b="1" dirty="0" smtClean="0"/>
              <a:t>CMMI</a:t>
            </a:r>
            <a:r>
              <a:rPr lang="en-US" sz="1800" dirty="0" smtClean="0"/>
              <a:t>, CMMI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Product Team</a:t>
            </a:r>
            <a:r>
              <a:rPr lang="en-US" sz="1800" dirty="0" smtClean="0"/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"CMMI for Development, Version 1.3"</a:t>
            </a:r>
            <a:r>
              <a:rPr lang="en-US" sz="1800" dirty="0" smtClean="0"/>
              <a:t> Software Engineering Institute, Carnegie Mellon University, Pittsburgh, Pennsylvania,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Technical Report </a:t>
            </a:r>
            <a:r>
              <a:rPr lang="en-US" sz="1800" dirty="0" smtClean="0"/>
              <a:t>CMU/SEI-2010-TR-033, 2010. </a:t>
            </a:r>
            <a:r>
              <a:rPr lang="en-US" sz="1800" dirty="0" err="1" smtClean="0"/>
              <a:t>Disponível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http://resources.sei.cmu.edu/library/asset-view.cfm?AssetID=9661. </a:t>
            </a:r>
            <a:r>
              <a:rPr lang="en-US" sz="1800" dirty="0" err="1" smtClean="0"/>
              <a:t>Acessado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13 </a:t>
            </a:r>
            <a:r>
              <a:rPr lang="en-US" sz="1800" dirty="0" err="1" smtClean="0"/>
              <a:t>Março</a:t>
            </a:r>
            <a:r>
              <a:rPr lang="en-US" sz="1800" dirty="0" smtClean="0"/>
              <a:t> 2015.</a:t>
            </a:r>
          </a:p>
          <a:p>
            <a:pPr>
              <a:buNone/>
            </a:pPr>
            <a:r>
              <a:rPr lang="en-US" sz="1800" b="1" dirty="0" smtClean="0"/>
              <a:t>MANUVANNAN</a:t>
            </a:r>
            <a:r>
              <a:rPr lang="en-US" sz="1800" dirty="0" smtClean="0"/>
              <a:t> Mr. S.,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Software process and product quality assurance in IT organizations</a:t>
            </a:r>
            <a:r>
              <a:rPr lang="en-US" sz="1800" dirty="0" smtClean="0"/>
              <a:t>. International Journal of Computer Engineering. Volume 1, Number 1, May - June (2010), pp. 147-157. </a:t>
            </a:r>
            <a:r>
              <a:rPr lang="en-US" sz="1800" dirty="0" err="1" smtClean="0"/>
              <a:t>Junho</a:t>
            </a:r>
            <a:r>
              <a:rPr lang="en-US" sz="1800" dirty="0" smtClean="0"/>
              <a:t> de 2010.</a:t>
            </a: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492896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95737" y="2708920"/>
            <a:ext cx="6480720" cy="3672408"/>
            <a:chOff x="0" y="0"/>
            <a:chExt cx="662799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18910" y="0"/>
              <a:ext cx="6609089" cy="4610100"/>
              <a:chOff x="18910" y="0"/>
              <a:chExt cx="660908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104006" y="514349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685924"/>
                <a:ext cx="2190750" cy="99060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4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181225"/>
                <a:ext cx="733424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181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181225"/>
                <a:ext cx="623888" cy="1495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181225"/>
                <a:ext cx="762001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5257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 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BARTIÉ, 2002.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garantia da qualidade de software é uma “atividade de guarda-chuva” que é aplicada ao longo de todo o processo de engenharia de software – PRESSMAN,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509</TotalTime>
  <Words>1421</Words>
  <Application>Microsoft Office PowerPoint</Application>
  <PresentationFormat>On-screen Show (4:3)</PresentationFormat>
  <Paragraphs>226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Business plan presentation</vt:lpstr>
      <vt:lpstr>Uma abordagem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Garantia da qualidade</vt:lpstr>
      <vt:lpstr>CMMI</vt:lpstr>
      <vt:lpstr>CMMI</vt:lpstr>
      <vt:lpstr>CMMI - PPQA</vt:lpstr>
      <vt:lpstr>CMMI - PPQA</vt:lpstr>
      <vt:lpstr>CMMI - PPQA</vt:lpstr>
      <vt:lpstr>Proposta</vt:lpstr>
      <vt:lpstr>Proposta</vt:lpstr>
      <vt:lpstr>Proposta</vt:lpstr>
      <vt:lpstr>Proposta</vt:lpstr>
      <vt:lpstr>Proposta</vt:lpstr>
      <vt:lpstr>Proposta</vt:lpstr>
      <vt:lpstr>Proposta – Análise de aderência</vt:lpstr>
      <vt:lpstr>Proposta – Análise de aderência</vt:lpstr>
      <vt:lpstr>Conclusão</vt:lpstr>
      <vt:lpstr>Referências</vt:lpstr>
    </vt:vector>
  </TitlesOfParts>
  <Company>GFT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GFT</cp:lastModifiedBy>
  <cp:revision>111</cp:revision>
  <cp:lastPrinted>1601-01-01T00:00:00Z</cp:lastPrinted>
  <dcterms:created xsi:type="dcterms:W3CDTF">2015-03-25T18:06:19Z</dcterms:created>
  <dcterms:modified xsi:type="dcterms:W3CDTF">2015-03-30T13:58:18Z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