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858000" cy="97155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CC9900"/>
    <a:srgbClr val="CC99FF"/>
    <a:srgbClr val="FFCC66"/>
    <a:srgbClr val="EAEAEA"/>
    <a:srgbClr val="FF6600"/>
    <a:srgbClr val="FF0000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98353" autoAdjust="0"/>
  </p:normalViewPr>
  <p:slideViewPr>
    <p:cSldViewPr>
      <p:cViewPr>
        <p:scale>
          <a:sx n="25" d="100"/>
          <a:sy n="25" d="100"/>
        </p:scale>
        <p:origin x="-2826" y="-78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40" y="0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0742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40" y="9230742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ED2409F-A5EC-49B0-9D4D-F89B6EE42C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2203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EF21-33E6-403A-B0C1-B5EFDCC2A13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721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082D-5FFE-4052-9C0A-DE6D4637F88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0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85C-6119-4493-87B3-C6656B82EBC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90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4C17-9514-4E33-98C1-27D07569F84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128E5-30A5-4C19-9890-FAA26FC476B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79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59E-6158-4B8A-8B02-8A98515FC05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76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F753-F1C3-48D1-BEA5-F1C6BB3C86D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341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45EC-A42A-4996-B135-CC650193B56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21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7E54-DC09-4232-B871-B83FD6FCD84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072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F671-A717-40AB-922D-45FEC60EB53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02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C6F-5950-4849-AE9B-711A47E117C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392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44000"/>
              </a:srgb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fld id="{489E8718-5D36-442D-90F0-54DF4ECF259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414359" y="2214452"/>
            <a:ext cx="29789646" cy="23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7200" b="1" dirty="0" smtClean="0">
                <a:latin typeface="Arial" charset="0"/>
              </a:rPr>
              <a:t>UMA PROPOSTA PARA GARANTIA DA QUALIDADE </a:t>
            </a:r>
          </a:p>
          <a:p>
            <a:pPr algn="ctr"/>
            <a:r>
              <a:rPr lang="pt-BR" sz="7200" b="1" dirty="0" smtClean="0">
                <a:latin typeface="Arial" charset="0"/>
              </a:rPr>
              <a:t>ALINHADA COM O CMMI</a:t>
            </a:r>
            <a:endParaRPr lang="en-GB" sz="72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800425" y="8672125"/>
            <a:ext cx="28803200" cy="5334844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pt-BR" sz="5000" b="1" dirty="0" smtClean="0">
                <a:latin typeface="Arial" charset="0"/>
              </a:rPr>
              <a:t>Introdução</a:t>
            </a:r>
            <a:endParaRPr lang="pt-BR" sz="3600" b="1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Dentro de um cenário de grande competitividade, e cada vez mais acirrada, as organizações buscam diferenciais para os seus produtos ou serviços. Obter um processo de qualidade que promove uma cultura organizacional de garantia e controle da qualidade dos seus produtos torna-se essencial. Empresas com esse tipo de certificado podem usufruir de um processo seguro, eficaz e controlado, capaz de disseminar uma cultura organizacional para gestão racional do desenvolvimento de seus produtos de software, além explorarem como apelo comercial.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A qualidade de software é um processo sistemático que focaliza todas as etapas e artefatos produzidos com o objetivo de garantir conformidade de processos e produtos prevenindo e eliminando defeitos (BARTIÉ, 2002). De acordo com BARTIÉ é impossível obter um software de qualidade com processos de desenvolvimento frágeis e deficientes. Vemos então que qualidade de software está intrinsecamente ligada a qualidade dos processos de produção deste produto. Podemos estabelecer então duas dimensões fundamentais da qualidade do software: qualidade de processo e qualidade do produto.</a:t>
            </a: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8" name="Text Box 250"/>
          <p:cNvSpPr txBox="1">
            <a:spLocks noChangeArrowheads="1"/>
          </p:cNvSpPr>
          <p:nvPr/>
        </p:nvSpPr>
        <p:spPr bwMode="auto">
          <a:xfrm>
            <a:off x="7366070" y="4642292"/>
            <a:ext cx="19083337" cy="29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>
                <a:latin typeface="Arial" charset="0"/>
              </a:rPr>
              <a:t>Danilo de Sousa </a:t>
            </a:r>
            <a:r>
              <a:rPr lang="pt-BR" sz="5000" b="1" dirty="0" smtClean="0">
                <a:latin typeface="Arial" charset="0"/>
              </a:rPr>
              <a:t>Abreu</a:t>
            </a:r>
            <a:endParaRPr lang="pt-BR" sz="5000" b="1" dirty="0">
              <a:latin typeface="Arial" charset="0"/>
            </a:endParaRPr>
          </a:p>
          <a:p>
            <a:pPr algn="ctr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 smtClean="0">
                <a:latin typeface="Arial" charset="0"/>
              </a:rPr>
              <a:t>Professor Marcos Antonio Ribeiro</a:t>
            </a:r>
            <a:endParaRPr lang="pt-BR" sz="4000" b="1" dirty="0">
              <a:latin typeface="Arial" charset="0"/>
            </a:endParaRPr>
          </a:p>
          <a:p>
            <a:pPr algn="ctr"/>
            <a:r>
              <a:rPr lang="pt-BR" sz="3200" dirty="0" smtClean="0">
                <a:latin typeface="Arial" charset="0"/>
              </a:rPr>
              <a:t>Centro de Pós-graduação</a:t>
            </a:r>
            <a:endParaRPr lang="pt-BR" sz="3200" dirty="0">
              <a:latin typeface="Arial" charset="0"/>
            </a:endParaRPr>
          </a:p>
          <a:p>
            <a:pPr algn="ctr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/>
            <a:r>
              <a:rPr lang="pt-BR" sz="3000" b="1" dirty="0" smtClean="0">
                <a:latin typeface="Arial" charset="0"/>
              </a:rPr>
              <a:t>danilo.danilosousa@gmail.com</a:t>
            </a:r>
            <a:endParaRPr lang="pt-BR" sz="3000" b="1" dirty="0">
              <a:latin typeface="Arial" charset="0"/>
            </a:endParaRPr>
          </a:p>
        </p:txBody>
      </p:sp>
      <p:pic>
        <p:nvPicPr>
          <p:cNvPr id="2059" name="Picture 14" descr="logo_unino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41" y="4651745"/>
            <a:ext cx="6286544" cy="277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2457609" y="30675658"/>
            <a:ext cx="18146016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en-US" sz="3600" b="1" dirty="0" err="1">
                <a:latin typeface="Arial" charset="0"/>
              </a:rPr>
              <a:t>Referências</a:t>
            </a:r>
            <a:endParaRPr lang="en-US" sz="3600" b="1" dirty="0"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BARTIÉ, 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Alexandre. Garantia da qualidade de software: adquirindo maturidade organizacional / Alexandre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Bartié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- Rio de Janeiro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Elisevier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2002.</a:t>
            </a: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PRESSMAN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Roger S. Engenharia de Software: José Carlos Barbosa dos Santos -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Paulo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Person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Makron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Books, 1995.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CMMI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CMMI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Product Team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100" i="1" dirty="0" smtClean="0">
                <a:latin typeface="+mj-lt"/>
                <a:cs typeface="Arial" pitchFamily="34" charset="0"/>
              </a:rPr>
              <a:t>"CMMI for Development, Version 1.3"</a:t>
            </a:r>
            <a:r>
              <a:rPr lang="en-US" sz="2100" dirty="0" smtClean="0">
                <a:latin typeface="+mj-lt"/>
                <a:cs typeface="Arial" pitchFamily="34" charset="0"/>
              </a:rPr>
              <a:t> Software Engineering Institute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Carnegie Mellon University, Pittsburgh, Pennsylvania,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Technical Report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CMU/SEI-2010-TR-033, 2010.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://resources.sei.cmu.edu/library/asset-view.cfm?AssetID=9661.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13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Março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2015.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MANUVANNAN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Mr. S., </a:t>
            </a:r>
            <a:r>
              <a:rPr lang="en-US" sz="2100" i="1" dirty="0" smtClean="0">
                <a:latin typeface="+mn-lt"/>
                <a:cs typeface="Arial" pitchFamily="34" charset="0"/>
              </a:rPr>
              <a:t>Software process and product quality assurance in IT organizations. International Journal of Computer Engineering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Volume 1, </a:t>
            </a:r>
            <a:r>
              <a:rPr lang="en-US" sz="2100" i="1" dirty="0" smtClean="0">
                <a:latin typeface="+mn-lt"/>
                <a:cs typeface="Arial" pitchFamily="34" charset="0"/>
              </a:rPr>
              <a:t>Number 1, May - June (2010)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pp. 147-157.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Junho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de 2010.</a:t>
            </a:r>
            <a:endParaRPr lang="pt-BR" sz="2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800425" y="14257834"/>
            <a:ext cx="10441160" cy="6324808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pt-BR" sz="5000" b="1" dirty="0" smtClean="0">
                <a:latin typeface="Arial" charset="0"/>
              </a:rPr>
              <a:t>Objetivo</a:t>
            </a:r>
          </a:p>
          <a:p>
            <a:pPr algn="just"/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Neste trabalho é apresentado uma visão geral sobre o processo de garantia da qualidade de software propondo um guia geral para estabelecer um conjunto de papéis e atividades com o objetivo de fornecer um guia para as empresas que buscam estabelecer qualidade nos processos de construção de software. É descrito com ênfase o modelo CMMI-DEV, considerado um dos melhores modelos de qualidade para empresas de produtos e serviços, sendo também utilizado como base para o método proposto.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45"/>
          <p:cNvSpPr>
            <a:spLocks noChangeArrowheads="1"/>
          </p:cNvSpPr>
          <p:nvPr/>
        </p:nvSpPr>
        <p:spPr bwMode="auto">
          <a:xfrm>
            <a:off x="1800424" y="2016125"/>
            <a:ext cx="28803201" cy="6056243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defTabSz="863600" eaLnBrk="0" hangingPunct="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 Box 372"/>
          <p:cNvSpPr txBox="1">
            <a:spLocks noChangeArrowheads="1"/>
          </p:cNvSpPr>
          <p:nvPr/>
        </p:nvSpPr>
        <p:spPr bwMode="auto">
          <a:xfrm>
            <a:off x="12457609" y="14257834"/>
            <a:ext cx="18146241" cy="16173658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pt-BR" sz="5000" b="1" dirty="0" smtClean="0">
                <a:latin typeface="Arial" charset="0"/>
              </a:rPr>
              <a:t>Método proposto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É proposta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uma estrutura de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artefatos 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atividades, para que se tenha um guia inicial, uma visão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geral para estabelecer um processo de garantia da qualidade de Software, em conformidade com o modelo de referência CMMI-DEV. 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		O modelo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propõe a criação de um órgão ou departamento com papéis e responsabilidade independente da área de produção ou desenvolvimento 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produto de software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 fim de executar um conjunto de processos estabelecidos pela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organização.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para que esteja em conformidade com as práticas específicas contidas na área de processo PPQA do CMMI-DEV (CMMI, 2010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	Artefatos: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podem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ser classificados em 02 (dois) tipos. Entrada 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Saída.</a:t>
            </a:r>
          </a:p>
          <a:p>
            <a:pPr lvl="2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Entrada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4"/>
            <a:r>
              <a:rPr lang="pt-BR" sz="3200" dirty="0" smtClean="0">
                <a:latin typeface="Arial" pitchFamily="34" charset="0"/>
                <a:cs typeface="Arial" pitchFamily="34" charset="0"/>
              </a:rPr>
              <a:t>Plano de projeto (PRPL)</a:t>
            </a:r>
          </a:p>
          <a:p>
            <a:pPr lvl="4"/>
            <a:r>
              <a:rPr lang="pt-BR" sz="3200" dirty="0" smtClean="0">
                <a:latin typeface="Arial" pitchFamily="34" charset="0"/>
                <a:cs typeface="Arial" pitchFamily="34" charset="0"/>
              </a:rPr>
              <a:t>Documentação de processos (PDOC)</a:t>
            </a:r>
          </a:p>
          <a:p>
            <a:pPr lvl="4"/>
            <a:r>
              <a:rPr lang="en-US" sz="3200" i="1" dirty="0" smtClean="0">
                <a:latin typeface="Arial" pitchFamily="34" charset="0"/>
                <a:cs typeface="Arial" pitchFamily="34" charset="0"/>
              </a:rPr>
              <a:t>Checklist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(P-CHK)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Saída: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r>
              <a:rPr lang="pt-BR" sz="3200" dirty="0" smtClean="0">
                <a:latin typeface="Arial" pitchFamily="34" charset="0"/>
                <a:cs typeface="Arial" pitchFamily="34" charset="0"/>
              </a:rPr>
              <a:t>Plano de qualidade (QAPL)</a:t>
            </a:r>
          </a:p>
          <a:p>
            <a:pPr lvl="4"/>
            <a:r>
              <a:rPr lang="pt-BR" sz="3200" dirty="0" smtClean="0">
                <a:latin typeface="Arial" pitchFamily="34" charset="0"/>
                <a:cs typeface="Arial" pitchFamily="34" charset="0"/>
              </a:rPr>
              <a:t>Relatório periódico da Garantia da Qualidade (RP-STQA)</a:t>
            </a:r>
          </a:p>
          <a:p>
            <a:pPr lvl="4"/>
            <a:r>
              <a:rPr lang="pt-BR" sz="3200" dirty="0" smtClean="0">
                <a:latin typeface="Arial" pitchFamily="34" charset="0"/>
                <a:cs typeface="Arial" pitchFamily="34" charset="0"/>
              </a:rPr>
              <a:t>Relatório de não conformidades (RP-NC)</a:t>
            </a:r>
          </a:p>
          <a:p>
            <a:pPr lvl="4"/>
            <a:r>
              <a:rPr lang="pt-BR" sz="3200" dirty="0" smtClean="0">
                <a:latin typeface="Arial" pitchFamily="34" charset="0"/>
                <a:cs typeface="Arial" pitchFamily="34" charset="0"/>
              </a:rPr>
              <a:t>Relatório sobre lições aprendidas (RP-LL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Atividades: são estruturadas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para atender as demandas da empresa, contudo, com o foco em atender as avaliações 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SEI </a:t>
            </a:r>
            <a:r>
              <a:rPr lang="pt-BR" sz="3200" i="1" dirty="0" smtClean="0">
                <a:latin typeface="+mn-lt"/>
                <a:cs typeface="Arial" pitchFamily="34" charset="0"/>
              </a:rPr>
              <a:t>(Software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Engineering</a:t>
            </a:r>
            <a:r>
              <a:rPr lang="pt-BR" sz="3200" i="1" dirty="0" smtClean="0">
                <a:latin typeface="+mn-lt"/>
                <a:cs typeface="Arial" pitchFamily="34" charset="0"/>
              </a:rPr>
              <a:t>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Institute</a:t>
            </a:r>
            <a:r>
              <a:rPr lang="pt-BR" sz="3200" i="1" dirty="0" smtClean="0">
                <a:latin typeface="+mn-lt"/>
                <a:cs typeface="Arial" pitchFamily="34" charset="0"/>
              </a:rPr>
              <a:t>).</a:t>
            </a: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1512888" lvl="1" indent="-51435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Elaborar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plano de qualidade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objetivamente os produtos de trabalho e serviços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objetivamente os processos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Aprovar produto final para entrega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Elaborar relatório periódico de garantia da qualidade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Elaborar relatório de não conformidades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Elaborar relatório de lições aprendidas do projeto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Disponibilizar materiais de treinamento para os integrantes do projeto</a:t>
            </a:r>
          </a:p>
          <a:p>
            <a:pPr marL="1455738" lvl="1" indent="-457200">
              <a:buFont typeface="+mj-lt"/>
              <a:buAutoNum type="arabicPeriod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Prestar suporte a todos os envolvidos no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projeto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 Box 28"/>
          <p:cNvSpPr txBox="1">
            <a:spLocks noChangeArrowheads="1"/>
          </p:cNvSpPr>
          <p:nvPr/>
        </p:nvSpPr>
        <p:spPr bwMode="auto">
          <a:xfrm>
            <a:off x="1872433" y="30675658"/>
            <a:ext cx="10441160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2400"/>
              </a:spcAft>
            </a:pPr>
            <a:r>
              <a:rPr lang="pt-BR" sz="4800" b="1" dirty="0" smtClean="0">
                <a:latin typeface="Arial" charset="0"/>
              </a:rPr>
              <a:t>Conclusão</a:t>
            </a:r>
          </a:p>
          <a:p>
            <a:r>
              <a:rPr lang="pt-BR" sz="3200" dirty="0" smtClean="0">
                <a:latin typeface="Arial" charset="0"/>
              </a:rPr>
              <a:t>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Podemos concluir que hoje existem diversos modelos e normas referentes à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qualidade de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como CMMI-DEV e ISO/IEC 25000,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no entanto, há uma grande necessidade de modelos que propõe uma forma de estabelecer de forma prática, com descrições 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exemplos.</a:t>
            </a:r>
            <a:endParaRPr lang="pt-BR" sz="3200" dirty="0">
              <a:latin typeface="Arial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2088457" y="21010903"/>
          <a:ext cx="9937104" cy="9073008"/>
        </p:xfrm>
        <a:graphic>
          <a:graphicData uri="http://schemas.openxmlformats.org/drawingml/2006/table">
            <a:tbl>
              <a:tblPr/>
              <a:tblGrid>
                <a:gridCol w="4968552"/>
                <a:gridCol w="4968552"/>
              </a:tblGrid>
              <a:tr h="88394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pt-BR" sz="1800" dirty="0">
                          <a:latin typeface="Times New Roman"/>
                          <a:ea typeface="Times New Roman"/>
                        </a:rPr>
                      </a:br>
                      <a:r>
                        <a:rPr lang="pt-BR" sz="1800" dirty="0">
                          <a:latin typeface="Arial"/>
                          <a:ea typeface="Times New Roman"/>
                        </a:rPr>
                        <a:t/>
                      </a:r>
                      <a:br>
                        <a:rPr lang="pt-BR" sz="1800" dirty="0">
                          <a:latin typeface="Arial"/>
                          <a:ea typeface="Times New Roman"/>
                        </a:rPr>
                      </a:b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Aderência do método proposto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59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CMMI-DEV - PPQA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Abordagem proposta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1.1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Avaliar objetivamente processos realizados selecionado contra descrições aplicáveis processo, padrões e procedimentos.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    Avaliar objetivamente os processos.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1.2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Avaliar objetivamente produtos de trabalho selecionado contra as descrições aplicáveis processo, padrões e procedimentos.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    Avaliar objetivamente os produtos de trabalho e serviços.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8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2.1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Comunicar problemas de qualidade e garantir a resolução dos problemas de não conformidade com a equipe e gestores.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    Elaborar relatório de não conformidades.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7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2.2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Estabelecer e manter registros das atividades de garantia de qualidade.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    Elaborar plano de qualidade.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    Elaborar relatório periódico de garantia da qualidade.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    Elaborar relatório de lições aprendidas do projeto.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19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Extra - Atividade de Suporte e Informativas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    Aprovar produto final para entrega.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    Disponibilizar materiais de treinamento para os integrantes do projeto.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9.    Prestar suporte a todos os envolvidos no projeto.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266</Words>
  <Application>Microsoft Office PowerPoint</Application>
  <PresentationFormat>Personalizar</PresentationFormat>
  <Paragraphs>62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UFSCar - DEMa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Danilo</cp:lastModifiedBy>
  <cp:revision>230</cp:revision>
  <cp:lastPrinted>2007-08-20T22:32:50Z</cp:lastPrinted>
  <dcterms:created xsi:type="dcterms:W3CDTF">2000-11-13T13:31:19Z</dcterms:created>
  <dcterms:modified xsi:type="dcterms:W3CDTF">2015-03-30T04:05:24Z</dcterms:modified>
</cp:coreProperties>
</file>