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68" r:id="rId5"/>
    <p:sldId id="259" r:id="rId6"/>
    <p:sldId id="26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6858000" type="screen4x3"/>
  <p:notesSz cx="6997700" cy="92837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2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0" d="100"/>
          <a:sy n="30" d="100"/>
        </p:scale>
        <p:origin x="-1182" y="-90"/>
      </p:cViewPr>
      <p:guideLst>
        <p:guide orient="horz" pos="2924"/>
        <p:guide pos="220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endParaRPr lang="en-GB" alt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endParaRPr lang="en-GB" altLang="en-US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endParaRPr lang="en-GB" altLang="en-US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fld id="{6C027EFB-4644-416D-B81A-F19E8B246ECA}" type="slidenum">
              <a:rPr lang="en-GB" altLang="en-US"/>
              <a:pPr/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11171007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endParaRPr lang="en-GB" alt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endParaRPr lang="en-GB" alt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endParaRPr lang="en-GB" alt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fld id="{2668A6B0-39CE-4449-B429-CEA1155F1F9F}" type="slidenum">
              <a:rPr lang="en-GB" altLang="en-US"/>
              <a:pPr/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24781375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9040E0-4D5D-4F31-A92A-3B12F7FE3C43}" type="slidenum">
              <a:rPr lang="en-GB" altLang="en-US"/>
              <a:pPr/>
              <a:t>14</a:t>
            </a:fld>
            <a:endParaRPr lang="en-GB" alt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33800" y="2135188"/>
            <a:ext cx="5181600" cy="1827212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GB" altLang="en-US" noProof="0" smtClean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33800" y="4038600"/>
            <a:ext cx="5176838" cy="10668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GB" altLang="en-US" noProof="0" smtClean="0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228600" y="6248400"/>
            <a:ext cx="1905000" cy="457200"/>
          </a:xfrm>
        </p:spPr>
        <p:txBody>
          <a:bodyPr/>
          <a:lstStyle>
            <a:lvl1pPr>
              <a:defRPr sz="800">
                <a:solidFill>
                  <a:srgbClr val="000000"/>
                </a:solidFill>
              </a:defRPr>
            </a:lvl1pPr>
          </a:lstStyle>
          <a:p>
            <a:endParaRPr lang="en-GB" altLang="en-US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362200" y="6248400"/>
            <a:ext cx="4343400" cy="457200"/>
          </a:xfrm>
        </p:spPr>
        <p:txBody>
          <a:bodyPr/>
          <a:lstStyle>
            <a:lvl1pPr>
              <a:defRPr sz="800"/>
            </a:lvl1pPr>
          </a:lstStyle>
          <a:p>
            <a:endParaRPr lang="en-GB" altLang="en-US"/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 sz="800"/>
            </a:lvl1pPr>
          </a:lstStyle>
          <a:p>
            <a:fld id="{C8AB3E90-A031-40ED-864C-0FE577295A4E}" type="slidenum">
              <a:rPr lang="en-GB" altLang="en-US"/>
              <a:pPr/>
              <a:t>‹nº›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2B9F86-01BD-4AB2-A917-3EBBF00190D1}" type="slidenum">
              <a:rPr lang="en-GB" altLang="en-US"/>
              <a:pPr/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1685033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05650" y="228600"/>
            <a:ext cx="17335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228600"/>
            <a:ext cx="50482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147624-9B02-4BF5-B493-9E73928D4D99}" type="slidenum">
              <a:rPr lang="en-GB" altLang="en-US"/>
              <a:pPr/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283104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90CFF5-16EB-46D8-931E-269E2410E6A6}" type="slidenum">
              <a:rPr lang="en-GB" altLang="en-US"/>
              <a:pPr/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3951937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28F0CB-2D3D-41AD-BCAB-2DD5D90E301A}" type="slidenum">
              <a:rPr lang="en-GB" altLang="en-US"/>
              <a:pPr/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277518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5000" y="1447800"/>
            <a:ext cx="33909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8300" y="1447800"/>
            <a:ext cx="33909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402484-938B-4517-BB33-B3B29C04DB26}" type="slidenum">
              <a:rPr lang="en-GB" altLang="en-US"/>
              <a:pPr/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1549182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A9CB4-CBE3-457C-ABF5-8CF2F9FA81F1}" type="slidenum">
              <a:rPr lang="en-GB" altLang="en-US"/>
              <a:pPr/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97857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238676-A5C6-441D-871D-BA22E0B2CF97}" type="slidenum">
              <a:rPr lang="en-GB" altLang="en-US"/>
              <a:pPr/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1927087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FED0D0-D77C-4087-B9DB-216A832FF7B7}" type="slidenum">
              <a:rPr lang="en-GB" altLang="en-US"/>
              <a:pPr/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2063913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0243EE-BA26-4E12-89DB-9BA7250AD0AF}" type="slidenum">
              <a:rPr lang="en-GB" altLang="en-US"/>
              <a:pPr/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1481749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A4BA49-06BA-4A16-A84C-C141ADB185A3}" type="slidenum">
              <a:rPr lang="en-GB" altLang="en-US"/>
              <a:pPr/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2983627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000" y="228600"/>
            <a:ext cx="6934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5000" y="1447800"/>
            <a:ext cx="69342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+mn-lt"/>
              </a:defRPr>
            </a:lvl1pPr>
          </a:lstStyle>
          <a:p>
            <a:endParaRPr lang="en-GB" altLang="en-US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958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+mn-lt"/>
              </a:defRPr>
            </a:lvl1pPr>
          </a:lstStyle>
          <a:p>
            <a:endParaRPr lang="en-GB" altLang="en-US"/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+mn-lt"/>
              </a:defRPr>
            </a:lvl1pPr>
          </a:lstStyle>
          <a:p>
            <a:fld id="{E477BC0E-3AE9-42A1-BC3F-DA76B085E71D}" type="slidenum">
              <a:rPr lang="en-GB" altLang="en-US"/>
              <a:pPr/>
              <a:t>‹nº›</a:t>
            </a:fld>
            <a:endParaRPr lang="en-GB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33800" y="663352"/>
            <a:ext cx="5181600" cy="2693640"/>
          </a:xfrm>
        </p:spPr>
        <p:txBody>
          <a:bodyPr/>
          <a:lstStyle/>
          <a:p>
            <a:r>
              <a:rPr lang="en-GB" altLang="en-US" dirty="0" smtClean="0">
                <a:solidFill>
                  <a:schemeClr val="tx2">
                    <a:lumMod val="75000"/>
                  </a:schemeClr>
                </a:solidFill>
              </a:rPr>
              <a:t>Uma </a:t>
            </a:r>
            <a:r>
              <a:rPr lang="en-GB" altLang="en-US" dirty="0" err="1" smtClean="0">
                <a:solidFill>
                  <a:schemeClr val="tx2">
                    <a:lumMod val="75000"/>
                  </a:schemeClr>
                </a:solidFill>
              </a:rPr>
              <a:t>abordagem</a:t>
            </a:r>
            <a:r>
              <a:rPr lang="en-GB" altLang="en-US" dirty="0" smtClean="0">
                <a:solidFill>
                  <a:schemeClr val="tx2">
                    <a:lumMod val="75000"/>
                  </a:schemeClr>
                </a:solidFill>
              </a:rPr>
              <a:t> para </a:t>
            </a:r>
            <a:r>
              <a:rPr lang="en-GB" altLang="en-US" dirty="0" err="1" smtClean="0">
                <a:solidFill>
                  <a:schemeClr val="tx2">
                    <a:lumMod val="75000"/>
                  </a:schemeClr>
                </a:solidFill>
              </a:rPr>
              <a:t>Garantia</a:t>
            </a:r>
            <a:r>
              <a:rPr lang="en-GB" altLang="en-US" dirty="0" smtClean="0">
                <a:solidFill>
                  <a:schemeClr val="tx2">
                    <a:lumMod val="75000"/>
                  </a:schemeClr>
                </a:solidFill>
              </a:rPr>
              <a:t> da </a:t>
            </a:r>
            <a:r>
              <a:rPr lang="en-GB" altLang="en-US" dirty="0" err="1" smtClean="0">
                <a:solidFill>
                  <a:schemeClr val="tx2">
                    <a:lumMod val="75000"/>
                  </a:schemeClr>
                </a:solidFill>
              </a:rPr>
              <a:t>qualidade</a:t>
            </a:r>
            <a:r>
              <a:rPr lang="en-GB" altLang="en-US" dirty="0" smtClean="0">
                <a:solidFill>
                  <a:schemeClr val="tx2">
                    <a:lumMod val="75000"/>
                  </a:schemeClr>
                </a:solidFill>
              </a:rPr>
              <a:t> de Software </a:t>
            </a:r>
            <a:r>
              <a:rPr lang="en-GB" altLang="en-US" dirty="0" err="1" smtClean="0">
                <a:solidFill>
                  <a:schemeClr val="tx2">
                    <a:lumMod val="75000"/>
                  </a:schemeClr>
                </a:solidFill>
              </a:rPr>
              <a:t>alinhada</a:t>
            </a:r>
            <a:r>
              <a:rPr lang="en-GB" altLang="en-US" dirty="0" smtClean="0">
                <a:solidFill>
                  <a:schemeClr val="tx2">
                    <a:lumMod val="75000"/>
                  </a:schemeClr>
                </a:solidFill>
              </a:rPr>
              <a:t> com o CMMI</a:t>
            </a:r>
            <a:endParaRPr lang="en-GB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55776" y="3573016"/>
            <a:ext cx="5976664" cy="1368152"/>
          </a:xfrm>
        </p:spPr>
        <p:txBody>
          <a:bodyPr/>
          <a:lstStyle/>
          <a:p>
            <a:pPr algn="r"/>
            <a:r>
              <a:rPr lang="en-GB" altLang="en-US" b="1" dirty="0" err="1" smtClean="0">
                <a:solidFill>
                  <a:schemeClr val="accent4">
                    <a:lumMod val="25000"/>
                  </a:schemeClr>
                </a:solidFill>
                <a:cs typeface="Raavi" panose="020B0502040204020203" pitchFamily="34" charset="0"/>
              </a:rPr>
              <a:t>Danilo</a:t>
            </a:r>
            <a:r>
              <a:rPr lang="en-GB" altLang="en-US" b="1" dirty="0" smtClean="0">
                <a:solidFill>
                  <a:schemeClr val="accent4">
                    <a:lumMod val="25000"/>
                  </a:schemeClr>
                </a:solidFill>
                <a:cs typeface="Raavi" panose="020B0502040204020203" pitchFamily="34" charset="0"/>
              </a:rPr>
              <a:t> de Sousa </a:t>
            </a:r>
            <a:r>
              <a:rPr lang="en-GB" altLang="en-US" b="1" dirty="0" err="1" smtClean="0">
                <a:solidFill>
                  <a:schemeClr val="accent4">
                    <a:lumMod val="25000"/>
                  </a:schemeClr>
                </a:solidFill>
                <a:cs typeface="Raavi" panose="020B0502040204020203" pitchFamily="34" charset="0"/>
              </a:rPr>
              <a:t>Abreu</a:t>
            </a:r>
            <a:endParaRPr lang="en-GB" altLang="en-US" b="1" dirty="0" smtClean="0">
              <a:solidFill>
                <a:schemeClr val="accent4">
                  <a:lumMod val="25000"/>
                </a:schemeClr>
              </a:solidFill>
              <a:cs typeface="Raavi" panose="020B0502040204020203" pitchFamily="34" charset="0"/>
            </a:endParaRPr>
          </a:p>
          <a:p>
            <a:pPr algn="r"/>
            <a:r>
              <a:rPr lang="en-GB" altLang="en-US" b="1" dirty="0" smtClean="0">
                <a:solidFill>
                  <a:schemeClr val="accent4">
                    <a:lumMod val="25000"/>
                  </a:schemeClr>
                </a:solidFill>
                <a:cs typeface="Raavi" panose="020B0502040204020203" pitchFamily="34" charset="0"/>
              </a:rPr>
              <a:t>Marcos Antonio </a:t>
            </a:r>
            <a:r>
              <a:rPr lang="en-GB" altLang="en-US" b="1" dirty="0" err="1" smtClean="0">
                <a:solidFill>
                  <a:schemeClr val="accent4">
                    <a:lumMod val="25000"/>
                  </a:schemeClr>
                </a:solidFill>
                <a:cs typeface="Raavi" panose="020B0502040204020203" pitchFamily="34" charset="0"/>
              </a:rPr>
              <a:t>Ribeiro</a:t>
            </a:r>
            <a:r>
              <a:rPr lang="en-GB" altLang="en-US" b="1" dirty="0" smtClean="0">
                <a:solidFill>
                  <a:schemeClr val="accent4">
                    <a:lumMod val="25000"/>
                  </a:schemeClr>
                </a:solidFill>
                <a:cs typeface="Raavi" panose="020B0502040204020203" pitchFamily="34" charset="0"/>
              </a:rPr>
              <a:t>, MS - Orientador</a:t>
            </a:r>
            <a:endParaRPr lang="en-GB" altLang="en-US" b="1" dirty="0">
              <a:solidFill>
                <a:schemeClr val="accent4">
                  <a:lumMod val="25000"/>
                </a:schemeClr>
              </a:solidFill>
              <a:cs typeface="Raavi" panose="020B0502040204020203" pitchFamily="34" charset="0"/>
            </a:endParaRPr>
          </a:p>
        </p:txBody>
      </p:sp>
      <p:pic>
        <p:nvPicPr>
          <p:cNvPr id="16390" name="Picture 6" descr="Logo placehold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69225" y="5940425"/>
            <a:ext cx="855663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Goals and Objectives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List five-year goals.</a:t>
            </a:r>
          </a:p>
          <a:p>
            <a:r>
              <a:rPr lang="en-GB" altLang="en-US"/>
              <a:t>State specific, measurable objectives for achieving your five-year goals.</a:t>
            </a:r>
          </a:p>
          <a:p>
            <a:pPr lvl="1"/>
            <a:r>
              <a:rPr lang="en-GB" altLang="en-US"/>
              <a:t>List market-share objectives.</a:t>
            </a:r>
          </a:p>
          <a:p>
            <a:pPr lvl="1"/>
            <a:r>
              <a:rPr lang="en-GB" altLang="en-US"/>
              <a:t>List revenue/profitability objectives.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Financial Plan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Outline a high-level financial plan that defines your financial model and pricing assumptions. </a:t>
            </a:r>
          </a:p>
          <a:p>
            <a:pPr lvl="1"/>
            <a:r>
              <a:rPr lang="en-GB" altLang="en-US"/>
              <a:t>This plan should include expected annual sales and profits for the next three years.</a:t>
            </a:r>
          </a:p>
          <a:p>
            <a:pPr lvl="1"/>
            <a:r>
              <a:rPr lang="en-GB" altLang="en-US"/>
              <a:t>Use several slides to cover this material appropriately.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Resource Requirements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List requirements for the following resources:</a:t>
            </a:r>
          </a:p>
          <a:p>
            <a:pPr lvl="1"/>
            <a:r>
              <a:rPr lang="en-GB" altLang="en-US"/>
              <a:t>Personnel</a:t>
            </a:r>
          </a:p>
          <a:p>
            <a:pPr lvl="1"/>
            <a:r>
              <a:rPr lang="en-GB" altLang="en-US"/>
              <a:t>Technology</a:t>
            </a:r>
          </a:p>
          <a:p>
            <a:pPr lvl="1"/>
            <a:r>
              <a:rPr lang="en-GB" altLang="en-US"/>
              <a:t>Finances</a:t>
            </a:r>
          </a:p>
          <a:p>
            <a:pPr lvl="1"/>
            <a:r>
              <a:rPr lang="en-GB" altLang="en-US"/>
              <a:t>Distribution</a:t>
            </a:r>
          </a:p>
          <a:p>
            <a:pPr lvl="1"/>
            <a:r>
              <a:rPr lang="en-GB" altLang="en-US"/>
              <a:t>Promotion</a:t>
            </a:r>
          </a:p>
          <a:p>
            <a:pPr lvl="1"/>
            <a:r>
              <a:rPr lang="en-GB" altLang="en-US"/>
              <a:t>Products</a:t>
            </a:r>
          </a:p>
          <a:p>
            <a:pPr lvl="1"/>
            <a:r>
              <a:rPr lang="en-GB" altLang="en-US"/>
              <a:t>Services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Risks and Rewards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Summarize the risks of the proposed project and how they will be addressed.</a:t>
            </a:r>
          </a:p>
          <a:p>
            <a:r>
              <a:rPr lang="en-GB" altLang="en-US"/>
              <a:t>Estimate expected rewards, particularly if you are seeking funding.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Key Issues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Near term</a:t>
            </a:r>
          </a:p>
          <a:p>
            <a:pPr lvl="1"/>
            <a:r>
              <a:rPr lang="en-GB" altLang="en-US"/>
              <a:t>Identify key decisions and issues that need immediate or near-term resolution.</a:t>
            </a:r>
          </a:p>
          <a:p>
            <a:pPr lvl="1"/>
            <a:r>
              <a:rPr lang="en-GB" altLang="en-US"/>
              <a:t>State consequences of decision postponement.</a:t>
            </a:r>
          </a:p>
          <a:p>
            <a:r>
              <a:rPr lang="en-GB" altLang="en-US"/>
              <a:t>Long term</a:t>
            </a:r>
          </a:p>
          <a:p>
            <a:pPr lvl="1"/>
            <a:r>
              <a:rPr lang="en-GB" altLang="en-US"/>
              <a:t>Identify issues needing long-term resolution.</a:t>
            </a:r>
          </a:p>
          <a:p>
            <a:pPr lvl="1"/>
            <a:r>
              <a:rPr lang="en-GB" altLang="en-US"/>
              <a:t>State consequences of decision postponement.</a:t>
            </a:r>
          </a:p>
          <a:p>
            <a:r>
              <a:rPr lang="en-GB" altLang="en-US"/>
              <a:t>If you are seeking funding, be specific about any issues that require financial resources for resolution.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Objetivos</a:t>
            </a:r>
            <a:endParaRPr lang="en-GB" alt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447800"/>
            <a:ext cx="7059488" cy="4648200"/>
          </a:xfrm>
        </p:spPr>
        <p:txBody>
          <a:bodyPr/>
          <a:lstStyle/>
          <a:p>
            <a:r>
              <a:rPr lang="en-GB" altLang="en-US" dirty="0" err="1" smtClean="0"/>
              <a:t>Visão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geral</a:t>
            </a:r>
            <a:r>
              <a:rPr lang="en-GB" altLang="en-US" dirty="0" smtClean="0"/>
              <a:t> do </a:t>
            </a:r>
            <a:r>
              <a:rPr lang="en-GB" altLang="en-US" dirty="0" err="1" smtClean="0"/>
              <a:t>processo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qualidade</a:t>
            </a:r>
            <a:r>
              <a:rPr lang="en-GB" altLang="en-US" dirty="0" smtClean="0"/>
              <a:t> de Software</a:t>
            </a:r>
          </a:p>
          <a:p>
            <a:pPr lvl="1"/>
            <a:r>
              <a:rPr lang="en-GB" altLang="en-US" dirty="0" err="1" smtClean="0"/>
              <a:t>Qualidade</a:t>
            </a:r>
            <a:endParaRPr lang="en-GB" altLang="en-US" dirty="0" smtClean="0"/>
          </a:p>
          <a:p>
            <a:pPr lvl="1"/>
            <a:r>
              <a:rPr lang="en-GB" altLang="en-US" dirty="0" err="1" smtClean="0"/>
              <a:t>Qualidade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processo</a:t>
            </a:r>
            <a:endParaRPr lang="en-GB" altLang="en-US" dirty="0" smtClean="0"/>
          </a:p>
          <a:p>
            <a:pPr lvl="1"/>
            <a:r>
              <a:rPr lang="en-GB" altLang="en-US" dirty="0" err="1" smtClean="0"/>
              <a:t>Qualidade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produto</a:t>
            </a:r>
            <a:r>
              <a:rPr lang="en-GB" altLang="en-US" dirty="0" smtClean="0"/>
              <a:t> </a:t>
            </a:r>
            <a:r>
              <a:rPr lang="en-GB" altLang="en-US" dirty="0" smtClean="0"/>
              <a:t>e, </a:t>
            </a:r>
            <a:r>
              <a:rPr lang="en-GB" altLang="en-US" dirty="0" err="1" smtClean="0"/>
              <a:t>ou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serviço</a:t>
            </a:r>
            <a:r>
              <a:rPr lang="en-GB" altLang="en-US" dirty="0" smtClean="0"/>
              <a:t> de Software</a:t>
            </a:r>
          </a:p>
          <a:p>
            <a:r>
              <a:rPr lang="en-GB" altLang="en-US" dirty="0" err="1" smtClean="0"/>
              <a:t>Ênfase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em</a:t>
            </a:r>
            <a:r>
              <a:rPr lang="en-GB" altLang="en-US" dirty="0" smtClean="0"/>
              <a:t> CMMI-DEV¹, PPQA</a:t>
            </a:r>
          </a:p>
          <a:p>
            <a:pPr lvl="1"/>
            <a:r>
              <a:rPr lang="en-GB" altLang="en-US" dirty="0" err="1" smtClean="0"/>
              <a:t>Histórico</a:t>
            </a:r>
            <a:r>
              <a:rPr lang="en-GB" altLang="en-US" dirty="0" smtClean="0"/>
              <a:t>, </a:t>
            </a:r>
            <a:r>
              <a:rPr lang="en-GB" altLang="en-US" dirty="0" err="1" smtClean="0"/>
              <a:t>motivação</a:t>
            </a:r>
            <a:r>
              <a:rPr lang="en-GB" altLang="en-US" dirty="0" smtClean="0"/>
              <a:t>, </a:t>
            </a:r>
            <a:r>
              <a:rPr lang="en-GB" altLang="en-US" dirty="0" err="1" smtClean="0"/>
              <a:t>evolução</a:t>
            </a:r>
            <a:r>
              <a:rPr lang="en-GB" altLang="en-US" dirty="0" smtClean="0"/>
              <a:t> e PPQA </a:t>
            </a:r>
            <a:r>
              <a:rPr lang="en-GB" altLang="en-US" i="1" dirty="0" smtClean="0"/>
              <a:t>(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Process and Product Quality Assurance</a:t>
            </a:r>
            <a:r>
              <a:rPr lang="en-GB" altLang="en-US" i="1" dirty="0" smtClean="0"/>
              <a:t>)</a:t>
            </a:r>
          </a:p>
          <a:p>
            <a:r>
              <a:rPr lang="en-GB" altLang="en-US" dirty="0" err="1" smtClean="0"/>
              <a:t>Fundamentação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teórica</a:t>
            </a:r>
            <a:endParaRPr lang="en-GB" altLang="en-US" dirty="0" smtClean="0"/>
          </a:p>
          <a:p>
            <a:endParaRPr lang="en-GB" altLang="en-US" dirty="0" smtClean="0"/>
          </a:p>
          <a:p>
            <a:pPr>
              <a:buNone/>
            </a:pPr>
            <a:r>
              <a:rPr lang="en-GB" altLang="en-US" dirty="0" smtClean="0"/>
              <a:t>[¹] 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Capability Maturity Model Integration for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Objetivo</a:t>
            </a:r>
            <a:r>
              <a:rPr lang="en-GB" altLang="en-US" dirty="0" err="1" smtClean="0"/>
              <a:t>s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específicos</a:t>
            </a:r>
            <a:endParaRPr lang="en-GB" alt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en-US" dirty="0" smtClean="0"/>
              <a:t>Uma proposta de garantia da </a:t>
            </a:r>
            <a:r>
              <a:rPr lang="pt-BR" altLang="en-US" dirty="0" smtClean="0"/>
              <a:t>qualidade</a:t>
            </a:r>
          </a:p>
          <a:p>
            <a:pPr lvl="1"/>
            <a:r>
              <a:rPr lang="pt-BR" altLang="en-US" dirty="0" smtClean="0"/>
              <a:t>como </a:t>
            </a:r>
            <a:r>
              <a:rPr lang="pt-BR" altLang="en-US" dirty="0" smtClean="0"/>
              <a:t>um conjunto de atividades, de modo a propor um guia geral para as organizações que buscam conformidade com o </a:t>
            </a:r>
            <a:r>
              <a:rPr lang="pt-BR" altLang="en-US" dirty="0" smtClean="0"/>
              <a:t>CMMI-DEV</a:t>
            </a:r>
            <a:r>
              <a:rPr lang="en-GB" altLang="en-US" dirty="0" smtClean="0"/>
              <a:t>.</a:t>
            </a:r>
          </a:p>
          <a:p>
            <a:pPr lvl="1"/>
            <a:r>
              <a:rPr lang="en-GB" altLang="en-US" dirty="0" err="1" smtClean="0"/>
              <a:t>Análise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aderência</a:t>
            </a:r>
            <a:endParaRPr lang="en-GB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Qualidade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err="1" smtClean="0"/>
              <a:t>Conceito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subjetivo</a:t>
            </a:r>
            <a:endParaRPr lang="en-GB" altLang="en-US" dirty="0" smtClean="0"/>
          </a:p>
          <a:p>
            <a:endParaRPr lang="en-GB" altLang="en-US" dirty="0" smtClean="0"/>
          </a:p>
          <a:p>
            <a:pPr lvl="1">
              <a:buNone/>
            </a:pPr>
            <a:r>
              <a:rPr lang="en-GB" altLang="en-US" sz="5400" dirty="0" smtClean="0">
                <a:latin typeface="Arial Black" pitchFamily="34" charset="0"/>
                <a:cs typeface="Arial" pitchFamily="34" charset="0"/>
              </a:rPr>
              <a:t>“ </a:t>
            </a:r>
            <a:r>
              <a:rPr lang="pt-BR" i="1" dirty="0" smtClean="0">
                <a:latin typeface="Times New Roman" pitchFamily="18" charset="0"/>
                <a:cs typeface="Times New Roman" pitchFamily="18" charset="0"/>
              </a:rPr>
              <a:t>Qualidade </a:t>
            </a:r>
            <a:r>
              <a:rPr lang="pt-BR" i="1" dirty="0" smtClean="0">
                <a:latin typeface="Times New Roman" pitchFamily="18" charset="0"/>
                <a:cs typeface="Times New Roman" pitchFamily="18" charset="0"/>
              </a:rPr>
              <a:t>é a habilidade de um conjunto de características inerentes a um produto, componente de produto ou processo atenderem aos requisitos dos </a:t>
            </a:r>
            <a:r>
              <a:rPr lang="pt-BR" i="1" dirty="0" smtClean="0">
                <a:latin typeface="Times New Roman" pitchFamily="18" charset="0"/>
                <a:cs typeface="Times New Roman" pitchFamily="18" charset="0"/>
              </a:rPr>
              <a:t>clientes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 – SEI, 2006.</a:t>
            </a:r>
          </a:p>
          <a:p>
            <a:pPr lvl="1">
              <a:buNone/>
            </a:pPr>
            <a:endParaRPr lang="en-GB" alt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GB" altLang="en-US" sz="5400" dirty="0" smtClean="0">
                <a:latin typeface="Arial Black" pitchFamily="34" charset="0"/>
                <a:cs typeface="Times New Roman" pitchFamily="18" charset="0"/>
              </a:rPr>
              <a:t>“</a:t>
            </a:r>
            <a:r>
              <a:rPr lang="en-GB" altLang="en-US" sz="5400" dirty="0" smtClean="0">
                <a:latin typeface="Arial Black" pitchFamily="34" charset="0"/>
                <a:cs typeface="Arial" pitchFamily="34" charset="0"/>
              </a:rPr>
              <a:t> </a:t>
            </a:r>
            <a:r>
              <a:rPr lang="pt-BR" i="1" dirty="0" smtClean="0">
                <a:latin typeface="Times New Roman" pitchFamily="18" charset="0"/>
                <a:cs typeface="Times New Roman" pitchFamily="18" charset="0"/>
              </a:rPr>
              <a:t>Qualidade </a:t>
            </a:r>
            <a:r>
              <a:rPr lang="pt-BR" i="1" dirty="0" smtClean="0">
                <a:latin typeface="Times New Roman" pitchFamily="18" charset="0"/>
                <a:cs typeface="Times New Roman" pitchFamily="18" charset="0"/>
              </a:rPr>
              <a:t>é o grau no qual um conjunto de características inerentes satisfaz a requisitos </a:t>
            </a:r>
            <a:r>
              <a:rPr lang="pt-BR" i="1" dirty="0" smtClean="0">
                <a:latin typeface="Times New Roman" pitchFamily="18" charset="0"/>
                <a:cs typeface="Times New Roman" pitchFamily="18" charset="0"/>
              </a:rPr>
              <a:t>– ISO 9000, 2005.</a:t>
            </a:r>
            <a:endParaRPr lang="en-GB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Imagem 3" descr="gla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92280" y="908720"/>
            <a:ext cx="1656184" cy="16561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Qualidade</a:t>
            </a:r>
            <a:r>
              <a:rPr lang="en-GB" altLang="en-US" dirty="0" smtClean="0"/>
              <a:t> </a:t>
            </a:r>
            <a:r>
              <a:rPr lang="en-GB" altLang="en-US" dirty="0" smtClean="0"/>
              <a:t>de Software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smtClean="0"/>
              <a:t>Como </a:t>
            </a:r>
            <a:r>
              <a:rPr lang="en-GB" altLang="en-US" dirty="0" err="1" smtClean="0"/>
              <a:t>definir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qualidade</a:t>
            </a:r>
            <a:r>
              <a:rPr lang="en-GB" altLang="en-US" dirty="0" smtClean="0"/>
              <a:t> de Software</a:t>
            </a:r>
            <a:endParaRPr lang="en-GB" altLang="en-US" dirty="0"/>
          </a:p>
          <a:p>
            <a:pPr lvl="1"/>
            <a:r>
              <a:rPr lang="en-GB" altLang="en-US" dirty="0" err="1" smtClean="0"/>
              <a:t>Modelo</a:t>
            </a:r>
            <a:r>
              <a:rPr lang="en-GB" altLang="en-US" dirty="0" smtClean="0"/>
              <a:t> McCall, 1977</a:t>
            </a:r>
            <a:endParaRPr lang="en-GB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Garantia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da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qualidade</a:t>
            </a:r>
            <a:r>
              <a:rPr lang="en-GB" altLang="en-US" dirty="0" smtClean="0"/>
              <a:t>?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smtClean="0"/>
              <a:t>O </a:t>
            </a:r>
            <a:r>
              <a:rPr lang="en-GB" altLang="en-US" dirty="0" err="1" smtClean="0"/>
              <a:t>quê</a:t>
            </a:r>
            <a:r>
              <a:rPr lang="en-GB" altLang="en-US" dirty="0" smtClean="0"/>
              <a:t> se </a:t>
            </a:r>
            <a:r>
              <a:rPr lang="en-GB" altLang="en-US" dirty="0" err="1" smtClean="0"/>
              <a:t>busca</a:t>
            </a:r>
            <a:r>
              <a:rPr lang="en-GB" altLang="en-US" dirty="0" smtClean="0"/>
              <a:t> com </a:t>
            </a:r>
            <a:r>
              <a:rPr lang="en-GB" altLang="en-US" dirty="0" err="1" smtClean="0"/>
              <a:t>garantia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da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qualidade</a:t>
            </a:r>
            <a:r>
              <a:rPr lang="en-GB" altLang="en-US" dirty="0" smtClean="0"/>
              <a:t>?</a:t>
            </a:r>
            <a:endParaRPr lang="en-GB" altLang="en-US" dirty="0"/>
          </a:p>
          <a:p>
            <a:pPr lvl="1"/>
            <a:r>
              <a:rPr lang="en-GB" altLang="en-US" dirty="0" err="1" smtClean="0"/>
              <a:t>Processos</a:t>
            </a:r>
            <a:r>
              <a:rPr lang="en-GB" altLang="en-US" dirty="0" smtClean="0"/>
              <a:t> </a:t>
            </a:r>
            <a:r>
              <a:rPr lang="en-GB" altLang="en-US" dirty="0" smtClean="0"/>
              <a:t>de </a:t>
            </a:r>
            <a:r>
              <a:rPr lang="en-GB" altLang="en-US" dirty="0" err="1" smtClean="0"/>
              <a:t>qualidade</a:t>
            </a:r>
            <a:r>
              <a:rPr lang="en-GB" altLang="en-US" dirty="0" smtClean="0"/>
              <a:t> </a:t>
            </a:r>
            <a:r>
              <a:rPr lang="en-GB" altLang="en-US" dirty="0" smtClean="0"/>
              <a:t>com o </a:t>
            </a:r>
            <a:r>
              <a:rPr lang="en-GB" altLang="en-US" dirty="0" err="1" smtClean="0"/>
              <a:t>intuito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obter</a:t>
            </a:r>
            <a:r>
              <a:rPr lang="en-GB" altLang="en-US" dirty="0" smtClean="0"/>
              <a:t> um </a:t>
            </a:r>
            <a:r>
              <a:rPr lang="en-GB" altLang="en-US" dirty="0" err="1" smtClean="0"/>
              <a:t>produto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trabalho</a:t>
            </a:r>
            <a:r>
              <a:rPr lang="en-GB" altLang="en-US" dirty="0" smtClean="0"/>
              <a:t> com </a:t>
            </a:r>
            <a:r>
              <a:rPr lang="en-GB" altLang="en-US" dirty="0" err="1" smtClean="0"/>
              <a:t>qualidade</a:t>
            </a:r>
            <a:r>
              <a:rPr lang="en-GB" altLang="en-US" dirty="0" smtClean="0"/>
              <a:t>.</a:t>
            </a:r>
            <a:endParaRPr lang="en-GB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Opportunities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Identify problems and opportunities.</a:t>
            </a:r>
          </a:p>
          <a:p>
            <a:pPr lvl="1"/>
            <a:r>
              <a:rPr lang="en-GB" altLang="en-US"/>
              <a:t>State consumer problems, and define the nature of product/service opportunities that are created by those problems.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Business Concept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Summarize the key technology, concept, or strategy on which your business is based.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Competition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Summarize the competition.</a:t>
            </a:r>
          </a:p>
          <a:p>
            <a:r>
              <a:rPr lang="en-GB" altLang="en-US"/>
              <a:t>Outline your company’s competitive advantage.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iness plan presentation">
  <a:themeElements>
    <a:clrScheme name="Black and White Pushpins Design Template 11">
      <a:dk1>
        <a:srgbClr val="005A58"/>
      </a:dk1>
      <a:lt1>
        <a:srgbClr val="FFFFFF"/>
      </a:lt1>
      <a:dk2>
        <a:srgbClr val="4BB7B7"/>
      </a:dk2>
      <a:lt2>
        <a:srgbClr val="99CCFF"/>
      </a:lt2>
      <a:accent1>
        <a:srgbClr val="586F9E"/>
      </a:accent1>
      <a:accent2>
        <a:srgbClr val="4A24A8"/>
      </a:accent2>
      <a:accent3>
        <a:srgbClr val="B1D8D8"/>
      </a:accent3>
      <a:accent4>
        <a:srgbClr val="DADADA"/>
      </a:accent4>
      <a:accent5>
        <a:srgbClr val="B4BBCC"/>
      </a:accent5>
      <a:accent6>
        <a:srgbClr val="422098"/>
      </a:accent6>
      <a:hlink>
        <a:srgbClr val="CCECFF"/>
      </a:hlink>
      <a:folHlink>
        <a:srgbClr val="B2B2B2"/>
      </a:folHlink>
    </a:clrScheme>
    <a:fontScheme name="Black and White Pushpins Design 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ck and White Pushpins Design Template 1">
        <a:dk1>
          <a:srgbClr val="5C1F00"/>
        </a:dk1>
        <a:lt1>
          <a:srgbClr val="FFFFFF"/>
        </a:lt1>
        <a:dk2>
          <a:srgbClr val="E55555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F0B4B4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2">
        <a:dk1>
          <a:srgbClr val="2D2015"/>
        </a:dk1>
        <a:lt1>
          <a:srgbClr val="FFFFFF"/>
        </a:lt1>
        <a:dk2>
          <a:srgbClr val="9C8D6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CBC5B8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ADBAB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3">
        <a:dk1>
          <a:srgbClr val="C0C0C0"/>
        </a:dk1>
        <a:lt1>
          <a:srgbClr val="FFFFFF"/>
        </a:lt1>
        <a:dk2>
          <a:srgbClr val="000000"/>
        </a:dk2>
        <a:lt2>
          <a:srgbClr val="333333"/>
        </a:lt2>
        <a:accent1>
          <a:srgbClr val="5F5F5F"/>
        </a:accent1>
        <a:accent2>
          <a:srgbClr val="DDDDDD"/>
        </a:accent2>
        <a:accent3>
          <a:srgbClr val="FFFFFF"/>
        </a:accent3>
        <a:accent4>
          <a:srgbClr val="A4A4A4"/>
        </a:accent4>
        <a:accent5>
          <a:srgbClr val="B6B6B6"/>
        </a:accent5>
        <a:accent6>
          <a:srgbClr val="C8C8C8"/>
        </a:accent6>
        <a:hlink>
          <a:srgbClr val="B2B2B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ck and White Pushpins Design Template 4">
        <a:dk1>
          <a:srgbClr val="003366"/>
        </a:dk1>
        <a:lt1>
          <a:srgbClr val="FFFFFF"/>
        </a:lt1>
        <a:dk2>
          <a:srgbClr val="42A5F0"/>
        </a:dk2>
        <a:lt2>
          <a:srgbClr val="3399FF"/>
        </a:lt2>
        <a:accent1>
          <a:srgbClr val="4880B8"/>
        </a:accent1>
        <a:accent2>
          <a:srgbClr val="00B000"/>
        </a:accent2>
        <a:accent3>
          <a:srgbClr val="B0CFF6"/>
        </a:accent3>
        <a:accent4>
          <a:srgbClr val="DADADA"/>
        </a:accent4>
        <a:accent5>
          <a:srgbClr val="B1C0D8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5">
        <a:dk1>
          <a:srgbClr val="336699"/>
        </a:dk1>
        <a:lt1>
          <a:srgbClr val="FFFFFF"/>
        </a:lt1>
        <a:dk2>
          <a:srgbClr val="DDDDDD"/>
        </a:dk2>
        <a:lt2>
          <a:srgbClr val="B2C8D8"/>
        </a:lt2>
        <a:accent1>
          <a:srgbClr val="1F62C5"/>
        </a:accent1>
        <a:accent2>
          <a:srgbClr val="468A4B"/>
        </a:accent2>
        <a:accent3>
          <a:srgbClr val="EBEBEB"/>
        </a:accent3>
        <a:accent4>
          <a:srgbClr val="DADADA"/>
        </a:accent4>
        <a:accent5>
          <a:srgbClr val="ABB7DF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6">
        <a:dk1>
          <a:srgbClr val="777777"/>
        </a:dk1>
        <a:lt1>
          <a:srgbClr val="FFFFFF"/>
        </a:lt1>
        <a:dk2>
          <a:srgbClr val="ABADA1"/>
        </a:dk2>
        <a:lt2>
          <a:srgbClr val="C2C2BA"/>
        </a:lt2>
        <a:accent1>
          <a:srgbClr val="909082"/>
        </a:accent1>
        <a:accent2>
          <a:srgbClr val="809EA8"/>
        </a:accent2>
        <a:accent3>
          <a:srgbClr val="D2D3CD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7">
        <a:dk1>
          <a:srgbClr val="3E3E5C"/>
        </a:dk1>
        <a:lt1>
          <a:srgbClr val="FFFFFF"/>
        </a:lt1>
        <a:dk2>
          <a:srgbClr val="BABBD2"/>
        </a:dk2>
        <a:lt2>
          <a:srgbClr val="B2B2B2"/>
        </a:lt2>
        <a:accent1>
          <a:srgbClr val="787682"/>
        </a:accent1>
        <a:accent2>
          <a:srgbClr val="6699FF"/>
        </a:accent2>
        <a:accent3>
          <a:srgbClr val="D9DAE5"/>
        </a:accent3>
        <a:accent4>
          <a:srgbClr val="DADADA"/>
        </a:accent4>
        <a:accent5>
          <a:srgbClr val="BEBDC1"/>
        </a:accent5>
        <a:accent6>
          <a:srgbClr val="5C8A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8">
        <a:dk1>
          <a:srgbClr val="777777"/>
        </a:dk1>
        <a:lt1>
          <a:srgbClr val="FFFFDF"/>
        </a:lt1>
        <a:dk2>
          <a:srgbClr val="FFFFD9"/>
        </a:dk2>
        <a:lt2>
          <a:srgbClr val="AA8322"/>
        </a:lt2>
        <a:accent1>
          <a:srgbClr val="D6B778"/>
        </a:accent1>
        <a:accent2>
          <a:srgbClr val="33CCCC"/>
        </a:accent2>
        <a:accent3>
          <a:srgbClr val="FFFFE9"/>
        </a:accent3>
        <a:accent4>
          <a:srgbClr val="DADABE"/>
        </a:accent4>
        <a:accent5>
          <a:srgbClr val="E8D8BE"/>
        </a:accent5>
        <a:accent6>
          <a:srgbClr val="2DB9B9"/>
        </a:accent6>
        <a:hlink>
          <a:srgbClr val="FF5050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9">
        <a:dk1>
          <a:srgbClr val="EACD64"/>
        </a:dk1>
        <a:lt1>
          <a:srgbClr val="FEDA9A"/>
        </a:lt1>
        <a:dk2>
          <a:srgbClr val="AD7625"/>
        </a:dk2>
        <a:lt2>
          <a:srgbClr val="969696"/>
        </a:lt2>
        <a:accent1>
          <a:srgbClr val="8F6F59"/>
        </a:accent1>
        <a:accent2>
          <a:srgbClr val="FFC891"/>
        </a:accent2>
        <a:accent3>
          <a:srgbClr val="FEEACA"/>
        </a:accent3>
        <a:accent4>
          <a:srgbClr val="C8AF54"/>
        </a:accent4>
        <a:accent5>
          <a:srgbClr val="C6BBB5"/>
        </a:accent5>
        <a:accent6>
          <a:srgbClr val="E7B583"/>
        </a:accent6>
        <a:hlink>
          <a:srgbClr val="FF8A3B"/>
        </a:hlink>
        <a:folHlink>
          <a:srgbClr val="EEC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ck and White Pushpins Design Template 10">
        <a:dk1>
          <a:srgbClr val="808080"/>
        </a:dk1>
        <a:lt1>
          <a:srgbClr val="FFFFFF"/>
        </a:lt1>
        <a:dk2>
          <a:srgbClr val="F8F8F8"/>
        </a:dk2>
        <a:lt2>
          <a:srgbClr val="0099CC"/>
        </a:lt2>
        <a:accent1>
          <a:srgbClr val="66A0CC"/>
        </a:accent1>
        <a:accent2>
          <a:srgbClr val="CCCCFF"/>
        </a:accent2>
        <a:accent3>
          <a:srgbClr val="FBFBFB"/>
        </a:accent3>
        <a:accent4>
          <a:srgbClr val="DADADA"/>
        </a:accent4>
        <a:accent5>
          <a:srgbClr val="B8CDE2"/>
        </a:accent5>
        <a:accent6>
          <a:srgbClr val="B9B9E7"/>
        </a:accent6>
        <a:hlink>
          <a:srgbClr val="3333CC"/>
        </a:hlink>
        <a:folHlink>
          <a:srgbClr val="4D4D4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11">
        <a:dk1>
          <a:srgbClr val="005A58"/>
        </a:dk1>
        <a:lt1>
          <a:srgbClr val="FFFFFF"/>
        </a:lt1>
        <a:dk2>
          <a:srgbClr val="4BB7B7"/>
        </a:dk2>
        <a:lt2>
          <a:srgbClr val="99CCFF"/>
        </a:lt2>
        <a:accent1>
          <a:srgbClr val="586F9E"/>
        </a:accent1>
        <a:accent2>
          <a:srgbClr val="4A24A8"/>
        </a:accent2>
        <a:accent3>
          <a:srgbClr val="B1D8D8"/>
        </a:accent3>
        <a:accent4>
          <a:srgbClr val="DADADA"/>
        </a:accent4>
        <a:accent5>
          <a:srgbClr val="B4BBCC"/>
        </a:accent5>
        <a:accent6>
          <a:srgbClr val="422098"/>
        </a:accent6>
        <a:hlink>
          <a:srgbClr val="CCE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plan presentation</Template>
  <TotalTime>82</TotalTime>
  <Words>421</Words>
  <Application>Microsoft Office PowerPoint</Application>
  <PresentationFormat>Apresentação na tela (4:3)</PresentationFormat>
  <Paragraphs>67</Paragraphs>
  <Slides>14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Business plan presentation</vt:lpstr>
      <vt:lpstr>Uma abordagem para Garantia da qualidade de Software alinhada com o CMMI</vt:lpstr>
      <vt:lpstr>Objetivos</vt:lpstr>
      <vt:lpstr>Objetivos específicos</vt:lpstr>
      <vt:lpstr>Qualidade</vt:lpstr>
      <vt:lpstr>Qualidade de Software</vt:lpstr>
      <vt:lpstr>Garantia da qualidade?</vt:lpstr>
      <vt:lpstr>Opportunities</vt:lpstr>
      <vt:lpstr>Business Concept</vt:lpstr>
      <vt:lpstr>Competition</vt:lpstr>
      <vt:lpstr>Goals and Objectives</vt:lpstr>
      <vt:lpstr>Financial Plan</vt:lpstr>
      <vt:lpstr>Resource Requirements</vt:lpstr>
      <vt:lpstr>Risks and Rewards</vt:lpstr>
      <vt:lpstr>Key Issues</vt:lpstr>
    </vt:vector>
  </TitlesOfParts>
  <Company>GFT AG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Name</dc:title>
  <dc:creator>GFT</dc:creator>
  <cp:lastModifiedBy>Danilo</cp:lastModifiedBy>
  <cp:revision>19</cp:revision>
  <cp:lastPrinted>1601-01-01T00:00:00Z</cp:lastPrinted>
  <dcterms:created xsi:type="dcterms:W3CDTF">2015-03-25T18:06:19Z</dcterms:created>
  <dcterms:modified xsi:type="dcterms:W3CDTF">2015-03-27T09:05:43Z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TC010175101033</vt:lpwstr>
  </property>
</Properties>
</file>