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7" r:id="rId14"/>
    <p:sldId id="278" r:id="rId15"/>
    <p:sldId id="279" r:id="rId16"/>
    <p:sldId id="281" r:id="rId17"/>
    <p:sldId id="282" r:id="rId18"/>
    <p:sldId id="280" r:id="rId19"/>
    <p:sldId id="283" r:id="rId20"/>
    <p:sldId id="291" r:id="rId21"/>
    <p:sldId id="288" r:id="rId22"/>
    <p:sldId id="289" r:id="rId23"/>
    <p:sldId id="290" r:id="rId24"/>
    <p:sldId id="292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Uma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proposta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para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Garantia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da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qualidade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de Software </a:t>
            </a:r>
            <a:r>
              <a:rPr lang="en-GB" altLang="en-US" dirty="0" err="1">
                <a:solidFill>
                  <a:schemeClr val="tx2">
                    <a:lumMod val="90000"/>
                  </a:schemeClr>
                </a:solidFill>
              </a:rPr>
              <a:t>alinhada</a:t>
            </a:r>
            <a:r>
              <a:rPr lang="en-GB" altLang="en-US" dirty="0">
                <a:solidFill>
                  <a:schemeClr val="tx2">
                    <a:lumMod val="90000"/>
                  </a:schemeClr>
                </a:solidFill>
              </a:rPr>
              <a:t> com o CMMI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98018"/>
            <a:ext cx="2302023" cy="143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atender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pt-BR" altLang="en-US" sz="1600" dirty="0" smtClean="0">
                <a:cs typeface="Times New Roman" pitchFamily="18" charset="0"/>
              </a:rPr>
              <a:t>Estrutura das atividades</a:t>
            </a:r>
            <a:endParaRPr lang="en-GB" altLang="en-US" sz="1600" dirty="0" smtClean="0">
              <a:cs typeface="Times New Roman" pitchFamily="18" charset="0"/>
            </a:endParaRPr>
          </a:p>
        </p:txBody>
      </p:sp>
      <p:grpSp>
        <p:nvGrpSpPr>
          <p:cNvPr id="4" name="Grupo 74"/>
          <p:cNvGrpSpPr/>
          <p:nvPr/>
        </p:nvGrpSpPr>
        <p:grpSpPr>
          <a:xfrm>
            <a:off x="1967762" y="1772816"/>
            <a:ext cx="7068734" cy="4896544"/>
            <a:chOff x="-1" y="0"/>
            <a:chExt cx="8368395" cy="5593310"/>
          </a:xfrm>
        </p:grpSpPr>
        <p:sp>
          <p:nvSpPr>
            <p:cNvPr id="5" name="Retângulo 1"/>
            <p:cNvSpPr/>
            <p:nvPr/>
          </p:nvSpPr>
          <p:spPr>
            <a:xfrm>
              <a:off x="1507953" y="0"/>
              <a:ext cx="2189088" cy="602802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6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7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8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9" name="Conector angulado 10"/>
            <p:cNvCxnSpPr>
              <a:stCxn id="6" idx="2"/>
              <a:endCxn id="7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angulado 11"/>
            <p:cNvCxnSpPr>
              <a:stCxn id="6" idx="2"/>
              <a:endCxn id="8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4"/>
            <p:cNvSpPr/>
            <p:nvPr/>
          </p:nvSpPr>
          <p:spPr>
            <a:xfrm>
              <a:off x="3083053" y="2297047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12" name="Conector angulado 15"/>
            <p:cNvCxnSpPr>
              <a:stCxn id="7" idx="2"/>
              <a:endCxn id="11" idx="0"/>
            </p:cNvCxnSpPr>
            <p:nvPr/>
          </p:nvCxnSpPr>
          <p:spPr>
            <a:xfrm rot="16200000" flipH="1">
              <a:off x="3475473" y="1368131"/>
              <a:ext cx="419100" cy="143873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8"/>
            <p:cNvCxnSpPr>
              <a:stCxn id="8" idx="2"/>
              <a:endCxn id="11" idx="0"/>
            </p:cNvCxnSpPr>
            <p:nvPr/>
          </p:nvCxnSpPr>
          <p:spPr>
            <a:xfrm rot="5400000">
              <a:off x="4886535" y="1405325"/>
              <a:ext cx="409575" cy="1373868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25"/>
            <p:cNvSpPr/>
            <p:nvPr/>
          </p:nvSpPr>
          <p:spPr>
            <a:xfrm>
              <a:off x="3083055" y="3159902"/>
              <a:ext cx="2642670" cy="60007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15" name="Conector reto 26"/>
            <p:cNvCxnSpPr>
              <a:stCxn id="11" idx="2"/>
              <a:endCxn id="14" idx="0"/>
            </p:cNvCxnSpPr>
            <p:nvPr/>
          </p:nvCxnSpPr>
          <p:spPr>
            <a:xfrm>
              <a:off x="4404389" y="2897122"/>
              <a:ext cx="1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29"/>
            <p:cNvSpPr/>
            <p:nvPr/>
          </p:nvSpPr>
          <p:spPr>
            <a:xfrm>
              <a:off x="7004435" y="1287397"/>
              <a:ext cx="1363959" cy="2808515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17" name="Conector angulado 31"/>
            <p:cNvCxnSpPr>
              <a:stCxn id="6" idx="2"/>
              <a:endCxn id="16" idx="0"/>
            </p:cNvCxnSpPr>
            <p:nvPr/>
          </p:nvCxnSpPr>
          <p:spPr>
            <a:xfrm rot="16200000" flipH="1">
              <a:off x="6391391" y="-7628"/>
              <a:ext cx="684596" cy="190545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34"/>
            <p:cNvSpPr/>
            <p:nvPr/>
          </p:nvSpPr>
          <p:spPr>
            <a:xfrm>
              <a:off x="3083053" y="4029486"/>
              <a:ext cx="2642670" cy="843517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19" name="Conector reto 35"/>
            <p:cNvCxnSpPr>
              <a:stCxn id="14" idx="2"/>
              <a:endCxn id="18" idx="0"/>
            </p:cNvCxnSpPr>
            <p:nvPr/>
          </p:nvCxnSpPr>
          <p:spPr>
            <a:xfrm flipH="1">
              <a:off x="4404389" y="3759977"/>
              <a:ext cx="1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Forma 42"/>
            <p:cNvCxnSpPr>
              <a:stCxn id="5" idx="3"/>
              <a:endCxn id="6" idx="1"/>
            </p:cNvCxnSpPr>
            <p:nvPr/>
          </p:nvCxnSpPr>
          <p:spPr>
            <a:xfrm>
              <a:off x="3697041" y="301401"/>
              <a:ext cx="1065427" cy="1363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43"/>
            <p:cNvSpPr/>
            <p:nvPr/>
          </p:nvSpPr>
          <p:spPr>
            <a:xfrm>
              <a:off x="-1" y="1265619"/>
              <a:ext cx="1633848" cy="2830293"/>
            </a:xfrm>
            <a:prstGeom prst="rect">
              <a:avLst/>
            </a:prstGeom>
            <a:solidFill>
              <a:schemeClr val="tx2">
                <a:lumMod val="90000"/>
                <a:alpha val="26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22" name="Forma 44"/>
            <p:cNvCxnSpPr>
              <a:stCxn id="5" idx="1"/>
              <a:endCxn id="21" idx="0"/>
            </p:cNvCxnSpPr>
            <p:nvPr/>
          </p:nvCxnSpPr>
          <p:spPr>
            <a:xfrm rot="10800000" flipV="1">
              <a:off x="816924" y="301401"/>
              <a:ext cx="691030" cy="964218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a 47"/>
            <p:cNvCxnSpPr>
              <a:stCxn id="21" idx="2"/>
              <a:endCxn id="24" idx="2"/>
            </p:cNvCxnSpPr>
            <p:nvPr/>
          </p:nvCxnSpPr>
          <p:spPr>
            <a:xfrm rot="16200000" flipH="1">
              <a:off x="1762404" y="3150432"/>
              <a:ext cx="1300094" cy="3191056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50"/>
            <p:cNvSpPr/>
            <p:nvPr/>
          </p:nvSpPr>
          <p:spPr>
            <a:xfrm>
              <a:off x="4007979" y="5198703"/>
              <a:ext cx="353786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11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Forma 52"/>
            <p:cNvCxnSpPr>
              <a:stCxn id="16" idx="2"/>
              <a:endCxn id="24" idx="6"/>
            </p:cNvCxnSpPr>
            <p:nvPr/>
          </p:nvCxnSpPr>
          <p:spPr>
            <a:xfrm rot="5400000">
              <a:off x="5374042" y="3083635"/>
              <a:ext cx="1300094" cy="3324650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Forma 55"/>
            <p:cNvCxnSpPr>
              <a:stCxn id="18" idx="2"/>
              <a:endCxn id="24" idx="0"/>
            </p:cNvCxnSpPr>
            <p:nvPr/>
          </p:nvCxnSpPr>
          <p:spPr>
            <a:xfrm rot="5400000">
              <a:off x="4131781" y="4926095"/>
              <a:ext cx="325700" cy="21951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prática,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293568"/>
          </a:xfrm>
        </p:spPr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</a:p>
          <a:p>
            <a:pPr>
              <a:buNone/>
            </a:pPr>
            <a:r>
              <a:rPr lang="pt-BR" sz="1800" b="1" dirty="0"/>
              <a:t>PRESSMAN</a:t>
            </a:r>
            <a:r>
              <a:rPr lang="pt-BR" sz="1800" dirty="0"/>
              <a:t>, Roger S. Engenharia de Software: José Carlos Barbosa dos Santos - </a:t>
            </a:r>
            <a:r>
              <a:rPr lang="pt-BR" sz="1800" dirty="0" err="1"/>
              <a:t>Sao</a:t>
            </a:r>
            <a:r>
              <a:rPr lang="pt-BR" sz="1800" dirty="0"/>
              <a:t> Paulo : Person Makron Books, 1995.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34205" y="2708920"/>
            <a:ext cx="6542252" cy="3672408"/>
            <a:chOff x="-62930" y="0"/>
            <a:chExt cx="669092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-62930" y="0"/>
              <a:ext cx="6690929" cy="4610100"/>
              <a:chOff x="-62930" y="0"/>
              <a:chExt cx="669092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-62930" y="451971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tx1">
                <a:lumMod val="8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tx1">
                  <a:lumMod val="8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529</TotalTime>
  <Words>1472</Words>
  <Application>Microsoft Office PowerPoint</Application>
  <PresentationFormat>On-screen Show (4:3)</PresentationFormat>
  <Paragraphs>237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Business plan presentation</vt:lpstr>
      <vt:lpstr>Uma proposta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120</cp:revision>
  <cp:lastPrinted>1601-01-01T00:00:00Z</cp:lastPrinted>
  <dcterms:created xsi:type="dcterms:W3CDTF">2015-03-25T18:06:19Z</dcterms:created>
  <dcterms:modified xsi:type="dcterms:W3CDTF">2015-04-01T15:52:54Z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