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32404050" cy="36004500"/>
  <p:notesSz cx="6858000" cy="97155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3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3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3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3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CC"/>
    <a:srgbClr val="DDDDDD"/>
    <a:srgbClr val="CC9900"/>
    <a:srgbClr val="CC99FF"/>
    <a:srgbClr val="FFCC66"/>
    <a:srgbClr val="EAEAEA"/>
    <a:srgbClr val="FF6600"/>
    <a:srgbClr val="FF0000"/>
    <a:srgbClr val="FFCC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51" autoAdjust="0"/>
    <p:restoredTop sz="98353" autoAdjust="0"/>
  </p:normalViewPr>
  <p:slideViewPr>
    <p:cSldViewPr>
      <p:cViewPr>
        <p:scale>
          <a:sx n="33" d="100"/>
          <a:sy n="33" d="100"/>
        </p:scale>
        <p:origin x="-1974" y="-78"/>
      </p:cViewPr>
      <p:guideLst>
        <p:guide orient="horz" pos="12172"/>
        <p:guide orient="horz" pos="2088"/>
        <p:guide orient="horz" pos="20072"/>
        <p:guide orient="horz" pos="3516"/>
        <p:guide orient="horz" pos="22075"/>
        <p:guide orient="horz" pos="5935"/>
        <p:guide orient="horz" pos="21508"/>
        <p:guide orient="horz" pos="15763"/>
        <p:guide pos="10660"/>
        <p:guide pos="12202"/>
        <p:guide pos="1134"/>
        <p:guide pos="9752"/>
        <p:guide pos="10206"/>
        <p:guide pos="6124"/>
        <p:guide pos="17101"/>
        <p:guide pos="19278"/>
      </p:guideLst>
    </p:cSldViewPr>
  </p:slideViewPr>
  <p:outlineViewPr>
    <p:cViewPr>
      <p:scale>
        <a:sx n="33" d="100"/>
        <a:sy n="33" d="100"/>
      </p:scale>
      <p:origin x="21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261" cy="484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16" tIns="46008" rIns="92016" bIns="46008" numCol="1" anchor="t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740" y="0"/>
            <a:ext cx="2971260" cy="484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16" tIns="46008" rIns="92016" bIns="46008" numCol="1" anchor="t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30742"/>
            <a:ext cx="2971261" cy="484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16" tIns="46008" rIns="92016" bIns="46008" numCol="1" anchor="b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740" y="9230742"/>
            <a:ext cx="2971260" cy="484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16" tIns="46008" rIns="92016" bIns="46008" numCol="1" anchor="b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7ED2409F-A5EC-49B0-9D4D-F89B6EE42C1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22033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30463" y="11185525"/>
            <a:ext cx="27543125" cy="7716838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860925" y="20402550"/>
            <a:ext cx="22682200" cy="92011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C4EF21-33E6-403A-B0C1-B5EFDCC2A136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372154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F6082D-5FFE-4052-9C0A-DE6D4637F88C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90023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23088600" y="3200400"/>
            <a:ext cx="6884988" cy="288036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430463" y="3200400"/>
            <a:ext cx="20505737" cy="288036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97785C-6119-4493-87B3-C6656B82EBC1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479007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B44C17-9514-4E33-98C1-27D07569F844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61954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59050" y="23136225"/>
            <a:ext cx="27544713" cy="715168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59050" y="15260638"/>
            <a:ext cx="27544713" cy="78755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128E5-30A5-4C19-9890-FAA26FC476BB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179605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430463" y="10401300"/>
            <a:ext cx="13695362" cy="21602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6278225" y="10401300"/>
            <a:ext cx="13695363" cy="21602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46259E-6158-4B8A-8B02-8A98515FC05F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047622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0838" y="1441450"/>
            <a:ext cx="29162375" cy="600075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0838" y="8059738"/>
            <a:ext cx="14316075" cy="3359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620838" y="11418888"/>
            <a:ext cx="14316075" cy="207438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6460788" y="8059738"/>
            <a:ext cx="14322425" cy="3359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6460788" y="11418888"/>
            <a:ext cx="14322425" cy="207438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91F753-F1C3-48D1-BEA5-F1C6BB3C86DC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934125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7B45EC-A42A-4996-B135-CC650193B568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02173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277E54-DC09-4232-B871-B83FD6FCD847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807254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0838" y="1433513"/>
            <a:ext cx="10660062" cy="61007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669838" y="1433513"/>
            <a:ext cx="18113375" cy="307292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20838" y="7534275"/>
            <a:ext cx="10660062" cy="246284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CCF671-A717-40AB-922D-45FEC60EB53D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950236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51588" y="25203150"/>
            <a:ext cx="19442112" cy="29749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351588" y="3217863"/>
            <a:ext cx="19442112" cy="21602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51588" y="28178125"/>
            <a:ext cx="19442112" cy="42259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385C6F-5950-4849-AE9B-711A47E117CA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039278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>
                <a:alpha val="44000"/>
              </a:srgbClr>
            </a:gs>
            <a:gs pos="64999">
              <a:srgbClr val="F0EBD5"/>
            </a:gs>
            <a:gs pos="100000">
              <a:srgbClr val="D1C39F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30463" y="3200400"/>
            <a:ext cx="27543125" cy="600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90905" tIns="195452" rIns="390905" bIns="19545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30463" y="10401300"/>
            <a:ext cx="27543125" cy="2160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90905" tIns="195452" rIns="390905" bIns="1954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Clique para editar os estilos do texto mestre</a:t>
            </a:r>
          </a:p>
          <a:p>
            <a:pPr lvl="1"/>
            <a:r>
              <a:rPr lang="en-GB" smtClean="0"/>
              <a:t>Segundo nível</a:t>
            </a:r>
          </a:p>
          <a:p>
            <a:pPr lvl="2"/>
            <a:r>
              <a:rPr lang="en-GB" smtClean="0"/>
              <a:t>Terceiro nível</a:t>
            </a:r>
          </a:p>
          <a:p>
            <a:pPr lvl="3"/>
            <a:r>
              <a:rPr lang="en-GB" smtClean="0"/>
              <a:t>Quarto nível</a:t>
            </a:r>
          </a:p>
          <a:p>
            <a:pPr lvl="4"/>
            <a:r>
              <a:rPr lang="en-GB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0463" y="32804100"/>
            <a:ext cx="675005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90905" tIns="195452" rIns="390905" bIns="195452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6000"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071225" y="32804100"/>
            <a:ext cx="1026160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90905" tIns="195452" rIns="390905" bIns="195452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6000"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223538" y="32804100"/>
            <a:ext cx="675005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90905" tIns="195452" rIns="390905" bIns="195452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6000">
                <a:cs typeface="+mn-cs"/>
              </a:defRPr>
            </a:lvl1pPr>
          </a:lstStyle>
          <a:p>
            <a:pPr>
              <a:defRPr/>
            </a:pPr>
            <a:fld id="{489E8718-5D36-442D-90F0-54DF4ECF2591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defTabSz="3910013" rtl="0" eaLnBrk="0" fontAlgn="base" hangingPunct="0">
        <a:spcBef>
          <a:spcPct val="0"/>
        </a:spcBef>
        <a:spcAft>
          <a:spcPct val="0"/>
        </a:spcAft>
        <a:defRPr sz="188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910013" rtl="0" eaLnBrk="0" fontAlgn="base" hangingPunct="0">
        <a:spcBef>
          <a:spcPct val="0"/>
        </a:spcBef>
        <a:spcAft>
          <a:spcPct val="0"/>
        </a:spcAft>
        <a:defRPr sz="18800">
          <a:solidFill>
            <a:schemeClr val="tx2"/>
          </a:solidFill>
          <a:latin typeface="Times New Roman" pitchFamily="18" charset="0"/>
        </a:defRPr>
      </a:lvl2pPr>
      <a:lvl3pPr algn="ctr" defTabSz="3910013" rtl="0" eaLnBrk="0" fontAlgn="base" hangingPunct="0">
        <a:spcBef>
          <a:spcPct val="0"/>
        </a:spcBef>
        <a:spcAft>
          <a:spcPct val="0"/>
        </a:spcAft>
        <a:defRPr sz="18800">
          <a:solidFill>
            <a:schemeClr val="tx2"/>
          </a:solidFill>
          <a:latin typeface="Times New Roman" pitchFamily="18" charset="0"/>
        </a:defRPr>
      </a:lvl3pPr>
      <a:lvl4pPr algn="ctr" defTabSz="3910013" rtl="0" eaLnBrk="0" fontAlgn="base" hangingPunct="0">
        <a:spcBef>
          <a:spcPct val="0"/>
        </a:spcBef>
        <a:spcAft>
          <a:spcPct val="0"/>
        </a:spcAft>
        <a:defRPr sz="18800">
          <a:solidFill>
            <a:schemeClr val="tx2"/>
          </a:solidFill>
          <a:latin typeface="Times New Roman" pitchFamily="18" charset="0"/>
        </a:defRPr>
      </a:lvl4pPr>
      <a:lvl5pPr algn="ctr" defTabSz="3910013" rtl="0" eaLnBrk="0" fontAlgn="base" hangingPunct="0">
        <a:spcBef>
          <a:spcPct val="0"/>
        </a:spcBef>
        <a:spcAft>
          <a:spcPct val="0"/>
        </a:spcAft>
        <a:defRPr sz="18800">
          <a:solidFill>
            <a:schemeClr val="tx2"/>
          </a:solidFill>
          <a:latin typeface="Times New Roman" pitchFamily="18" charset="0"/>
        </a:defRPr>
      </a:lvl5pPr>
      <a:lvl6pPr marL="457200" algn="ctr" defTabSz="3910013" rtl="0" eaLnBrk="0" fontAlgn="base" hangingPunct="0">
        <a:spcBef>
          <a:spcPct val="0"/>
        </a:spcBef>
        <a:spcAft>
          <a:spcPct val="0"/>
        </a:spcAft>
        <a:defRPr sz="18800">
          <a:solidFill>
            <a:schemeClr val="tx2"/>
          </a:solidFill>
          <a:latin typeface="Times New Roman" pitchFamily="18" charset="0"/>
        </a:defRPr>
      </a:lvl6pPr>
      <a:lvl7pPr marL="914400" algn="ctr" defTabSz="3910013" rtl="0" eaLnBrk="0" fontAlgn="base" hangingPunct="0">
        <a:spcBef>
          <a:spcPct val="0"/>
        </a:spcBef>
        <a:spcAft>
          <a:spcPct val="0"/>
        </a:spcAft>
        <a:defRPr sz="18800">
          <a:solidFill>
            <a:schemeClr val="tx2"/>
          </a:solidFill>
          <a:latin typeface="Times New Roman" pitchFamily="18" charset="0"/>
        </a:defRPr>
      </a:lvl7pPr>
      <a:lvl8pPr marL="1371600" algn="ctr" defTabSz="3910013" rtl="0" eaLnBrk="0" fontAlgn="base" hangingPunct="0">
        <a:spcBef>
          <a:spcPct val="0"/>
        </a:spcBef>
        <a:spcAft>
          <a:spcPct val="0"/>
        </a:spcAft>
        <a:defRPr sz="18800">
          <a:solidFill>
            <a:schemeClr val="tx2"/>
          </a:solidFill>
          <a:latin typeface="Times New Roman" pitchFamily="18" charset="0"/>
        </a:defRPr>
      </a:lvl8pPr>
      <a:lvl9pPr marL="1828800" algn="ctr" defTabSz="3910013" rtl="0" eaLnBrk="0" fontAlgn="base" hangingPunct="0">
        <a:spcBef>
          <a:spcPct val="0"/>
        </a:spcBef>
        <a:spcAft>
          <a:spcPct val="0"/>
        </a:spcAft>
        <a:defRPr sz="18800">
          <a:solidFill>
            <a:schemeClr val="tx2"/>
          </a:solidFill>
          <a:latin typeface="Times New Roman" pitchFamily="18" charset="0"/>
        </a:defRPr>
      </a:lvl9pPr>
    </p:titleStyle>
    <p:bodyStyle>
      <a:lvl1pPr marL="1465263" indent="-1465263" algn="l" defTabSz="3910013" rtl="0" eaLnBrk="0" fontAlgn="base" hangingPunct="0">
        <a:spcBef>
          <a:spcPct val="20000"/>
        </a:spcBef>
        <a:spcAft>
          <a:spcPct val="0"/>
        </a:spcAft>
        <a:buChar char="•"/>
        <a:defRPr sz="13700">
          <a:solidFill>
            <a:schemeClr val="tx1"/>
          </a:solidFill>
          <a:latin typeface="+mn-lt"/>
          <a:ea typeface="+mn-ea"/>
          <a:cs typeface="+mn-cs"/>
        </a:defRPr>
      </a:lvl1pPr>
      <a:lvl2pPr marL="3176588" indent="-1222375" algn="l" defTabSz="3910013" rtl="0" eaLnBrk="0" fontAlgn="base" hangingPunct="0">
        <a:spcBef>
          <a:spcPct val="20000"/>
        </a:spcBef>
        <a:spcAft>
          <a:spcPct val="0"/>
        </a:spcAft>
        <a:buChar char="–"/>
        <a:defRPr sz="12000">
          <a:solidFill>
            <a:schemeClr val="tx1"/>
          </a:solidFill>
          <a:latin typeface="+mn-lt"/>
        </a:defRPr>
      </a:lvl2pPr>
      <a:lvl3pPr marL="4886325" indent="-976313" algn="l" defTabSz="3910013" rtl="0" eaLnBrk="0" fontAlgn="base" hangingPunct="0">
        <a:spcBef>
          <a:spcPct val="20000"/>
        </a:spcBef>
        <a:spcAft>
          <a:spcPct val="0"/>
        </a:spcAft>
        <a:buChar char="•"/>
        <a:defRPr sz="10300">
          <a:solidFill>
            <a:schemeClr val="tx1"/>
          </a:solidFill>
          <a:latin typeface="+mn-lt"/>
        </a:defRPr>
      </a:lvl3pPr>
      <a:lvl4pPr marL="6840538" indent="-976313" algn="l" defTabSz="3910013" rtl="0" eaLnBrk="0" fontAlgn="base" hangingPunct="0">
        <a:spcBef>
          <a:spcPct val="20000"/>
        </a:spcBef>
        <a:spcAft>
          <a:spcPct val="0"/>
        </a:spcAft>
        <a:buChar char="–"/>
        <a:defRPr sz="8500">
          <a:solidFill>
            <a:schemeClr val="tx1"/>
          </a:solidFill>
          <a:latin typeface="+mn-lt"/>
        </a:defRPr>
      </a:lvl4pPr>
      <a:lvl5pPr marL="8796338" indent="-979488" algn="l" defTabSz="3910013" rtl="0" eaLnBrk="0" fontAlgn="base" hangingPunct="0">
        <a:spcBef>
          <a:spcPct val="20000"/>
        </a:spcBef>
        <a:spcAft>
          <a:spcPct val="0"/>
        </a:spcAft>
        <a:buChar char="»"/>
        <a:defRPr sz="8500">
          <a:solidFill>
            <a:schemeClr val="tx1"/>
          </a:solidFill>
          <a:latin typeface="+mn-lt"/>
        </a:defRPr>
      </a:lvl5pPr>
      <a:lvl6pPr marL="9253538" indent="-979488" algn="l" defTabSz="3910013" rtl="0" eaLnBrk="0" fontAlgn="base" hangingPunct="0">
        <a:spcBef>
          <a:spcPct val="20000"/>
        </a:spcBef>
        <a:spcAft>
          <a:spcPct val="0"/>
        </a:spcAft>
        <a:buChar char="»"/>
        <a:defRPr sz="8500">
          <a:solidFill>
            <a:schemeClr val="tx1"/>
          </a:solidFill>
          <a:latin typeface="+mn-lt"/>
        </a:defRPr>
      </a:lvl6pPr>
      <a:lvl7pPr marL="9710738" indent="-979488" algn="l" defTabSz="3910013" rtl="0" eaLnBrk="0" fontAlgn="base" hangingPunct="0">
        <a:spcBef>
          <a:spcPct val="20000"/>
        </a:spcBef>
        <a:spcAft>
          <a:spcPct val="0"/>
        </a:spcAft>
        <a:buChar char="»"/>
        <a:defRPr sz="8500">
          <a:solidFill>
            <a:schemeClr val="tx1"/>
          </a:solidFill>
          <a:latin typeface="+mn-lt"/>
        </a:defRPr>
      </a:lvl7pPr>
      <a:lvl8pPr marL="10167938" indent="-979488" algn="l" defTabSz="3910013" rtl="0" eaLnBrk="0" fontAlgn="base" hangingPunct="0">
        <a:spcBef>
          <a:spcPct val="20000"/>
        </a:spcBef>
        <a:spcAft>
          <a:spcPct val="0"/>
        </a:spcAft>
        <a:buChar char="»"/>
        <a:defRPr sz="8500">
          <a:solidFill>
            <a:schemeClr val="tx1"/>
          </a:solidFill>
          <a:latin typeface="+mn-lt"/>
        </a:defRPr>
      </a:lvl8pPr>
      <a:lvl9pPr marL="10625138" indent="-979488" algn="l" defTabSz="3910013" rtl="0" eaLnBrk="0" fontAlgn="base" hangingPunct="0">
        <a:spcBef>
          <a:spcPct val="20000"/>
        </a:spcBef>
        <a:spcAft>
          <a:spcPct val="0"/>
        </a:spcAft>
        <a:buChar char="»"/>
        <a:defRPr sz="85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1500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8"/>
          <p:cNvSpPr txBox="1">
            <a:spLocks noChangeArrowheads="1"/>
          </p:cNvSpPr>
          <p:nvPr/>
        </p:nvSpPr>
        <p:spPr bwMode="auto">
          <a:xfrm>
            <a:off x="1414359" y="2214452"/>
            <a:ext cx="29789646" cy="2303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6411" tIns="43205" rIns="86411" bIns="43205">
            <a:spAutoFit/>
          </a:bodyPr>
          <a:lstStyle>
            <a:lvl1pPr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sz="7200" b="1" dirty="0" smtClean="0">
                <a:latin typeface="Arial" charset="0"/>
              </a:rPr>
              <a:t>UMA PROPOSTA PARA GARANTIA DA QUALIDADE </a:t>
            </a:r>
          </a:p>
          <a:p>
            <a:pPr algn="ctr"/>
            <a:r>
              <a:rPr lang="pt-BR" sz="7200" b="1" dirty="0" smtClean="0">
                <a:latin typeface="Arial" charset="0"/>
              </a:rPr>
              <a:t>ALINHADA COM O CMMI</a:t>
            </a:r>
            <a:endParaRPr lang="en-GB" sz="7200" b="1" dirty="0">
              <a:latin typeface="Arial" charset="0"/>
            </a:endParaRPr>
          </a:p>
        </p:txBody>
      </p:sp>
      <p:sp>
        <p:nvSpPr>
          <p:cNvPr id="2051" name="Text Box 31"/>
          <p:cNvSpPr txBox="1">
            <a:spLocks noChangeArrowheads="1"/>
          </p:cNvSpPr>
          <p:nvPr/>
        </p:nvSpPr>
        <p:spPr bwMode="auto">
          <a:xfrm>
            <a:off x="1800425" y="8672125"/>
            <a:ext cx="28803200" cy="5334844"/>
          </a:xfrm>
          <a:prstGeom prst="rect">
            <a:avLst/>
          </a:prstGeom>
          <a:noFill/>
          <a:ln w="44450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wrap="square" lIns="86411" tIns="43205" rIns="86411" bIns="43205">
            <a:spAutoFit/>
          </a:bodyPr>
          <a:lstStyle>
            <a:lvl1pPr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Aft>
                <a:spcPts val="4200"/>
              </a:spcAft>
            </a:pPr>
            <a:r>
              <a:rPr lang="pt-BR" sz="5000" b="1" dirty="0" smtClean="0">
                <a:latin typeface="Arial" charset="0"/>
              </a:rPr>
              <a:t>Introdução</a:t>
            </a:r>
            <a:endParaRPr lang="pt-BR" sz="3600" b="1" dirty="0" smtClean="0">
              <a:latin typeface="Arial" charset="0"/>
            </a:endParaRPr>
          </a:p>
          <a:p>
            <a:pPr algn="just"/>
            <a:r>
              <a:rPr lang="pt-BR" sz="32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Dentro de um cenário de grande competitividade, e cada vez mais acirrada, as organizações buscam diferenciais para os seus produtos ou 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serviços. 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Obter um processo de qualidade que promove uma cultura organizacional de garantia e controle da qualidade dos seus produtos torna-se essencial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Empresas com esse tipo de certificado podem usufruir de um processo seguro, eficaz e controlado, capaz de disseminar uma cultura organizacional para gestão racional do desenvolvimento de seus produtos de software, além explorarem como apelo comercial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r>
              <a:rPr lang="pt-BR" sz="3200" dirty="0" smtClean="0">
                <a:latin typeface="Arial" pitchFamily="34" charset="0"/>
                <a:cs typeface="Arial" pitchFamily="34" charset="0"/>
              </a:rPr>
              <a:t>	A qualidade de software é um processo sistemático que focaliza todas as etapas e artefatos produzidos com o objetivo de garantir conformidade de processos e produtos prevenindo e eliminando defeitos (BARTIÉ, 2002). De acordo com BARTIÉ é impossível obter um software de qualidade com processos de desenvolvimento frágeis e deficientes. Vemos então que qualidade de software está intrinsecamente ligada a qualidade dos processos de produção deste produto. Podemos estabelecer então duas dimensões fundamentais da qualidade do software: qualidade de processo e qualidade do 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produto.</a:t>
            </a:r>
            <a:endParaRPr lang="pt-BR" sz="3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52" name="Rectangle 71"/>
          <p:cNvSpPr>
            <a:spLocks noChangeArrowheads="1"/>
          </p:cNvSpPr>
          <p:nvPr/>
        </p:nvSpPr>
        <p:spPr bwMode="auto">
          <a:xfrm>
            <a:off x="15598775" y="17548225"/>
            <a:ext cx="3240405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endParaRPr lang="pt-BR"/>
          </a:p>
        </p:txBody>
      </p:sp>
      <p:sp>
        <p:nvSpPr>
          <p:cNvPr id="2053" name="Rectangle 73"/>
          <p:cNvSpPr>
            <a:spLocks noChangeArrowheads="1"/>
          </p:cNvSpPr>
          <p:nvPr/>
        </p:nvSpPr>
        <p:spPr bwMode="auto">
          <a:xfrm>
            <a:off x="15589250" y="17567275"/>
            <a:ext cx="3240405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endParaRPr lang="pt-BR"/>
          </a:p>
        </p:txBody>
      </p:sp>
      <p:sp>
        <p:nvSpPr>
          <p:cNvPr id="2058" name="Text Box 250"/>
          <p:cNvSpPr txBox="1">
            <a:spLocks noChangeArrowheads="1"/>
          </p:cNvSpPr>
          <p:nvPr/>
        </p:nvSpPr>
        <p:spPr bwMode="auto">
          <a:xfrm>
            <a:off x="7366070" y="4642292"/>
            <a:ext cx="19083337" cy="2918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11" tIns="43205" rIns="86411" bIns="43205">
            <a:spAutoFit/>
          </a:bodyPr>
          <a:lstStyle>
            <a:lvl1pPr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sz="5000" b="1" dirty="0">
                <a:latin typeface="Arial" charset="0"/>
              </a:rPr>
              <a:t>Danilo de Sousa </a:t>
            </a:r>
            <a:r>
              <a:rPr lang="pt-BR" sz="5000" b="1" dirty="0" smtClean="0">
                <a:latin typeface="Arial" charset="0"/>
              </a:rPr>
              <a:t>Abreu</a:t>
            </a:r>
            <a:endParaRPr lang="pt-BR" sz="5000" b="1" dirty="0">
              <a:latin typeface="Arial" charset="0"/>
            </a:endParaRPr>
          </a:p>
          <a:p>
            <a:pPr algn="ctr"/>
            <a:r>
              <a:rPr lang="pt-BR" sz="4000" b="1" dirty="0">
                <a:latin typeface="Arial" charset="0"/>
              </a:rPr>
              <a:t>Orientador:</a:t>
            </a:r>
            <a:r>
              <a:rPr lang="pt-BR" dirty="0">
                <a:latin typeface="Arial" charset="0"/>
              </a:rPr>
              <a:t> </a:t>
            </a:r>
            <a:r>
              <a:rPr lang="pt-BR" sz="4000" b="1" dirty="0" smtClean="0">
                <a:latin typeface="Arial" charset="0"/>
              </a:rPr>
              <a:t>Professor Marcos Antonio Ribeiro</a:t>
            </a:r>
            <a:endParaRPr lang="pt-BR" sz="4000" b="1" dirty="0">
              <a:latin typeface="Arial" charset="0"/>
            </a:endParaRPr>
          </a:p>
          <a:p>
            <a:pPr algn="ctr"/>
            <a:r>
              <a:rPr lang="pt-BR" sz="3200" dirty="0" smtClean="0">
                <a:latin typeface="Arial" charset="0"/>
              </a:rPr>
              <a:t>Centro de Pós-graduação</a:t>
            </a:r>
            <a:endParaRPr lang="pt-BR" sz="3200" dirty="0">
              <a:latin typeface="Arial" charset="0"/>
            </a:endParaRPr>
          </a:p>
          <a:p>
            <a:pPr algn="ctr"/>
            <a:r>
              <a:rPr lang="pt-BR" sz="3200" dirty="0">
                <a:latin typeface="Arial" charset="0"/>
              </a:rPr>
              <a:t>Universidade Nove de Julho - Uninove</a:t>
            </a:r>
          </a:p>
          <a:p>
            <a:pPr algn="ctr"/>
            <a:r>
              <a:rPr lang="pt-BR" sz="3000" b="1" dirty="0" smtClean="0">
                <a:latin typeface="Arial" charset="0"/>
              </a:rPr>
              <a:t>danilo.danilosousa@gmail.com</a:t>
            </a:r>
            <a:endParaRPr lang="pt-BR" sz="3000" b="1" dirty="0">
              <a:latin typeface="Arial" charset="0"/>
            </a:endParaRPr>
          </a:p>
        </p:txBody>
      </p:sp>
      <p:pic>
        <p:nvPicPr>
          <p:cNvPr id="2059" name="Picture 14" descr="logo_uninov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44441" y="4651745"/>
            <a:ext cx="6286544" cy="2776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62" name="Text Box 25"/>
          <p:cNvSpPr txBox="1">
            <a:spLocks noChangeArrowheads="1"/>
          </p:cNvSpPr>
          <p:nvPr/>
        </p:nvSpPr>
        <p:spPr bwMode="auto">
          <a:xfrm>
            <a:off x="17987975" y="28773290"/>
            <a:ext cx="13430344" cy="6186309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3600" b="1" dirty="0" err="1">
                <a:latin typeface="Arial" charset="0"/>
              </a:rPr>
              <a:t>Referências</a:t>
            </a:r>
            <a:endParaRPr lang="en-US" sz="3600" b="1" dirty="0">
              <a:latin typeface="Arial" charset="0"/>
            </a:endParaRPr>
          </a:p>
          <a:p>
            <a:r>
              <a:rPr lang="en-US" sz="2100" dirty="0">
                <a:latin typeface="Arial" charset="0"/>
              </a:rPr>
              <a:t>[1]	</a:t>
            </a:r>
            <a:r>
              <a:rPr lang="en-US" sz="2100" dirty="0" err="1">
                <a:latin typeface="Arial" charset="0"/>
              </a:rPr>
              <a:t>Kwaśnicka</a:t>
            </a:r>
            <a:r>
              <a:rPr lang="en-US" sz="2100" dirty="0">
                <a:latin typeface="Arial" charset="0"/>
              </a:rPr>
              <a:t>, H. and </a:t>
            </a:r>
            <a:r>
              <a:rPr lang="en-US" sz="2100" dirty="0" err="1">
                <a:latin typeface="Arial" charset="0"/>
              </a:rPr>
              <a:t>Wawrzyniak</a:t>
            </a:r>
            <a:r>
              <a:rPr lang="en-US" sz="2100" dirty="0">
                <a:latin typeface="Arial" charset="0"/>
              </a:rPr>
              <a:t>, B., License plate recognition in camera pictures. Gliwice, Poland. November 13-15, </a:t>
            </a:r>
            <a:r>
              <a:rPr lang="en-US" sz="2100" dirty="0" smtClean="0">
                <a:latin typeface="Arial" charset="0"/>
              </a:rPr>
              <a:t>2002.</a:t>
            </a:r>
          </a:p>
          <a:p>
            <a:endParaRPr lang="en-US" sz="2100" dirty="0">
              <a:latin typeface="Arial" charset="0"/>
            </a:endParaRPr>
          </a:p>
          <a:p>
            <a:r>
              <a:rPr lang="en-US" sz="2100" dirty="0">
                <a:latin typeface="Arial" charset="0"/>
              </a:rPr>
              <a:t>[2]	Kim, K.B. and Kim, D.S., Recognition of Car License Using Morphological Information and SOM Algorithm. Journal of Advanced Computational Intelligence and Intelligent in informatics. Vol. 8 No. 4, </a:t>
            </a:r>
            <a:r>
              <a:rPr lang="en-US" sz="2100" dirty="0" smtClean="0">
                <a:latin typeface="Arial" charset="0"/>
              </a:rPr>
              <a:t>2004</a:t>
            </a:r>
            <a:r>
              <a:rPr lang="pt-BR" sz="2100" dirty="0" smtClean="0">
                <a:latin typeface="Arial" charset="0"/>
              </a:rPr>
              <a:t>.</a:t>
            </a:r>
          </a:p>
          <a:p>
            <a:endParaRPr lang="en-US" sz="21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100" dirty="0" smtClean="0">
                <a:latin typeface="Arial" pitchFamily="34" charset="0"/>
                <a:cs typeface="Arial" pitchFamily="34" charset="0"/>
              </a:rPr>
              <a:t>[3] 	</a:t>
            </a:r>
            <a:r>
              <a:rPr lang="en-US" sz="2100" dirty="0" err="1" smtClean="0">
                <a:latin typeface="Arial" pitchFamily="34" charset="0"/>
                <a:cs typeface="Arial" pitchFamily="34" charset="0"/>
              </a:rPr>
              <a:t>Mahini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, H., </a:t>
            </a:r>
            <a:r>
              <a:rPr lang="en-US" sz="2100" dirty="0" err="1" smtClean="0">
                <a:latin typeface="Arial" pitchFamily="34" charset="0"/>
                <a:cs typeface="Arial" pitchFamily="34" charset="0"/>
              </a:rPr>
              <a:t>Kasaei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 S., </a:t>
            </a:r>
            <a:r>
              <a:rPr lang="en-US" sz="2100" dirty="0" err="1" smtClean="0">
                <a:latin typeface="Arial" pitchFamily="34" charset="0"/>
                <a:cs typeface="Arial" pitchFamily="34" charset="0"/>
              </a:rPr>
              <a:t>Dorri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, F. and </a:t>
            </a:r>
            <a:r>
              <a:rPr lang="en-US" sz="2100" dirty="0" err="1" smtClean="0">
                <a:latin typeface="Arial" pitchFamily="34" charset="0"/>
                <a:cs typeface="Arial" pitchFamily="34" charset="0"/>
              </a:rPr>
              <a:t>Dorri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, F., </a:t>
            </a:r>
            <a:r>
              <a:rPr lang="en-US" sz="2100" i="1" dirty="0" smtClean="0">
                <a:latin typeface="Arial" pitchFamily="34" charset="0"/>
                <a:cs typeface="Arial" pitchFamily="34" charset="0"/>
              </a:rPr>
              <a:t>An Efficient Features-Based License Plate Localization Method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. 0-7695-2521-0/06/$20.00 (c) 2006 IEEE.</a:t>
            </a:r>
            <a:endParaRPr lang="pt-BR" sz="2100" dirty="0" smtClean="0">
              <a:latin typeface="Arial" pitchFamily="34" charset="0"/>
              <a:cs typeface="Arial" pitchFamily="34" charset="0"/>
            </a:endParaRPr>
          </a:p>
          <a:p>
            <a:endParaRPr lang="en-US" sz="21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100" dirty="0" smtClean="0">
                <a:latin typeface="Arial" pitchFamily="34" charset="0"/>
                <a:cs typeface="Arial" pitchFamily="34" charset="0"/>
              </a:rPr>
              <a:t>[4]	</a:t>
            </a:r>
            <a:r>
              <a:rPr lang="en-US" sz="2100" dirty="0" err="1" smtClean="0">
                <a:latin typeface="Arial" pitchFamily="34" charset="0"/>
                <a:cs typeface="Arial" pitchFamily="34" charset="0"/>
              </a:rPr>
              <a:t>Kasaei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, S.H.M., </a:t>
            </a:r>
            <a:r>
              <a:rPr lang="en-US" sz="2100" dirty="0" err="1" smtClean="0">
                <a:latin typeface="Arial" pitchFamily="34" charset="0"/>
                <a:cs typeface="Arial" pitchFamily="34" charset="0"/>
              </a:rPr>
              <a:t>Kasaei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, S.M.M. and </a:t>
            </a:r>
            <a:r>
              <a:rPr lang="en-US" sz="2100" dirty="0" err="1" smtClean="0">
                <a:latin typeface="Arial" pitchFamily="34" charset="0"/>
                <a:cs typeface="Arial" pitchFamily="34" charset="0"/>
              </a:rPr>
              <a:t>Monadjemi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, S.A., </a:t>
            </a:r>
            <a:r>
              <a:rPr lang="en-US" sz="2100" i="1" dirty="0" smtClean="0">
                <a:latin typeface="Arial" pitchFamily="34" charset="0"/>
                <a:cs typeface="Arial" pitchFamily="34" charset="0"/>
              </a:rPr>
              <a:t>A Novel Morphological Method for Detection and Recognition of Vehicle License Plates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. American Journal of Applied Sciences 6 (12): 2066-2070, 2009.</a:t>
            </a:r>
          </a:p>
          <a:p>
            <a:endParaRPr lang="en-US" sz="2000" dirty="0" smtClean="0"/>
          </a:p>
          <a:p>
            <a:r>
              <a:rPr lang="en-US" sz="2100" dirty="0" smtClean="0">
                <a:latin typeface="Arial" pitchFamily="34" charset="0"/>
                <a:cs typeface="Arial" pitchFamily="34" charset="0"/>
              </a:rPr>
              <a:t>[5]	Gonzalez, R.C. and Woods, R. E., </a:t>
            </a:r>
            <a:r>
              <a:rPr lang="en-US" sz="2100" i="1" dirty="0" smtClean="0">
                <a:latin typeface="Arial" pitchFamily="34" charset="0"/>
                <a:cs typeface="Arial" pitchFamily="34" charset="0"/>
              </a:rPr>
              <a:t>Digital Image Processing. 2</a:t>
            </a:r>
            <a:r>
              <a:rPr lang="en-US" sz="2100" i="1" baseline="30000" dirty="0" smtClean="0">
                <a:latin typeface="Arial" pitchFamily="34" charset="0"/>
                <a:cs typeface="Arial" pitchFamily="34" charset="0"/>
              </a:rPr>
              <a:t>nd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, New Jersey: Prentice Hall, 2002.</a:t>
            </a:r>
          </a:p>
          <a:p>
            <a:endParaRPr lang="en-US" sz="2100" dirty="0" smtClean="0">
              <a:latin typeface="Arial" pitchFamily="34" charset="0"/>
              <a:cs typeface="Arial" pitchFamily="34" charset="0"/>
            </a:endParaRPr>
          </a:p>
          <a:p>
            <a:r>
              <a:rPr lang="pt-BR" sz="2100" dirty="0" smtClean="0">
                <a:latin typeface="Arial" pitchFamily="34" charset="0"/>
                <a:cs typeface="Arial" pitchFamily="34" charset="0"/>
              </a:rPr>
              <a:t>[6]	</a:t>
            </a:r>
            <a:r>
              <a:rPr lang="pt-BR" sz="2100" dirty="0" err="1" smtClean="0">
                <a:latin typeface="Arial" pitchFamily="34" charset="0"/>
                <a:cs typeface="Arial" pitchFamily="34" charset="0"/>
              </a:rPr>
              <a:t>Guingo</a:t>
            </a:r>
            <a:r>
              <a:rPr lang="pt-BR" sz="21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pt-BR" sz="2100" dirty="0" err="1" smtClean="0">
                <a:latin typeface="Arial" pitchFamily="34" charset="0"/>
                <a:cs typeface="Arial" pitchFamily="34" charset="0"/>
              </a:rPr>
              <a:t>B.C.</a:t>
            </a:r>
            <a:r>
              <a:rPr lang="pt-BR" sz="2100" dirty="0" smtClean="0">
                <a:latin typeface="Arial" pitchFamily="34" charset="0"/>
                <a:cs typeface="Arial" pitchFamily="34" charset="0"/>
              </a:rPr>
              <a:t>, Rodrigues, </a:t>
            </a:r>
            <a:r>
              <a:rPr lang="pt-BR" sz="2100" dirty="0" err="1" smtClean="0">
                <a:latin typeface="Arial" pitchFamily="34" charset="0"/>
                <a:cs typeface="Arial" pitchFamily="34" charset="0"/>
              </a:rPr>
              <a:t>R.J.</a:t>
            </a:r>
            <a:r>
              <a:rPr lang="pt-BR" sz="2100" dirty="0" smtClean="0">
                <a:latin typeface="Arial" pitchFamily="34" charset="0"/>
                <a:cs typeface="Arial" pitchFamily="34" charset="0"/>
              </a:rPr>
              <a:t> e Thomé, </a:t>
            </a:r>
            <a:r>
              <a:rPr lang="pt-BR" sz="2100" dirty="0" err="1" smtClean="0">
                <a:latin typeface="Arial" pitchFamily="34" charset="0"/>
                <a:cs typeface="Arial" pitchFamily="34" charset="0"/>
              </a:rPr>
              <a:t>A.C.G.</a:t>
            </a:r>
            <a:r>
              <a:rPr lang="pt-BR" sz="21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pt-BR" sz="2100" i="1" dirty="0" smtClean="0">
                <a:latin typeface="Arial" pitchFamily="34" charset="0"/>
                <a:cs typeface="Arial" pitchFamily="34" charset="0"/>
              </a:rPr>
              <a:t>Reconhecimento automático de placas de veículos automotores através de Redes Neurais artificiais.</a:t>
            </a:r>
            <a:r>
              <a:rPr lang="pt-BR" sz="2100" dirty="0" smtClean="0">
                <a:latin typeface="Arial" pitchFamily="34" charset="0"/>
                <a:cs typeface="Arial" pitchFamily="34" charset="0"/>
              </a:rPr>
              <a:t> Área de Ensino e Pesquisa, NCE/IM. Universidade Federal do Rio de Janeiro, 2002.</a:t>
            </a:r>
            <a:endParaRPr lang="en-US" sz="2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65" name="Text Box 28"/>
          <p:cNvSpPr txBox="1">
            <a:spLocks noChangeArrowheads="1"/>
          </p:cNvSpPr>
          <p:nvPr/>
        </p:nvSpPr>
        <p:spPr bwMode="auto">
          <a:xfrm>
            <a:off x="17930217" y="22359968"/>
            <a:ext cx="13465496" cy="2831544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sz="4800" b="1" dirty="0" smtClean="0">
                <a:latin typeface="Arial" charset="0"/>
              </a:rPr>
              <a:t>Resultados</a:t>
            </a:r>
            <a:endParaRPr lang="pt-BR" sz="4800" dirty="0" smtClean="0">
              <a:latin typeface="Arial" charset="0"/>
            </a:endParaRPr>
          </a:p>
          <a:p>
            <a:pPr algn="just"/>
            <a:r>
              <a:rPr lang="pt-BR" sz="3200" dirty="0" smtClean="0">
                <a:latin typeface="Arial" charset="0"/>
              </a:rPr>
              <a:t>	Foram obtidos bons índices de acertos  nas  etapas de extração e reconhecimento. Com isso  os resultados de ambas as etapas, são considerados expressivos visto a complexidade do problema em relação ao nível de amadurecimento da pesquisa. </a:t>
            </a:r>
            <a:endParaRPr lang="pt-BR" sz="3200" dirty="0">
              <a:latin typeface="Arial" charset="0"/>
            </a:endParaRPr>
          </a:p>
        </p:txBody>
      </p:sp>
      <p:sp>
        <p:nvSpPr>
          <p:cNvPr id="2070" name="Text Box 372"/>
          <p:cNvSpPr txBox="1">
            <a:spLocks noChangeArrowheads="1"/>
          </p:cNvSpPr>
          <p:nvPr/>
        </p:nvSpPr>
        <p:spPr bwMode="auto">
          <a:xfrm>
            <a:off x="1872433" y="14977915"/>
            <a:ext cx="10657184" cy="6324808"/>
          </a:xfrm>
          <a:prstGeom prst="rect">
            <a:avLst/>
          </a:prstGeom>
          <a:noFill/>
          <a:ln w="31750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9525" indent="-9525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1008063" indent="-28575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416050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824038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2232025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689225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3146425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603625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4060825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Aft>
                <a:spcPts val="4200"/>
              </a:spcAft>
            </a:pPr>
            <a:r>
              <a:rPr lang="pt-BR" sz="5000" b="1" dirty="0" smtClean="0">
                <a:latin typeface="Arial" charset="0"/>
              </a:rPr>
              <a:t>Objetivo</a:t>
            </a:r>
          </a:p>
          <a:p>
            <a:pPr algn="just"/>
            <a:r>
              <a:rPr lang="pt-BR" sz="3200" dirty="0" smtClean="0">
                <a:latin typeface="Arial" charset="0"/>
              </a:rPr>
              <a:t>		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Neste 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trabalho é 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apresentado 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uma visão geral sobre o processo de garantia da qualidade de software propondo um guia geral para estabelecer um conjunto de papéis e atividades com o objetivo de fornecer um guia para as empresas que buscam estabelecer qualidade nos processos de construção de software. 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É descrito 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com ênfase o modelo CMMI-DEV, considerado um dos melhores modelos de qualidade para empresas de produtos e serviços, sendo também utilizado como base para o método proposto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.</a:t>
            </a:r>
            <a:endParaRPr lang="pt-BR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71" name="Rectangle 245"/>
          <p:cNvSpPr>
            <a:spLocks noChangeArrowheads="1"/>
          </p:cNvSpPr>
          <p:nvPr/>
        </p:nvSpPr>
        <p:spPr bwMode="auto">
          <a:xfrm>
            <a:off x="1800424" y="2016125"/>
            <a:ext cx="28803201" cy="6056243"/>
          </a:xfrm>
          <a:prstGeom prst="rect">
            <a:avLst/>
          </a:prstGeom>
          <a:noFill/>
          <a:ln w="508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defTabSz="863600" eaLnBrk="0" hangingPunct="0"/>
            <a:r>
              <a:rPr lang="en-US" sz="4000" b="1"/>
              <a:t>  </a:t>
            </a:r>
            <a:endParaRPr lang="en-US" sz="4000"/>
          </a:p>
        </p:txBody>
      </p:sp>
      <p:sp>
        <p:nvSpPr>
          <p:cNvPr id="24" name="Text Box 372"/>
          <p:cNvSpPr txBox="1">
            <a:spLocks noChangeArrowheads="1"/>
          </p:cNvSpPr>
          <p:nvPr/>
        </p:nvSpPr>
        <p:spPr bwMode="auto">
          <a:xfrm>
            <a:off x="1872433" y="27230195"/>
            <a:ext cx="16262978" cy="1815882"/>
          </a:xfrm>
          <a:prstGeom prst="rect">
            <a:avLst/>
          </a:prstGeom>
          <a:solidFill>
            <a:schemeClr val="bg1">
              <a:alpha val="42000"/>
            </a:schemeClr>
          </a:solidFill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9525" indent="-9525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1008063" indent="-28575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416050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824038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2232025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689225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3146425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603625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4060825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sz="4800" b="1" dirty="0" smtClean="0">
                <a:latin typeface="Arial" charset="0"/>
              </a:rPr>
              <a:t>Método proposto</a:t>
            </a:r>
            <a:endParaRPr lang="pt-BR" sz="3200" b="1" dirty="0" smtClean="0">
              <a:latin typeface="Arial" charset="0"/>
            </a:endParaRPr>
          </a:p>
          <a:p>
            <a:pPr algn="just">
              <a:buFont typeface="Wingdings" pitchFamily="2" charset="2"/>
              <a:buNone/>
            </a:pPr>
            <a:r>
              <a:rPr lang="pt-BR" sz="3200" dirty="0" smtClean="0">
                <a:latin typeface="Arial" charset="0"/>
              </a:rPr>
              <a:t>		O método proposto consiste em duas etapas principais: (1) Extração da placa de licenciamento do veículo e (2) reconhecimento, conforme a figura 1.</a:t>
            </a:r>
            <a:endParaRPr lang="pt-BR" sz="3200" dirty="0"/>
          </a:p>
        </p:txBody>
      </p:sp>
      <p:sp>
        <p:nvSpPr>
          <p:cNvPr id="200" name="Text Box 372"/>
          <p:cNvSpPr txBox="1">
            <a:spLocks noChangeArrowheads="1"/>
          </p:cNvSpPr>
          <p:nvPr/>
        </p:nvSpPr>
        <p:spPr bwMode="auto">
          <a:xfrm>
            <a:off x="1800425" y="29235498"/>
            <a:ext cx="16273808" cy="1569660"/>
          </a:xfrm>
          <a:prstGeom prst="rect">
            <a:avLst/>
          </a:prstGeom>
          <a:solidFill>
            <a:schemeClr val="bg1">
              <a:alpha val="42000"/>
            </a:schemeClr>
          </a:solidFill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9525" indent="-9525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1008063" indent="-28575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416050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824038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2232025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689225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3146425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603625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4060825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514350" indent="-514350" algn="just">
              <a:buFont typeface="Wingdings" pitchFamily="2" charset="2"/>
              <a:buAutoNum type="arabicPeriod"/>
            </a:pPr>
            <a:r>
              <a:rPr lang="pt-BR" sz="3200" b="1" dirty="0" smtClean="0">
                <a:latin typeface="Arial" charset="0"/>
              </a:rPr>
              <a:t>Extração da Placa</a:t>
            </a:r>
          </a:p>
          <a:p>
            <a:pPr marL="514350" indent="-514350" algn="just"/>
            <a:r>
              <a:rPr lang="pt-BR" sz="3200" dirty="0" smtClean="0">
                <a:latin typeface="Arial" charset="0"/>
              </a:rPr>
              <a:t>	A extração da placa é baseada na utilização de operadores morfológicos. Este procedimento pode ser divido em 7 partes,  como ilustrado na figura 2.</a:t>
            </a:r>
          </a:p>
        </p:txBody>
      </p:sp>
      <p:sp>
        <p:nvSpPr>
          <p:cNvPr id="130" name="Text Box 28"/>
          <p:cNvSpPr txBox="1">
            <a:spLocks noChangeArrowheads="1"/>
          </p:cNvSpPr>
          <p:nvPr/>
        </p:nvSpPr>
        <p:spPr bwMode="auto">
          <a:xfrm>
            <a:off x="17988545" y="25360364"/>
            <a:ext cx="13429774" cy="3323987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sz="4800" b="1" dirty="0" smtClean="0">
                <a:latin typeface="Arial" charset="0"/>
              </a:rPr>
              <a:t>Conclusão</a:t>
            </a:r>
          </a:p>
          <a:p>
            <a:pPr algn="just"/>
            <a:r>
              <a:rPr lang="pt-BR" sz="3200" dirty="0" smtClean="0">
                <a:latin typeface="Arial" charset="0"/>
              </a:rPr>
              <a:t>	O método proposto pode alcançar melhores resultados, com aumento na qualidade das imagens, sendo realizado aquisição das imagens em equipamentos configurados de maneira específica para esta aplicação, assim como, a aplicação de outras técnicas em conjunto na etapa de reconhecimento.</a:t>
            </a:r>
            <a:endParaRPr lang="pt-BR" sz="32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36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36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2877</TotalTime>
  <Words>44</Words>
  <Application>Microsoft Office PowerPoint</Application>
  <PresentationFormat>Personalizar</PresentationFormat>
  <Paragraphs>33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Default Design</vt:lpstr>
      <vt:lpstr>Slide 1</vt:lpstr>
    </vt:vector>
  </TitlesOfParts>
  <Company>UFSCar - DEMa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sem título</dc:title>
  <dc:creator>OPEY A.</dc:creator>
  <cp:lastModifiedBy>Danilo</cp:lastModifiedBy>
  <cp:revision>223</cp:revision>
  <cp:lastPrinted>2007-08-20T22:32:50Z</cp:lastPrinted>
  <dcterms:created xsi:type="dcterms:W3CDTF">2000-11-13T13:31:19Z</dcterms:created>
  <dcterms:modified xsi:type="dcterms:W3CDTF">2015-03-29T06:17:31Z</dcterms:modified>
</cp:coreProperties>
</file>