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32404050" cy="36004500"/>
  <p:notesSz cx="6858000" cy="97155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DDDDDD"/>
    <a:srgbClr val="CC9900"/>
    <a:srgbClr val="CC99FF"/>
    <a:srgbClr val="FFCC66"/>
    <a:srgbClr val="EAEAEA"/>
    <a:srgbClr val="FF6600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1" autoAdjust="0"/>
    <p:restoredTop sz="98353" autoAdjust="0"/>
  </p:normalViewPr>
  <p:slideViewPr>
    <p:cSldViewPr>
      <p:cViewPr>
        <p:scale>
          <a:sx n="25" d="100"/>
          <a:sy n="25" d="100"/>
        </p:scale>
        <p:origin x="-804" y="594"/>
      </p:cViewPr>
      <p:guideLst>
        <p:guide orient="horz" pos="12172"/>
        <p:guide orient="horz" pos="2088"/>
        <p:guide orient="horz" pos="20072"/>
        <p:guide orient="horz" pos="3516"/>
        <p:guide orient="horz" pos="22075"/>
        <p:guide orient="horz" pos="5935"/>
        <p:guide orient="horz" pos="21508"/>
        <p:guide orient="horz" pos="15763"/>
        <p:guide pos="10660"/>
        <p:guide pos="12202"/>
        <p:guide pos="1134"/>
        <p:guide pos="9752"/>
        <p:guide pos="10206"/>
        <p:guide pos="6124"/>
        <p:guide pos="17101"/>
        <p:guide pos="1927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740" y="0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30742"/>
            <a:ext cx="2971261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740" y="9230742"/>
            <a:ext cx="2971260" cy="484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 defTabSz="920750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7ED2409F-A5EC-49B0-9D4D-F89B6EE42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03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463" y="11185525"/>
            <a:ext cx="27543125" cy="7716838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925" y="20402550"/>
            <a:ext cx="22682200" cy="92011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4EF21-33E6-403A-B0C1-B5EFDCC2A1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5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6082D-5FFE-4052-9C0A-DE6D4637F8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88600" y="3200400"/>
            <a:ext cx="6884988" cy="28803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463" y="3200400"/>
            <a:ext cx="20505737" cy="28803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7785C-6119-4493-87B3-C6656B82EB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0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44C17-9514-4E33-98C1-27D07569F8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050" y="23136225"/>
            <a:ext cx="27544713" cy="715168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050" y="15260638"/>
            <a:ext cx="27544713" cy="78755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128E5-30A5-4C19-9890-FAA26FC476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60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463" y="10401300"/>
            <a:ext cx="13695362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8225" y="10401300"/>
            <a:ext cx="13695363" cy="21602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6259E-6158-4B8A-8B02-8A98515FC0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62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41450"/>
            <a:ext cx="29162375" cy="60007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838" y="8059738"/>
            <a:ext cx="1431607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838" y="11418888"/>
            <a:ext cx="1431607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788" y="8059738"/>
            <a:ext cx="14322425" cy="3359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788" y="11418888"/>
            <a:ext cx="14322425" cy="207438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91F753-F1C3-48D1-BEA5-F1C6BB3C86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12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B45EC-A42A-4996-B135-CC650193B5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7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77E54-DC09-4232-B871-B83FD6FCD8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838" y="1433513"/>
            <a:ext cx="10660062" cy="61007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838" y="1433513"/>
            <a:ext cx="18113375" cy="30729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838" y="7534275"/>
            <a:ext cx="10660062" cy="246284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CCF671-A717-40AB-922D-45FEC60EB5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3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588" y="25203150"/>
            <a:ext cx="19442112" cy="2974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588" y="3217863"/>
            <a:ext cx="19442112" cy="21602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588" y="28178125"/>
            <a:ext cx="19442112" cy="422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85C6F-5950-4849-AE9B-711A47E117C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27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>
                <a:alpha val="44000"/>
              </a:srgbClr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0463" y="3200400"/>
            <a:ext cx="275431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463" y="10401300"/>
            <a:ext cx="27543125" cy="2160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 para editar os estilos do texto mestre</a:t>
            </a:r>
          </a:p>
          <a:p>
            <a:pPr lvl="1"/>
            <a:r>
              <a:rPr lang="en-GB" smtClean="0"/>
              <a:t>Segundo nível</a:t>
            </a:r>
          </a:p>
          <a:p>
            <a:pPr lvl="2"/>
            <a:r>
              <a:rPr lang="en-GB" smtClean="0"/>
              <a:t>Terceiro nível</a:t>
            </a:r>
          </a:p>
          <a:p>
            <a:pPr lvl="3"/>
            <a:r>
              <a:rPr lang="en-GB" smtClean="0"/>
              <a:t>Quarto nível</a:t>
            </a:r>
          </a:p>
          <a:p>
            <a:pPr lvl="4"/>
            <a:r>
              <a:rPr lang="en-GB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0463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071225" y="32804100"/>
            <a:ext cx="102616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223538" y="32804100"/>
            <a:ext cx="67500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90905" tIns="195452" rIns="390905" bIns="19545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000">
                <a:cs typeface="+mn-cs"/>
              </a:defRPr>
            </a:lvl1pPr>
          </a:lstStyle>
          <a:p>
            <a:pPr>
              <a:defRPr/>
            </a:pPr>
            <a:fld id="{489E8718-5D36-442D-90F0-54DF4ECF25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2pPr>
      <a:lvl3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3pPr>
      <a:lvl4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4pPr>
      <a:lvl5pPr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5pPr>
      <a:lvl6pPr marL="4572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6pPr>
      <a:lvl7pPr marL="9144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7pPr>
      <a:lvl8pPr marL="13716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8pPr>
      <a:lvl9pPr marL="1828800" algn="ctr" defTabSz="3910013" rtl="0" eaLnBrk="0" fontAlgn="base" hangingPunct="0">
        <a:spcBef>
          <a:spcPct val="0"/>
        </a:spcBef>
        <a:spcAft>
          <a:spcPct val="0"/>
        </a:spcAft>
        <a:defRPr sz="18800">
          <a:solidFill>
            <a:schemeClr val="tx2"/>
          </a:solidFill>
          <a:latin typeface="Times New Roman" pitchFamily="18" charset="0"/>
        </a:defRPr>
      </a:lvl9pPr>
    </p:titleStyle>
    <p:bodyStyle>
      <a:lvl1pPr marL="1465263" indent="-146526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3700">
          <a:solidFill>
            <a:schemeClr val="tx1"/>
          </a:solidFill>
          <a:latin typeface="+mn-lt"/>
          <a:ea typeface="+mn-ea"/>
          <a:cs typeface="+mn-cs"/>
        </a:defRPr>
      </a:lvl1pPr>
      <a:lvl2pPr marL="3176588" indent="-1222375" algn="l" defTabSz="3910013" rtl="0" eaLnBrk="0" fontAlgn="base" hangingPunct="0">
        <a:spcBef>
          <a:spcPct val="20000"/>
        </a:spcBef>
        <a:spcAft>
          <a:spcPct val="0"/>
        </a:spcAft>
        <a:buChar char="–"/>
        <a:defRPr sz="12000">
          <a:solidFill>
            <a:schemeClr val="tx1"/>
          </a:solidFill>
          <a:latin typeface="+mn-lt"/>
        </a:defRPr>
      </a:lvl2pPr>
      <a:lvl3pPr marL="4886325" indent="-976313" algn="l" defTabSz="3910013" rtl="0" eaLnBrk="0" fontAlgn="base" hangingPunct="0">
        <a:spcBef>
          <a:spcPct val="20000"/>
        </a:spcBef>
        <a:spcAft>
          <a:spcPct val="0"/>
        </a:spcAft>
        <a:buChar char="•"/>
        <a:defRPr sz="10300">
          <a:solidFill>
            <a:schemeClr val="tx1"/>
          </a:solidFill>
          <a:latin typeface="+mn-lt"/>
        </a:defRPr>
      </a:lvl3pPr>
      <a:lvl4pPr marL="6840538" indent="-976313" algn="l" defTabSz="3910013" rtl="0" eaLnBrk="0" fontAlgn="base" hangingPunct="0">
        <a:spcBef>
          <a:spcPct val="20000"/>
        </a:spcBef>
        <a:spcAft>
          <a:spcPct val="0"/>
        </a:spcAft>
        <a:buChar char="–"/>
        <a:defRPr sz="8500">
          <a:solidFill>
            <a:schemeClr val="tx1"/>
          </a:solidFill>
          <a:latin typeface="+mn-lt"/>
        </a:defRPr>
      </a:lvl4pPr>
      <a:lvl5pPr marL="87963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5pPr>
      <a:lvl6pPr marL="92535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6pPr>
      <a:lvl7pPr marL="97107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7pPr>
      <a:lvl8pPr marL="101679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8pPr>
      <a:lvl9pPr marL="10625138" indent="-979488" algn="l" defTabSz="3910013" rtl="0" eaLnBrk="0" fontAlgn="base" hangingPunct="0">
        <a:spcBef>
          <a:spcPct val="20000"/>
        </a:spcBef>
        <a:spcAft>
          <a:spcPct val="0"/>
        </a:spcAft>
        <a:buChar char="»"/>
        <a:defRPr sz="85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500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8"/>
          <p:cNvSpPr txBox="1">
            <a:spLocks noChangeArrowheads="1"/>
          </p:cNvSpPr>
          <p:nvPr/>
        </p:nvSpPr>
        <p:spPr bwMode="auto">
          <a:xfrm>
            <a:off x="1800424" y="2017485"/>
            <a:ext cx="28803201" cy="230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7200" b="1" dirty="0" smtClean="0">
                <a:latin typeface="Arial" charset="0"/>
              </a:rPr>
              <a:t>UMA PROPOSTA PARA GARANTIA DA QUALIDADE </a:t>
            </a:r>
          </a:p>
          <a:p>
            <a:pPr algn="ctr"/>
            <a:r>
              <a:rPr lang="pt-BR" sz="7200" b="1" dirty="0" smtClean="0">
                <a:latin typeface="Arial" charset="0"/>
              </a:rPr>
              <a:t>ALINHADA COM O CMMI</a:t>
            </a:r>
            <a:endParaRPr lang="en-GB" sz="7200" b="1" dirty="0">
              <a:latin typeface="Arial" charset="0"/>
            </a:endParaRPr>
          </a:p>
        </p:txBody>
      </p:sp>
      <p:sp>
        <p:nvSpPr>
          <p:cNvPr id="2051" name="Text Box 31"/>
          <p:cNvSpPr txBox="1">
            <a:spLocks noChangeArrowheads="1"/>
          </p:cNvSpPr>
          <p:nvPr/>
        </p:nvSpPr>
        <p:spPr bwMode="auto">
          <a:xfrm>
            <a:off x="1800425" y="7945932"/>
            <a:ext cx="28803200" cy="5334844"/>
          </a:xfrm>
          <a:prstGeom prst="rect">
            <a:avLst/>
          </a:prstGeom>
          <a:noFill/>
          <a:ln w="44450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3000"/>
              </a:spcAft>
            </a:pPr>
            <a:r>
              <a:rPr lang="pt-BR" sz="5000" b="1" dirty="0" smtClean="0">
                <a:latin typeface="Arial" charset="0"/>
              </a:rPr>
              <a:t>Introdução</a:t>
            </a:r>
            <a:endParaRPr lang="pt-BR" sz="3600" b="1" dirty="0" smtClean="0">
              <a:latin typeface="Arial" charset="0"/>
            </a:endParaRP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	Dentro de um cenário de grande competitividade, e cada vez mais acirrada, as organizações buscam diferenciais para os seus produtos ou serviços. Obter um processo de qualidade que promove uma cultura organizacional de garantia e controle da qualidade dos seus produtos torna-se essencial. Empresas com esse tipo de certificado podem usufruir de um processo seguro, eficaz e controlado, capaz de disseminar uma cultura organizacional para gestão racional do desenvolvimento de seus produtos de software, além explorarem como apelo comercial.</a:t>
            </a:r>
          </a:p>
          <a:p>
            <a:pPr algn="just"/>
            <a:r>
              <a:rPr lang="pt-BR" sz="3200" dirty="0" smtClean="0">
                <a:latin typeface="Arial" pitchFamily="34" charset="0"/>
                <a:cs typeface="Arial" pitchFamily="34" charset="0"/>
              </a:rPr>
              <a:t>	A qualidade de software é um processo sistemático que focaliza todas as etapas e artefatos produzidos com o objetivo de garantir conformidade de processos e produtos prevenindo e eliminando defeitos (BARTIÉ, 2002). De acordo com BARTIÉ é impossível obter um software de qualidade com processos de desenvolvimento frágeis e deficientes. Vemos então que qualidade de software está intrinsecamente ligada a qualidade dos processos de produção deste produto. Podemos estabelecer então duas dimensões fundamentais da qualidade do software: qualidade de processo e qualidade do produto.</a:t>
            </a:r>
          </a:p>
        </p:txBody>
      </p:sp>
      <p:sp>
        <p:nvSpPr>
          <p:cNvPr id="2052" name="Rectangle 71"/>
          <p:cNvSpPr>
            <a:spLocks noChangeArrowheads="1"/>
          </p:cNvSpPr>
          <p:nvPr/>
        </p:nvSpPr>
        <p:spPr bwMode="auto">
          <a:xfrm>
            <a:off x="15598775" y="1754822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3" name="Rectangle 73"/>
          <p:cNvSpPr>
            <a:spLocks noChangeArrowheads="1"/>
          </p:cNvSpPr>
          <p:nvPr/>
        </p:nvSpPr>
        <p:spPr bwMode="auto">
          <a:xfrm>
            <a:off x="15589250" y="17567275"/>
            <a:ext cx="324040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endParaRPr lang="pt-BR"/>
          </a:p>
        </p:txBody>
      </p:sp>
      <p:sp>
        <p:nvSpPr>
          <p:cNvPr id="2058" name="Text Box 250"/>
          <p:cNvSpPr txBox="1">
            <a:spLocks noChangeArrowheads="1"/>
          </p:cNvSpPr>
          <p:nvPr/>
        </p:nvSpPr>
        <p:spPr bwMode="auto">
          <a:xfrm>
            <a:off x="7366070" y="4536754"/>
            <a:ext cx="19083337" cy="2918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sz="5000" b="1" dirty="0">
                <a:latin typeface="Arial" charset="0"/>
              </a:rPr>
              <a:t>Danilo de Sousa </a:t>
            </a:r>
            <a:r>
              <a:rPr lang="pt-BR" sz="5000" b="1" dirty="0" smtClean="0">
                <a:latin typeface="Arial" charset="0"/>
              </a:rPr>
              <a:t>Abreu</a:t>
            </a:r>
            <a:endParaRPr lang="pt-BR" sz="5000" b="1" dirty="0">
              <a:latin typeface="Arial" charset="0"/>
            </a:endParaRPr>
          </a:p>
          <a:p>
            <a:pPr algn="ctr"/>
            <a:r>
              <a:rPr lang="pt-BR" sz="4000" b="1" dirty="0">
                <a:latin typeface="Arial" charset="0"/>
              </a:rPr>
              <a:t>Orientador:</a:t>
            </a:r>
            <a:r>
              <a:rPr lang="pt-BR" dirty="0">
                <a:latin typeface="Arial" charset="0"/>
              </a:rPr>
              <a:t> </a:t>
            </a:r>
            <a:r>
              <a:rPr lang="pt-BR" sz="4000" b="1" dirty="0" smtClean="0">
                <a:latin typeface="Arial" charset="0"/>
              </a:rPr>
              <a:t>Professor Marcos Antonio Ribeiro</a:t>
            </a:r>
            <a:endParaRPr lang="pt-BR" sz="4000" b="1" dirty="0">
              <a:latin typeface="Arial" charset="0"/>
            </a:endParaRPr>
          </a:p>
          <a:p>
            <a:pPr algn="ctr"/>
            <a:r>
              <a:rPr lang="pt-BR" sz="3200" dirty="0" smtClean="0">
                <a:latin typeface="Arial" charset="0"/>
              </a:rPr>
              <a:t>Centro de Pós-graduação</a:t>
            </a:r>
            <a:endParaRPr lang="pt-BR" sz="3200" dirty="0">
              <a:latin typeface="Arial" charset="0"/>
            </a:endParaRPr>
          </a:p>
          <a:p>
            <a:pPr algn="ctr"/>
            <a:r>
              <a:rPr lang="pt-BR" sz="3200" dirty="0">
                <a:latin typeface="Arial" charset="0"/>
              </a:rPr>
              <a:t>Universidade Nove de Julho - Uninove</a:t>
            </a:r>
          </a:p>
          <a:p>
            <a:pPr algn="ctr"/>
            <a:r>
              <a:rPr lang="pt-BR" sz="3000" b="1" dirty="0" smtClean="0">
                <a:latin typeface="Arial" charset="0"/>
              </a:rPr>
              <a:t>danilo.danilosousa@gmail.com</a:t>
            </a:r>
            <a:endParaRPr lang="pt-BR" sz="3000" b="1" dirty="0">
              <a:latin typeface="Arial" charset="0"/>
            </a:endParaRPr>
          </a:p>
        </p:txBody>
      </p:sp>
      <p:sp>
        <p:nvSpPr>
          <p:cNvPr id="2062" name="Text Box 25"/>
          <p:cNvSpPr txBox="1">
            <a:spLocks noChangeArrowheads="1"/>
          </p:cNvSpPr>
          <p:nvPr/>
        </p:nvSpPr>
        <p:spPr bwMode="auto">
          <a:xfrm>
            <a:off x="12457609" y="31179714"/>
            <a:ext cx="18146016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4200"/>
              </a:spcAft>
            </a:pPr>
            <a:r>
              <a:rPr lang="en-US" sz="3600" b="1" dirty="0" err="1">
                <a:latin typeface="Arial" charset="0"/>
              </a:rPr>
              <a:t>Referências</a:t>
            </a:r>
            <a:endParaRPr lang="en-US" sz="3600" b="1" dirty="0">
              <a:latin typeface="Arial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100" b="1" dirty="0" smtClean="0">
                <a:latin typeface="Arial" pitchFamily="34" charset="0"/>
                <a:cs typeface="Arial" pitchFamily="34" charset="0"/>
              </a:rPr>
              <a:t>BARTIÉ, 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Alexandre. Garantia da qualidade de software: adquirindo maturidade organizacional / Alexandre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Bartié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- Rio de Janeiro :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Elisevier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2002.</a:t>
            </a:r>
          </a:p>
          <a:p>
            <a:pPr>
              <a:lnSpc>
                <a:spcPct val="150000"/>
              </a:lnSpc>
              <a:buNone/>
            </a:pPr>
            <a:r>
              <a:rPr lang="pt-BR" sz="2100" b="1" dirty="0" smtClean="0">
                <a:latin typeface="Arial" pitchFamily="34" charset="0"/>
                <a:cs typeface="Arial" pitchFamily="34" charset="0"/>
              </a:rPr>
              <a:t>PRESSMAN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, Roger S. Engenharia de Software: José Carlos Barbosa dos Santos -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Sao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Paulo :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Person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100" dirty="0" err="1" smtClean="0">
                <a:latin typeface="Arial" pitchFamily="34" charset="0"/>
                <a:cs typeface="Arial" pitchFamily="34" charset="0"/>
              </a:rPr>
              <a:t>Makron</a:t>
            </a:r>
            <a:r>
              <a:rPr lang="pt-BR" sz="2100" dirty="0" smtClean="0">
                <a:latin typeface="Arial" pitchFamily="34" charset="0"/>
                <a:cs typeface="Arial" pitchFamily="34" charset="0"/>
              </a:rPr>
              <a:t> Books, 1995.</a:t>
            </a:r>
          </a:p>
          <a:p>
            <a:pPr>
              <a:lnSpc>
                <a:spcPct val="150000"/>
              </a:lnSpc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CMMI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CMMI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Product Team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100" i="1" dirty="0" smtClean="0">
                <a:latin typeface="+mj-lt"/>
                <a:cs typeface="Arial" pitchFamily="34" charset="0"/>
              </a:rPr>
              <a:t>"CMMI for Development, Version 1.3"</a:t>
            </a:r>
            <a:r>
              <a:rPr lang="en-US" sz="2100" dirty="0" smtClean="0">
                <a:latin typeface="+mj-lt"/>
                <a:cs typeface="Arial" pitchFamily="34" charset="0"/>
              </a:rPr>
              <a:t> Software Engineering Institute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Carnegie Mellon University, Pittsburgh, Pennsylvania, </a:t>
            </a:r>
            <a:r>
              <a:rPr lang="en-US" sz="2100" i="1" dirty="0" smtClean="0">
                <a:latin typeface="Arial" pitchFamily="34" charset="0"/>
                <a:cs typeface="Arial" pitchFamily="34" charset="0"/>
              </a:rPr>
              <a:t>Technical Report 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CMU/SEI-2010-TR-033, 2010. http://resources.sei.cmu.edu/library/asset-view.cfm?AssetID=9661.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Acessado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em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13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Março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2015.</a:t>
            </a:r>
          </a:p>
          <a:p>
            <a:pPr>
              <a:lnSpc>
                <a:spcPct val="150000"/>
              </a:lnSpc>
              <a:buNone/>
            </a:pPr>
            <a:r>
              <a:rPr lang="en-US" sz="2100" b="1" dirty="0" smtClean="0">
                <a:latin typeface="Arial" pitchFamily="34" charset="0"/>
                <a:cs typeface="Arial" pitchFamily="34" charset="0"/>
              </a:rPr>
              <a:t>MANUVANNAN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Mr. S., </a:t>
            </a:r>
            <a:r>
              <a:rPr lang="en-US" sz="2100" i="1" dirty="0" smtClean="0">
                <a:latin typeface="+mn-lt"/>
                <a:cs typeface="Arial" pitchFamily="34" charset="0"/>
              </a:rPr>
              <a:t>Software process and product quality assurance in IT organizations. International Journal of Computer Engineering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. Volume 1, </a:t>
            </a:r>
            <a:r>
              <a:rPr lang="en-US" sz="2100" i="1" dirty="0" smtClean="0">
                <a:latin typeface="+mn-lt"/>
                <a:cs typeface="Arial" pitchFamily="34" charset="0"/>
              </a:rPr>
              <a:t>Number 1, May - June (2010)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, pp. 147-157. </a:t>
            </a:r>
            <a:r>
              <a:rPr lang="en-US" sz="2100" dirty="0" err="1" smtClean="0">
                <a:latin typeface="Arial" pitchFamily="34" charset="0"/>
                <a:cs typeface="Arial" pitchFamily="34" charset="0"/>
              </a:rPr>
              <a:t>Junho</a:t>
            </a:r>
            <a:r>
              <a:rPr lang="en-US" sz="2100" dirty="0" smtClean="0">
                <a:latin typeface="Arial" pitchFamily="34" charset="0"/>
                <a:cs typeface="Arial" pitchFamily="34" charset="0"/>
              </a:rPr>
              <a:t> de 2010.</a:t>
            </a:r>
            <a:endParaRPr lang="pt-BR" sz="21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Text Box 372"/>
          <p:cNvSpPr txBox="1">
            <a:spLocks noChangeArrowheads="1"/>
          </p:cNvSpPr>
          <p:nvPr/>
        </p:nvSpPr>
        <p:spPr bwMode="auto">
          <a:xfrm>
            <a:off x="1800425" y="13640816"/>
            <a:ext cx="10441160" cy="6324808"/>
          </a:xfrm>
          <a:prstGeom prst="rect">
            <a:avLst/>
          </a:prstGeom>
          <a:noFill/>
          <a:ln w="31750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3000"/>
              </a:spcAft>
            </a:pPr>
            <a:r>
              <a:rPr lang="pt-BR" sz="5000" b="1" dirty="0">
                <a:latin typeface="Arial" charset="0"/>
              </a:rPr>
              <a:t>Objetivo</a:t>
            </a:r>
          </a:p>
          <a:p>
            <a:pPr algn="just"/>
            <a:r>
              <a:rPr lang="pt-BR" sz="3200" dirty="0" smtClean="0">
                <a:latin typeface="Arial" charset="0"/>
              </a:rPr>
              <a:t>	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Neste trabalho é apresentado uma visão geral sobre o processo de garantia da qualidade de software propondo um guia geral para estabelecer um conjunto de papéis e atividades com o objetivo de fornecer um guia para as empresas que buscam estabelecer qualidade nos processos de construção de software. É descrito com ênfase o modelo CMMI-DEV, considerado um dos melhores modelos de qualidade para empresas de produtos e serviços, sendo também utilizado como base para o método proposto.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Rectangle 245"/>
          <p:cNvSpPr>
            <a:spLocks noChangeArrowheads="1"/>
          </p:cNvSpPr>
          <p:nvPr/>
        </p:nvSpPr>
        <p:spPr bwMode="auto">
          <a:xfrm>
            <a:off x="1800424" y="2016125"/>
            <a:ext cx="28803201" cy="5544965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defTabSz="863600" eaLnBrk="0" hangingPunct="0"/>
            <a:r>
              <a:rPr lang="en-US" sz="4000" b="1"/>
              <a:t>  </a:t>
            </a:r>
            <a:endParaRPr lang="en-US" sz="4000"/>
          </a:p>
        </p:txBody>
      </p:sp>
      <p:sp>
        <p:nvSpPr>
          <p:cNvPr id="24" name="Text Box 372"/>
          <p:cNvSpPr txBox="1">
            <a:spLocks noChangeArrowheads="1"/>
          </p:cNvSpPr>
          <p:nvPr/>
        </p:nvSpPr>
        <p:spPr bwMode="auto">
          <a:xfrm>
            <a:off x="12457609" y="13640816"/>
            <a:ext cx="18146241" cy="9618018"/>
          </a:xfrm>
          <a:prstGeom prst="rect">
            <a:avLst/>
          </a:prstGeom>
          <a:solidFill>
            <a:schemeClr val="bg1">
              <a:alpha val="42000"/>
            </a:schemeClr>
          </a:solidFill>
          <a:ln w="9525">
            <a:noFill/>
          </a:ln>
          <a:extLst/>
        </p:spPr>
        <p:txBody>
          <a:bodyPr wrap="square">
            <a:spAutoFit/>
          </a:bodyPr>
          <a:lstStyle>
            <a:lvl1pPr marL="9525" indent="-9525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1008063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41605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824038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232025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6892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1464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6036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60825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3000"/>
              </a:spcAft>
            </a:pPr>
            <a:r>
              <a:rPr lang="pt-BR" sz="5000" b="1" dirty="0" smtClean="0">
                <a:latin typeface="Arial" charset="0"/>
              </a:rPr>
              <a:t>Método proposto</a:t>
            </a: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charset="0"/>
              </a:rPr>
              <a:t>	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É proposta uma estrutura de artefatos e atividades, para que se tenha um guia inicial, uma visão geral para estabelecer um processo de garantia da qualidade de Software, em conformidade com o modelo de referência CMMI-DEV. </a:t>
            </a:r>
          </a:p>
          <a:p>
            <a:pPr algn="just">
              <a:buFont typeface="Wingdings" pitchFamily="2" charset="2"/>
              <a:buNone/>
            </a:pPr>
            <a:r>
              <a:rPr lang="pt-BR" sz="3200" dirty="0" smtClean="0">
                <a:latin typeface="Arial" pitchFamily="34" charset="0"/>
                <a:cs typeface="Arial" pitchFamily="34" charset="0"/>
              </a:rPr>
              <a:t>		O modelo propõe a criação de um órgão ou departamento com papéis e responsabilidade independente da área de produção ou desenvolvimento do produto de software a fim de executar um conjunto de atividades.</a:t>
            </a:r>
          </a:p>
          <a:p>
            <a:pPr algn="just">
              <a:buFont typeface="Wingdings" pitchFamily="2" charset="2"/>
              <a:buNone/>
            </a:pPr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None/>
            </a:pP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lvl="4"/>
            <a:endParaRPr lang="pt-BR" sz="3200" dirty="0">
              <a:latin typeface="Arial" pitchFamily="34" charset="0"/>
              <a:cs typeface="Arial" pitchFamily="34" charset="0"/>
            </a:endParaRPr>
          </a:p>
          <a:p>
            <a:pPr lvl="4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lvl="4"/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lvl="4" indent="0"/>
            <a:r>
              <a:rPr lang="pt-BR" sz="3200" dirty="0">
                <a:latin typeface="Arial" pitchFamily="34" charset="0"/>
                <a:cs typeface="Arial" pitchFamily="34" charset="0"/>
              </a:rPr>
              <a:t>	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pPr marL="0" lvl="4" indent="0"/>
            <a:r>
              <a:rPr lang="pt-BR" sz="3200" dirty="0">
                <a:latin typeface="Arial" pitchFamily="34" charset="0"/>
                <a:cs typeface="Arial" pitchFamily="34" charset="0"/>
              </a:rPr>
              <a:t>	</a:t>
            </a:r>
            <a:endParaRPr lang="pt-BR" sz="3200" dirty="0" smtClean="0">
              <a:latin typeface="Arial" pitchFamily="34" charset="0"/>
              <a:cs typeface="Arial" pitchFamily="34" charset="0"/>
            </a:endParaRPr>
          </a:p>
          <a:p>
            <a:pPr marL="0" lvl="4" indent="0"/>
            <a:r>
              <a:rPr lang="pt-BR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pt-BR" sz="3200" b="1" dirty="0" smtClean="0">
                <a:latin typeface="Arial" pitchFamily="34" charset="0"/>
                <a:cs typeface="Arial" pitchFamily="34" charset="0"/>
              </a:rPr>
              <a:t>Atividades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: são estruturadas para atender as demandas da empresa, contudo, com o foco em atender as avaliações do SEI </a:t>
            </a:r>
            <a:r>
              <a:rPr lang="pt-BR" sz="3200" i="1" dirty="0" smtClean="0">
                <a:latin typeface="+mn-lt"/>
                <a:cs typeface="Arial" pitchFamily="34" charset="0"/>
              </a:rPr>
              <a:t>(Software </a:t>
            </a:r>
            <a:r>
              <a:rPr lang="pt-BR" sz="3200" i="1" dirty="0" err="1" smtClean="0">
                <a:latin typeface="+mn-lt"/>
                <a:cs typeface="Arial" pitchFamily="34" charset="0"/>
              </a:rPr>
              <a:t>Engineering</a:t>
            </a:r>
            <a:r>
              <a:rPr lang="pt-BR" sz="3200" i="1" dirty="0" smtClean="0">
                <a:latin typeface="+mn-lt"/>
                <a:cs typeface="Arial" pitchFamily="34" charset="0"/>
              </a:rPr>
              <a:t> </a:t>
            </a:r>
            <a:r>
              <a:rPr lang="pt-BR" sz="3200" i="1" dirty="0" err="1" smtClean="0">
                <a:latin typeface="+mn-lt"/>
                <a:cs typeface="Arial" pitchFamily="34" charset="0"/>
              </a:rPr>
              <a:t>Institute</a:t>
            </a:r>
            <a:r>
              <a:rPr lang="pt-BR" sz="3200" i="1" dirty="0" smtClean="0">
                <a:latin typeface="+mn-lt"/>
                <a:cs typeface="Arial" pitchFamily="34" charset="0"/>
              </a:rPr>
              <a:t>).</a:t>
            </a: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Abaixo uma estrutura, como exemplo.</a:t>
            </a:r>
          </a:p>
        </p:txBody>
      </p:sp>
      <p:sp>
        <p:nvSpPr>
          <p:cNvPr id="130" name="Text Box 28"/>
          <p:cNvSpPr txBox="1">
            <a:spLocks noChangeArrowheads="1"/>
          </p:cNvSpPr>
          <p:nvPr/>
        </p:nvSpPr>
        <p:spPr bwMode="auto">
          <a:xfrm>
            <a:off x="1872433" y="31179714"/>
            <a:ext cx="10441160" cy="4104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63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Aft>
                <a:spcPts val="2400"/>
              </a:spcAft>
            </a:pPr>
            <a:r>
              <a:rPr lang="pt-BR" sz="3600" b="1" dirty="0">
                <a:latin typeface="Arial" charset="0"/>
              </a:rPr>
              <a:t>Conclusão</a:t>
            </a:r>
          </a:p>
          <a:p>
            <a:r>
              <a:rPr lang="pt-BR" sz="3200" dirty="0" smtClean="0">
                <a:latin typeface="Arial" charset="0"/>
              </a:rPr>
              <a:t>	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Podemos concluir que hoje existem diversos modelos e normas referentes à qualidade de software como CMMI-DEV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e a família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ISO/IEC 25000, no entanto, há uma grande necessidade de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exemplos que proponham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uma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abordagem prática </a:t>
            </a:r>
            <a:r>
              <a:rPr lang="pt-BR" sz="3200" dirty="0">
                <a:latin typeface="Arial" pitchFamily="34" charset="0"/>
                <a:cs typeface="Arial" pitchFamily="34" charset="0"/>
              </a:rPr>
              <a:t>para estabelecer este 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modelos.</a:t>
            </a:r>
            <a:endParaRPr lang="pt-BR" sz="3200" dirty="0">
              <a:latin typeface="Arial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258519"/>
              </p:ext>
            </p:extLst>
          </p:nvPr>
        </p:nvGraphicFramePr>
        <p:xfrm>
          <a:off x="12961665" y="18146266"/>
          <a:ext cx="16201800" cy="3832033"/>
        </p:xfrm>
        <a:graphic>
          <a:graphicData uri="http://schemas.openxmlformats.org/drawingml/2006/table">
            <a:tbl>
              <a:tblPr/>
              <a:tblGrid>
                <a:gridCol w="6552728"/>
                <a:gridCol w="9649072"/>
              </a:tblGrid>
              <a:tr h="531369">
                <a:tc gridSpan="2">
                  <a:txBody>
                    <a:bodyPr/>
                    <a:lstStyle/>
                    <a:p>
                      <a:pPr lvl="1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3200" b="1" dirty="0">
                          <a:effectLst/>
                          <a:latin typeface="Arial"/>
                          <a:ea typeface="SimSun"/>
                        </a:rPr>
                        <a:t>Artefatos</a:t>
                      </a:r>
                      <a:endParaRPr lang="en-GB" sz="32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0602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Entrada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Saída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82403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en-GB" sz="2600">
                          <a:effectLst/>
                          <a:latin typeface="Arial"/>
                          <a:ea typeface="SimSun"/>
                        </a:rPr>
                        <a:t>Plano de projeto (PRPL)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Plano de qualidade (QAPL)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0177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Documentação de processos (PDOC)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Relatório periódico da Garantia da Qualidade (RP-STQA)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6028"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en-US" sz="2600" i="1">
                          <a:effectLst/>
                          <a:latin typeface="Times New Roman"/>
                          <a:ea typeface="SimSun"/>
                        </a:rPr>
                        <a:t>Checklist</a:t>
                      </a:r>
                      <a:r>
                        <a:rPr lang="en-US" sz="2600" b="1">
                          <a:effectLst/>
                          <a:latin typeface="Arial"/>
                          <a:ea typeface="SimSun"/>
                        </a:rPr>
                        <a:t> (P-CHK)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>
                          <a:effectLst/>
                          <a:latin typeface="Arial"/>
                          <a:ea typeface="SimSun"/>
                        </a:rPr>
                        <a:t>Relatório de não conformidades (RP-NC)</a:t>
                      </a:r>
                      <a:endParaRPr lang="en-GB" sz="1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6028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2600" dirty="0">
                          <a:effectLst/>
                          <a:latin typeface="Arial"/>
                          <a:ea typeface="SimSun"/>
                        </a:rPr>
                        <a:t> </a:t>
                      </a:r>
                      <a:endParaRPr lang="en-GB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/>
                        <a:buChar char=""/>
                      </a:pPr>
                      <a:r>
                        <a:rPr lang="pt-BR" sz="2600" b="1" dirty="0">
                          <a:effectLst/>
                          <a:latin typeface="Arial"/>
                          <a:ea typeface="SimSun"/>
                        </a:rPr>
                        <a:t>Relatório sobre lições aprendidas (RP-LL)</a:t>
                      </a:r>
                      <a:endParaRPr lang="en-GB" sz="1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4450" marR="44450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Grupo 74"/>
          <p:cNvGrpSpPr/>
          <p:nvPr/>
        </p:nvGrpSpPr>
        <p:grpSpPr>
          <a:xfrm>
            <a:off x="14185801" y="24238667"/>
            <a:ext cx="14883722" cy="6508999"/>
            <a:chOff x="0" y="0"/>
            <a:chExt cx="8368394" cy="5511055"/>
          </a:xfrm>
        </p:grpSpPr>
        <p:sp>
          <p:nvSpPr>
            <p:cNvPr id="20" name="Retângulo 1"/>
            <p:cNvSpPr/>
            <p:nvPr/>
          </p:nvSpPr>
          <p:spPr>
            <a:xfrm>
              <a:off x="1943357" y="0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1. Disponibilizar treinamento</a:t>
              </a:r>
            </a:p>
          </p:txBody>
        </p:sp>
        <p:sp>
          <p:nvSpPr>
            <p:cNvPr id="21" name="Retângulo 2"/>
            <p:cNvSpPr/>
            <p:nvPr/>
          </p:nvSpPr>
          <p:spPr>
            <a:xfrm>
              <a:off x="4762468" y="2726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2. Plano de Qualidade</a:t>
              </a:r>
            </a:p>
          </p:txBody>
        </p:sp>
        <p:sp>
          <p:nvSpPr>
            <p:cNvPr id="22" name="Retângulo 7"/>
            <p:cNvSpPr/>
            <p:nvPr/>
          </p:nvSpPr>
          <p:spPr>
            <a:xfrm>
              <a:off x="1945803" y="1277872"/>
              <a:ext cx="2039711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3. Avaliação do Produto</a:t>
              </a:r>
            </a:p>
          </p:txBody>
        </p:sp>
        <p:sp>
          <p:nvSpPr>
            <p:cNvPr id="23" name="Retângulo 8"/>
            <p:cNvSpPr/>
            <p:nvPr/>
          </p:nvSpPr>
          <p:spPr>
            <a:xfrm>
              <a:off x="4759761" y="1287397"/>
              <a:ext cx="2036989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4. Avaliação do Processo</a:t>
              </a:r>
            </a:p>
          </p:txBody>
        </p:sp>
        <p:cxnSp>
          <p:nvCxnSpPr>
            <p:cNvPr id="25" name="Conector angulado 10"/>
            <p:cNvCxnSpPr>
              <a:stCxn id="21" idx="2"/>
              <a:endCxn id="22" idx="0"/>
            </p:cNvCxnSpPr>
            <p:nvPr/>
          </p:nvCxnSpPr>
          <p:spPr>
            <a:xfrm rot="5400000">
              <a:off x="4035776" y="-467316"/>
              <a:ext cx="675071" cy="2815304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angulado 11"/>
            <p:cNvCxnSpPr>
              <a:stCxn id="21" idx="2"/>
              <a:endCxn id="23" idx="0"/>
            </p:cNvCxnSpPr>
            <p:nvPr/>
          </p:nvCxnSpPr>
          <p:spPr>
            <a:xfrm rot="5400000">
              <a:off x="5437312" y="943746"/>
              <a:ext cx="684596" cy="2707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14"/>
            <p:cNvSpPr/>
            <p:nvPr/>
          </p:nvSpPr>
          <p:spPr>
            <a:xfrm>
              <a:off x="3257968" y="2297047"/>
              <a:ext cx="2366962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5. Relatório de não conformidades</a:t>
              </a:r>
            </a:p>
          </p:txBody>
        </p:sp>
        <p:cxnSp>
          <p:nvCxnSpPr>
            <p:cNvPr id="28" name="Conector angulado 15"/>
            <p:cNvCxnSpPr>
              <a:stCxn id="22" idx="2"/>
              <a:endCxn id="27" idx="0"/>
            </p:cNvCxnSpPr>
            <p:nvPr/>
          </p:nvCxnSpPr>
          <p:spPr>
            <a:xfrm rot="16200000" flipH="1">
              <a:off x="3494004" y="1349602"/>
              <a:ext cx="419099" cy="1475791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do 18"/>
            <p:cNvCxnSpPr>
              <a:stCxn id="23" idx="2"/>
              <a:endCxn id="27" idx="0"/>
            </p:cNvCxnSpPr>
            <p:nvPr/>
          </p:nvCxnSpPr>
          <p:spPr>
            <a:xfrm rot="5400000">
              <a:off x="4905066" y="1423856"/>
              <a:ext cx="409575" cy="1336806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5"/>
            <p:cNvSpPr/>
            <p:nvPr/>
          </p:nvSpPr>
          <p:spPr>
            <a:xfrm>
              <a:off x="3253484" y="3159902"/>
              <a:ext cx="2371445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7. Aprovar produto final</a:t>
              </a:r>
            </a:p>
          </p:txBody>
        </p:sp>
        <p:cxnSp>
          <p:nvCxnSpPr>
            <p:cNvPr id="31" name="Conector reto 26"/>
            <p:cNvCxnSpPr>
              <a:stCxn id="27" idx="2"/>
              <a:endCxn id="30" idx="0"/>
            </p:cNvCxnSpPr>
            <p:nvPr/>
          </p:nvCxnSpPr>
          <p:spPr>
            <a:xfrm flipH="1">
              <a:off x="4439207" y="2897122"/>
              <a:ext cx="2243" cy="262780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 29"/>
            <p:cNvSpPr/>
            <p:nvPr/>
          </p:nvSpPr>
          <p:spPr>
            <a:xfrm>
              <a:off x="7108612" y="1287397"/>
              <a:ext cx="1259782" cy="280851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6. Relatório periódico</a:t>
              </a:r>
            </a:p>
          </p:txBody>
        </p:sp>
        <p:cxnSp>
          <p:nvCxnSpPr>
            <p:cNvPr id="33" name="Conector angulado 31"/>
            <p:cNvCxnSpPr>
              <a:stCxn id="21" idx="2"/>
              <a:endCxn id="32" idx="0"/>
            </p:cNvCxnSpPr>
            <p:nvPr/>
          </p:nvCxnSpPr>
          <p:spPr>
            <a:xfrm rot="16200000" flipH="1">
              <a:off x="6417435" y="-33671"/>
              <a:ext cx="684596" cy="1957540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4"/>
            <p:cNvSpPr/>
            <p:nvPr/>
          </p:nvSpPr>
          <p:spPr>
            <a:xfrm>
              <a:off x="3249000" y="4029486"/>
              <a:ext cx="2378638" cy="60007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8. Relatório de lições aprendidas</a:t>
              </a:r>
            </a:p>
          </p:txBody>
        </p:sp>
        <p:cxnSp>
          <p:nvCxnSpPr>
            <p:cNvPr id="35" name="Conector reto 35"/>
            <p:cNvCxnSpPr>
              <a:stCxn id="30" idx="2"/>
              <a:endCxn id="34" idx="0"/>
            </p:cNvCxnSpPr>
            <p:nvPr/>
          </p:nvCxnSpPr>
          <p:spPr>
            <a:xfrm flipH="1">
              <a:off x="4438319" y="3759977"/>
              <a:ext cx="887" cy="269509"/>
            </a:xfrm>
            <a:prstGeom prst="line">
              <a:avLst/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Forma 42"/>
            <p:cNvCxnSpPr>
              <a:stCxn id="20" idx="3"/>
              <a:endCxn id="21" idx="1"/>
            </p:cNvCxnSpPr>
            <p:nvPr/>
          </p:nvCxnSpPr>
          <p:spPr>
            <a:xfrm>
              <a:off x="3980346" y="300038"/>
              <a:ext cx="782122" cy="2726"/>
            </a:xfrm>
            <a:prstGeom prst="bentConnector3">
              <a:avLst>
                <a:gd name="adj1" fmla="val 50000"/>
              </a:avLst>
            </a:prstGeom>
            <a:ln w="31750" cmpd="sng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43"/>
            <p:cNvSpPr/>
            <p:nvPr/>
          </p:nvSpPr>
          <p:spPr>
            <a:xfrm>
              <a:off x="0" y="1265619"/>
              <a:ext cx="1483178" cy="2830285"/>
            </a:xfrm>
            <a:prstGeom prst="rect">
              <a:avLst/>
            </a:prstGeom>
            <a:solidFill>
              <a:schemeClr val="bg1">
                <a:lumMod val="50000"/>
                <a:alpha val="30000"/>
              </a:schemeClr>
            </a:solidFill>
            <a:ln w="31750" cap="flat" cmpd="sng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r>
                <a:rPr lang="pt-BR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9. Suporte aos envolvidos no Projeto</a:t>
              </a:r>
            </a:p>
          </p:txBody>
        </p:sp>
        <p:cxnSp>
          <p:nvCxnSpPr>
            <p:cNvPr id="38" name="Forma 44"/>
            <p:cNvCxnSpPr>
              <a:stCxn id="20" idx="1"/>
              <a:endCxn id="37" idx="0"/>
            </p:cNvCxnSpPr>
            <p:nvPr/>
          </p:nvCxnSpPr>
          <p:spPr>
            <a:xfrm rot="10800000" flipV="1">
              <a:off x="741589" y="300037"/>
              <a:ext cx="1201767" cy="965581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Forma 47"/>
            <p:cNvCxnSpPr>
              <a:stCxn id="37" idx="2"/>
              <a:endCxn id="40" idx="2"/>
            </p:cNvCxnSpPr>
            <p:nvPr/>
          </p:nvCxnSpPr>
          <p:spPr>
            <a:xfrm rot="16200000" flipH="1">
              <a:off x="1904827" y="2932666"/>
              <a:ext cx="1217848" cy="3544323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luxograma: Conector 50"/>
            <p:cNvSpPr/>
            <p:nvPr/>
          </p:nvSpPr>
          <p:spPr>
            <a:xfrm>
              <a:off x="4285913" y="5116448"/>
              <a:ext cx="289073" cy="394607"/>
            </a:xfrm>
            <a:prstGeom prst="flowChartConnector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/>
              <a:endParaRPr lang="pt-BR" sz="24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1" name="Forma 52"/>
            <p:cNvCxnSpPr>
              <a:stCxn id="32" idx="2"/>
              <a:endCxn id="40" idx="6"/>
            </p:cNvCxnSpPr>
            <p:nvPr/>
          </p:nvCxnSpPr>
          <p:spPr>
            <a:xfrm rot="5400000">
              <a:off x="5547825" y="3123073"/>
              <a:ext cx="1217840" cy="3163517"/>
            </a:xfrm>
            <a:prstGeom prst="bentConnector2">
              <a:avLst/>
            </a:prstGeom>
            <a:ln w="317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ector reto 35"/>
          <p:cNvCxnSpPr>
            <a:stCxn id="34" idx="2"/>
            <a:endCxn id="40" idx="0"/>
          </p:cNvCxnSpPr>
          <p:nvPr/>
        </p:nvCxnSpPr>
        <p:spPr>
          <a:xfrm flipH="1">
            <a:off x="22065638" y="29706551"/>
            <a:ext cx="13997" cy="575052"/>
          </a:xfrm>
          <a:prstGeom prst="line">
            <a:avLst/>
          </a:prstGeom>
          <a:ln w="31750" cmpd="sng">
            <a:solidFill>
              <a:schemeClr val="tx1">
                <a:lumMod val="75000"/>
                <a:lumOff val="2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28960"/>
              </p:ext>
            </p:extLst>
          </p:nvPr>
        </p:nvGraphicFramePr>
        <p:xfrm>
          <a:off x="1872433" y="20265587"/>
          <a:ext cx="10369152" cy="10683254"/>
        </p:xfrm>
        <a:graphic>
          <a:graphicData uri="http://schemas.openxmlformats.org/drawingml/2006/table">
            <a:tbl>
              <a:tblPr firstRow="1" firstCol="1" bandRow="1"/>
              <a:tblGrid>
                <a:gridCol w="5184576"/>
                <a:gridCol w="5184576"/>
              </a:tblGrid>
              <a:tr h="1016276"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3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Aderência do método proposto</a:t>
                      </a:r>
                      <a:endParaRPr lang="en-GB" sz="3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>
                      <a:noFill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73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3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CMMI-DEV - PPQA</a:t>
                      </a:r>
                      <a:endParaRPr lang="en-GB" sz="3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3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Proposta</a:t>
                      </a:r>
                      <a:endParaRPr lang="en-GB" sz="3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8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SP 1.1</a:t>
                      </a:r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 Avaliar objetivamente processos realizados selecionado contra descrições aplicáveis processo, padrões e procedimentos.</a:t>
                      </a:r>
                      <a:endParaRPr lang="en-GB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4.</a:t>
                      </a:r>
                      <a:r>
                        <a:rPr lang="pt-BR" sz="20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Avaliar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objetivamente os processos.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082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SP 1.2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 Avaliar objetivamente produtos de trabalho selecionado contra as descrições aplicáveis processo, padrões e procedimentos.</a:t>
                      </a:r>
                      <a:endParaRPr lang="en-GB" sz="2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3.</a:t>
                      </a:r>
                      <a:r>
                        <a:rPr lang="pt-BR" sz="20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Avaliar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objetivamente os produtos de trabalho e serviços.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40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SP 2.1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 Comunicar problemas de qualidade e garantir a resolução dos problemas de não conformidade com a equipe e gestores.</a:t>
                      </a:r>
                      <a:endParaRPr lang="en-GB" sz="2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5.</a:t>
                      </a:r>
                      <a:r>
                        <a:rPr lang="pt-BR" sz="20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Elaborar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relatório de não conformidades.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566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SP 2.2</a:t>
                      </a:r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 Estabelecer e manter registros das atividades de garantia de qualidade.</a:t>
                      </a:r>
                      <a:endParaRPr lang="en-GB" sz="20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2.</a:t>
                      </a:r>
                      <a:r>
                        <a:rPr lang="pt-BR" sz="20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Elaborar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plano de qualidade.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968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6. Elaborar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relatório periódico de garantia da qualidade.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21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8.</a:t>
                      </a:r>
                      <a:r>
                        <a:rPr lang="pt-BR" sz="2000" b="1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 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Elaborar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relatório de lições aprendidas do projeto.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9525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i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Extra - </a:t>
                      </a:r>
                      <a:r>
                        <a:rPr lang="pt-BR" sz="2000" i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Atividades </a:t>
                      </a:r>
                      <a:r>
                        <a:rPr lang="pt-BR" sz="2000" i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</a:rPr>
                        <a:t>de Suporte e Informativas</a:t>
                      </a:r>
                      <a:endParaRPr lang="en-GB" sz="2000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1. 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Disponibilizar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materiais de treinamento para os integrantes do projeto.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75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7. 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Aprovar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produto final para entrega.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63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9. </a:t>
                      </a:r>
                      <a:r>
                        <a:rPr lang="pt-BR" sz="2000" b="1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Prestar </a:t>
                      </a:r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</a:rPr>
                        <a:t>suporte a todos os envolvidos no projeto.</a:t>
                      </a:r>
                      <a:endParaRPr lang="en-GB" sz="2000" b="1" dirty="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41855" marR="4185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81" y="4426108"/>
            <a:ext cx="4176464" cy="2611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36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405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Company>UFSCar - DEMa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sem título</dc:title>
  <dc:creator>OPEY A.</dc:creator>
  <cp:lastModifiedBy>GFT</cp:lastModifiedBy>
  <cp:revision>251</cp:revision>
  <cp:lastPrinted>2007-08-20T22:32:50Z</cp:lastPrinted>
  <dcterms:created xsi:type="dcterms:W3CDTF">2000-11-13T13:31:19Z</dcterms:created>
  <dcterms:modified xsi:type="dcterms:W3CDTF">2015-04-01T10:57:13Z</dcterms:modified>
</cp:coreProperties>
</file>