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7" r:id="rId14"/>
    <p:sldId id="278" r:id="rId15"/>
    <p:sldId id="294" r:id="rId16"/>
    <p:sldId id="279" r:id="rId17"/>
    <p:sldId id="282" r:id="rId18"/>
    <p:sldId id="280" r:id="rId19"/>
    <p:sldId id="291" r:id="rId20"/>
    <p:sldId id="293" r:id="rId21"/>
    <p:sldId id="288" r:id="rId22"/>
    <p:sldId id="289" r:id="rId23"/>
    <p:sldId id="290" r:id="rId24"/>
    <p:sldId id="292" r:id="rId25"/>
    <p:sldId id="286" r:id="rId26"/>
    <p:sldId id="287" r:id="rId27"/>
    <p:sldId id="284" r:id="rId28"/>
    <p:sldId id="285" r:id="rId29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E636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40" autoAdjust="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Uma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proposta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para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Garantia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qualidade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de Software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alinhada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com o CMMI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98018"/>
            <a:ext cx="2302023" cy="143929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que</a:t>
            </a:r>
            <a:r>
              <a:rPr lang="en-GB" altLang="en-US" dirty="0" smtClean="0"/>
              <a:t> </a:t>
            </a:r>
            <a:r>
              <a:rPr lang="en-GB" altLang="en-US" dirty="0" smtClean="0"/>
              <a:t>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 err="1" smtClean="0">
                <a:cs typeface="Arial" pitchFamily="34" charset="0"/>
              </a:rPr>
              <a:t>Áreas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processos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agregadas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por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nível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maturidade</a:t>
            </a:r>
            <a:endParaRPr lang="en-GB" altLang="en-US" dirty="0" smtClean="0">
              <a:cs typeface="Arial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2051720" y="2132856"/>
            <a:ext cx="6624736" cy="4536505"/>
            <a:chOff x="0" y="-57765"/>
            <a:chExt cx="5989925" cy="3639164"/>
          </a:xfrm>
        </p:grpSpPr>
        <p:grpSp>
          <p:nvGrpSpPr>
            <p:cNvPr id="18" name="Group 14"/>
            <p:cNvGrpSpPr/>
            <p:nvPr/>
          </p:nvGrpSpPr>
          <p:grpSpPr>
            <a:xfrm>
              <a:off x="0" y="47624"/>
              <a:ext cx="4038600" cy="3533775"/>
              <a:chOff x="0" y="47624"/>
              <a:chExt cx="4038600" cy="3533775"/>
            </a:xfrm>
          </p:grpSpPr>
          <p:sp>
            <p:nvSpPr>
              <p:cNvPr id="40" name="Rectangle 1"/>
              <p:cNvSpPr/>
              <p:nvPr/>
            </p:nvSpPr>
            <p:spPr>
              <a:xfrm>
                <a:off x="0" y="3067049"/>
                <a:ext cx="1638300" cy="5143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GB" sz="1000" b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Nível 1</a:t>
                </a:r>
              </a:p>
              <a:p>
                <a:pPr marL="0" indent="0" algn="ctr"/>
                <a:r>
                  <a:rPr lang="en-GB" sz="1200" b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INICIAL</a:t>
                </a:r>
              </a:p>
            </p:txBody>
          </p:sp>
          <p:sp>
            <p:nvSpPr>
              <p:cNvPr id="41" name="Rectangle 2"/>
              <p:cNvSpPr/>
              <p:nvPr/>
            </p:nvSpPr>
            <p:spPr>
              <a:xfrm>
                <a:off x="1190625" y="1647824"/>
                <a:ext cx="1638300" cy="514350"/>
              </a:xfrm>
              <a:prstGeom prst="rect">
                <a:avLst/>
              </a:prstGeom>
              <a:solidFill>
                <a:srgbClr val="F5F793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0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Nível</a:t>
                </a:r>
                <a:r>
                  <a:rPr lang="en-GB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</a:p>
              <a:p>
                <a:pPr algn="ctr"/>
                <a:r>
                  <a:rPr lang="en-GB" sz="16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Definido</a:t>
                </a:r>
                <a:endParaRPr lang="en-GB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3"/>
              <p:cNvSpPr/>
              <p:nvPr/>
            </p:nvSpPr>
            <p:spPr>
              <a:xfrm>
                <a:off x="600075" y="2314574"/>
                <a:ext cx="1638300" cy="5143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GB" sz="10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Nível</a:t>
                </a:r>
                <a:r>
                  <a:rPr lang="en-GB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2</a:t>
                </a:r>
              </a:p>
              <a:p>
                <a:pPr marL="0" indent="0" algn="ctr"/>
                <a:r>
                  <a:rPr lang="en-GB" sz="16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Gerenciado</a:t>
                </a:r>
                <a:endParaRPr lang="en-GB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"/>
              <p:cNvSpPr/>
              <p:nvPr/>
            </p:nvSpPr>
            <p:spPr>
              <a:xfrm>
                <a:off x="1828800" y="790573"/>
                <a:ext cx="1638300" cy="676275"/>
              </a:xfrm>
              <a:prstGeom prst="rect">
                <a:avLst/>
              </a:prstGeom>
              <a:solidFill>
                <a:srgbClr val="C0E636">
                  <a:alpha val="88000"/>
                </a:srgb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GB" sz="10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Nível</a:t>
                </a:r>
                <a:r>
                  <a:rPr lang="en-GB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4</a:t>
                </a:r>
              </a:p>
              <a:p>
                <a:pPr marL="0" indent="0" algn="ctr"/>
                <a:r>
                  <a:rPr lang="en-GB" sz="12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Quantitativamente</a:t>
                </a:r>
                <a:r>
                  <a:rPr lang="en-GB" sz="12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GB" sz="12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gerenciado</a:t>
                </a:r>
                <a:endParaRPr lang="en-GB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5"/>
              <p:cNvSpPr/>
              <p:nvPr/>
            </p:nvSpPr>
            <p:spPr>
              <a:xfrm>
                <a:off x="2400300" y="47624"/>
                <a:ext cx="1638300" cy="51435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GB" sz="10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Nível</a:t>
                </a:r>
                <a:r>
                  <a:rPr lang="en-GB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5 </a:t>
                </a:r>
              </a:p>
              <a:p>
                <a:pPr marL="0" indent="0" algn="ctr"/>
                <a:r>
                  <a:rPr lang="en-GB" sz="1600" b="1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Otimizado</a:t>
                </a:r>
                <a:endParaRPr lang="en-GB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5" name="Bent Arrow 9"/>
              <p:cNvSpPr/>
              <p:nvPr/>
            </p:nvSpPr>
            <p:spPr>
              <a:xfrm>
                <a:off x="161925" y="2486024"/>
                <a:ext cx="409575" cy="561975"/>
              </a:xfrm>
              <a:prstGeom prst="bentArrow">
                <a:avLst/>
              </a:prstGeom>
              <a:solidFill>
                <a:schemeClr val="accent4">
                  <a:lumMod val="90000"/>
                  <a:alpha val="80000"/>
                </a:schemeClr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Bent Arrow 11"/>
              <p:cNvSpPr/>
              <p:nvPr/>
            </p:nvSpPr>
            <p:spPr>
              <a:xfrm>
                <a:off x="752475" y="1809750"/>
                <a:ext cx="409575" cy="485774"/>
              </a:xfrm>
              <a:prstGeom prst="bentArrow">
                <a:avLst/>
              </a:prstGeom>
              <a:solidFill>
                <a:schemeClr val="accent4">
                  <a:lumMod val="90000"/>
                  <a:alpha val="80000"/>
                </a:schemeClr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Bent Arrow 12"/>
              <p:cNvSpPr/>
              <p:nvPr/>
            </p:nvSpPr>
            <p:spPr>
              <a:xfrm>
                <a:off x="1419225" y="1114425"/>
                <a:ext cx="409575" cy="485774"/>
              </a:xfrm>
              <a:prstGeom prst="bentArrow">
                <a:avLst/>
              </a:prstGeom>
              <a:solidFill>
                <a:schemeClr val="accent4">
                  <a:lumMod val="90000"/>
                  <a:alpha val="80000"/>
                </a:schemeClr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Bent Arrow 13"/>
              <p:cNvSpPr/>
              <p:nvPr/>
            </p:nvSpPr>
            <p:spPr>
              <a:xfrm>
                <a:off x="2000250" y="295275"/>
                <a:ext cx="409575" cy="485774"/>
              </a:xfrm>
              <a:prstGeom prst="bentArrow">
                <a:avLst/>
              </a:prstGeom>
              <a:solidFill>
                <a:schemeClr val="accent4">
                  <a:lumMod val="90000"/>
                  <a:alpha val="80000"/>
                </a:schemeClr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/>
                <a:endParaRPr lang="en-GB" sz="11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19" name="Conector reto 18"/>
            <p:cNvCxnSpPr>
              <a:stCxn id="40" idx="3"/>
            </p:cNvCxnSpPr>
            <p:nvPr/>
          </p:nvCxnSpPr>
          <p:spPr>
            <a:xfrm>
              <a:off x="1638300" y="3324224"/>
              <a:ext cx="4229100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55"/>
            <p:cNvSpPr txBox="1"/>
            <p:nvPr/>
          </p:nvSpPr>
          <p:spPr>
            <a:xfrm>
              <a:off x="2609850" y="2285998"/>
              <a:ext cx="3200400" cy="33337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600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CM, MA, PMC, PP,</a:t>
              </a:r>
              <a:r>
                <a:rPr lang="pt-BR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pt-BR" sz="32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PPQA</a:t>
              </a:r>
              <a:r>
                <a:rPr lang="pt-BR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, </a:t>
              </a:r>
              <a:r>
                <a:rPr lang="pt-BR" sz="1600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REQM e SAM</a:t>
              </a:r>
              <a:endParaRPr lang="pt-BR" b="1" dirty="0">
                <a:solidFill>
                  <a:schemeClr val="accent4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2238375" y="2543174"/>
              <a:ext cx="609600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57"/>
            <p:cNvSpPr txBox="1"/>
            <p:nvPr/>
          </p:nvSpPr>
          <p:spPr>
            <a:xfrm>
              <a:off x="3190286" y="1628772"/>
              <a:ext cx="2799639" cy="50851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600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DAR, IPM, OPD, OPF, OT, PI, </a:t>
              </a:r>
              <a:endParaRPr lang="pt-BR" sz="1600" b="1" dirty="0" smtClean="0">
                <a:solidFill>
                  <a:schemeClr val="accent4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pt-BR" sz="1600" b="1" dirty="0" smtClean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RD</a:t>
              </a:r>
              <a:r>
                <a:rPr lang="pt-BR" sz="1600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, </a:t>
              </a:r>
              <a:r>
                <a:rPr lang="pt-BR" sz="1600" b="1" dirty="0" smtClean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RSKM, TS</a:t>
              </a:r>
              <a:r>
                <a:rPr lang="pt-BR" sz="1600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, VAL e VER</a:t>
              </a: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819400" y="1895474"/>
              <a:ext cx="609600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59"/>
            <p:cNvSpPr txBox="1"/>
            <p:nvPr/>
          </p:nvSpPr>
          <p:spPr>
            <a:xfrm>
              <a:off x="3705224" y="819148"/>
              <a:ext cx="1242975" cy="3361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600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OPP e QPM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457575" y="1123949"/>
              <a:ext cx="609600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61"/>
            <p:cNvSpPr txBox="1"/>
            <p:nvPr/>
          </p:nvSpPr>
          <p:spPr>
            <a:xfrm>
              <a:off x="4276725" y="-57765"/>
              <a:ext cx="1452769" cy="462116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600" b="1" dirty="0">
                  <a:solidFill>
                    <a:schemeClr val="accent4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CAR e OPM</a:t>
              </a:r>
            </a:p>
          </p:txBody>
        </p:sp>
        <p:cxnSp>
          <p:nvCxnSpPr>
            <p:cNvPr id="39" name="Conector reto 38"/>
            <p:cNvCxnSpPr/>
            <p:nvPr/>
          </p:nvCxnSpPr>
          <p:spPr>
            <a:xfrm>
              <a:off x="4029075" y="314324"/>
              <a:ext cx="609600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Disponibilizar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materias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treinamento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Elaborar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sz="1800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Aprovar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produto</a:t>
            </a:r>
            <a:r>
              <a:rPr lang="en-GB" altLang="en-US" sz="1800" dirty="0" smtClean="0">
                <a:cs typeface="Times New Roman" pitchFamily="18" charset="0"/>
              </a:rPr>
              <a:t> final </a:t>
            </a:r>
            <a:r>
              <a:rPr lang="en-GB" altLang="en-US" sz="1800" dirty="0" err="1" smtClean="0">
                <a:cs typeface="Times New Roman" pitchFamily="18" charset="0"/>
              </a:rPr>
              <a:t>para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entrega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Elaborar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relatório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Disponibilizar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materias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treinamento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plano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qualidade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Aprovar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produto</a:t>
            </a:r>
            <a:r>
              <a:rPr lang="en-GB" altLang="en-US" sz="1800" dirty="0" smtClean="0">
                <a:cs typeface="Times New Roman" pitchFamily="18" charset="0"/>
              </a:rPr>
              <a:t> final </a:t>
            </a:r>
            <a:r>
              <a:rPr lang="en-GB" altLang="en-US" sz="1800" dirty="0" err="1" smtClean="0">
                <a:cs typeface="Times New Roman" pitchFamily="18" charset="0"/>
              </a:rPr>
              <a:t>para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entrega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relatório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lições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aprendidas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do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2.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28800" lvl="3" indent="-45720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Entender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escopo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Designar</a:t>
            </a:r>
            <a:r>
              <a:rPr lang="en-GB" altLang="en-US" sz="1600" dirty="0" smtClean="0">
                <a:cs typeface="Times New Roman" pitchFamily="18" charset="0"/>
              </a:rPr>
              <a:t> um </a:t>
            </a:r>
            <a:r>
              <a:rPr lang="en-GB" altLang="en-US" sz="1600" dirty="0" err="1" smtClean="0">
                <a:cs typeface="Times New Roman" pitchFamily="18" charset="0"/>
              </a:rPr>
              <a:t>representante</a:t>
            </a:r>
            <a:r>
              <a:rPr lang="en-GB" altLang="en-US" sz="1600" dirty="0" smtClean="0">
                <a:cs typeface="Times New Roman" pitchFamily="18" charset="0"/>
              </a:rPr>
              <a:t> de PPQA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atender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reunião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pontapé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i="1" dirty="0" smtClean="0">
                <a:latin typeface="Times New Roman" pitchFamily="18" charset="0"/>
                <a:cs typeface="Times New Roman" pitchFamily="18" charset="0"/>
              </a:rPr>
              <a:t>(Kick-off)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Identificar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modelo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ciclo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vida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Analisar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junto</a:t>
            </a:r>
            <a:r>
              <a:rPr lang="en-GB" altLang="en-US" sz="1600" dirty="0" smtClean="0">
                <a:cs typeface="Times New Roman" pitchFamily="18" charset="0"/>
              </a:rPr>
              <a:t> com o </a:t>
            </a:r>
            <a:r>
              <a:rPr lang="en-GB" altLang="en-US" sz="1600" dirty="0" err="1" smtClean="0">
                <a:cs typeface="Times New Roman" pitchFamily="18" charset="0"/>
              </a:rPr>
              <a:t>Gerente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tipo</a:t>
            </a:r>
            <a:r>
              <a:rPr lang="en-GB" altLang="en-US" sz="1600" dirty="0" smtClean="0">
                <a:cs typeface="Times New Roman" pitchFamily="18" charset="0"/>
              </a:rPr>
              <a:t> do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. </a:t>
            </a:r>
            <a:r>
              <a:rPr lang="en-GB" altLang="en-US" sz="1600" dirty="0" err="1" smtClean="0">
                <a:cs typeface="Times New Roman" pitchFamily="18" charset="0"/>
              </a:rPr>
              <a:t>Dimensão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entregas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previstas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lições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aprendidas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similares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2.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Desenvolver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garantia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processos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produtos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trabalho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critério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avaliação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prazo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agendamento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as </a:t>
            </a:r>
            <a:r>
              <a:rPr lang="en-GB" altLang="en-US" sz="1600" dirty="0" err="1" smtClean="0">
                <a:cs typeface="Times New Roman" pitchFamily="18" charset="0"/>
              </a:rPr>
              <a:t>avaliações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8.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Coletar</a:t>
            </a:r>
            <a:r>
              <a:rPr lang="en-GB" altLang="en-US" sz="1800" dirty="0" smtClean="0">
                <a:cs typeface="Times New Roman" pitchFamily="18" charset="0"/>
              </a:rPr>
              <a:t>, </a:t>
            </a:r>
            <a:r>
              <a:rPr lang="en-GB" altLang="en-US" sz="1800" dirty="0" err="1" smtClean="0">
                <a:cs typeface="Times New Roman" pitchFamily="18" charset="0"/>
              </a:rPr>
              <a:t>documentar</a:t>
            </a:r>
            <a:r>
              <a:rPr lang="en-GB" altLang="en-US" sz="1800" dirty="0" smtClean="0">
                <a:cs typeface="Times New Roman" pitchFamily="18" charset="0"/>
              </a:rPr>
              <a:t> e </a:t>
            </a:r>
            <a:r>
              <a:rPr lang="en-GB" altLang="en-US" sz="1800" dirty="0" err="1" smtClean="0">
                <a:cs typeface="Times New Roman" pitchFamily="18" charset="0"/>
              </a:rPr>
              <a:t>reportar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durante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r>
              <a:rPr lang="en-GB" altLang="en-US" sz="1800" dirty="0" smtClean="0">
                <a:cs typeface="Times New Roman" pitchFamily="18" charset="0"/>
              </a:rPr>
              <a:t> com o </a:t>
            </a:r>
            <a:r>
              <a:rPr lang="en-GB" altLang="en-US" sz="1800" dirty="0" err="1" smtClean="0">
                <a:cs typeface="Times New Roman" pitchFamily="18" charset="0"/>
              </a:rPr>
              <a:t>intuito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colaborar</a:t>
            </a:r>
            <a:r>
              <a:rPr lang="en-GB" altLang="en-US" sz="1800" dirty="0" smtClean="0">
                <a:cs typeface="Times New Roman" pitchFamily="18" charset="0"/>
              </a:rPr>
              <a:t> com </a:t>
            </a:r>
            <a:r>
              <a:rPr lang="en-GB" altLang="en-US" sz="1800" dirty="0" err="1" smtClean="0">
                <a:cs typeface="Times New Roman" pitchFamily="18" charset="0"/>
              </a:rPr>
              <a:t>projetos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futuros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Identificar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incluir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relatório</a:t>
            </a:r>
            <a:r>
              <a:rPr lang="en-GB" altLang="en-US" sz="1600" dirty="0" smtClean="0">
                <a:cs typeface="Times New Roman" pitchFamily="18" charset="0"/>
              </a:rPr>
              <a:t>, boas </a:t>
            </a:r>
            <a:r>
              <a:rPr lang="en-GB" altLang="en-US" sz="1600" dirty="0" err="1" smtClean="0">
                <a:cs typeface="Times New Roman" pitchFamily="18" charset="0"/>
              </a:rPr>
              <a:t>práticas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observações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análises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pessoais</a:t>
            </a:r>
            <a:r>
              <a:rPr lang="en-GB" altLang="en-US" sz="1600" dirty="0" smtClean="0">
                <a:cs typeface="Times New Roman" pitchFamily="18" charset="0"/>
              </a:rPr>
              <a:t> dos </a:t>
            </a:r>
            <a:r>
              <a:rPr lang="en-GB" altLang="en-US" sz="1600" dirty="0" err="1" smtClean="0">
                <a:cs typeface="Times New Roman" pitchFamily="18" charset="0"/>
              </a:rPr>
              <a:t>envolvidos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pt-BR" altLang="en-US" sz="1600" dirty="0" smtClean="0">
                <a:cs typeface="Times New Roman" pitchFamily="18" charset="0"/>
              </a:rPr>
              <a:t>Estrutura das atividades</a:t>
            </a:r>
            <a:endParaRPr lang="en-GB" altLang="en-US" sz="1600" dirty="0" smtClean="0">
              <a:cs typeface="Times New Roman" pitchFamily="18" charset="0"/>
            </a:endParaRPr>
          </a:p>
        </p:txBody>
      </p:sp>
      <p:grpSp>
        <p:nvGrpSpPr>
          <p:cNvPr id="4" name="Grupo 74"/>
          <p:cNvGrpSpPr/>
          <p:nvPr/>
        </p:nvGrpSpPr>
        <p:grpSpPr>
          <a:xfrm>
            <a:off x="1967762" y="1772816"/>
            <a:ext cx="7068734" cy="4896544"/>
            <a:chOff x="-1" y="0"/>
            <a:chExt cx="8368395" cy="5593310"/>
          </a:xfrm>
        </p:grpSpPr>
        <p:sp>
          <p:nvSpPr>
            <p:cNvPr id="5" name="Retângulo 1"/>
            <p:cNvSpPr/>
            <p:nvPr/>
          </p:nvSpPr>
          <p:spPr>
            <a:xfrm>
              <a:off x="1507953" y="0"/>
              <a:ext cx="2189088" cy="602802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Disponibilizar treinamento</a:t>
              </a:r>
            </a:p>
          </p:txBody>
        </p:sp>
        <p:sp>
          <p:nvSpPr>
            <p:cNvPr id="6" name="Retângulo 2"/>
            <p:cNvSpPr/>
            <p:nvPr/>
          </p:nvSpPr>
          <p:spPr>
            <a:xfrm>
              <a:off x="4762468" y="2726"/>
              <a:ext cx="2036989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Plano de Qualidade</a:t>
              </a:r>
            </a:p>
          </p:txBody>
        </p:sp>
        <p:sp>
          <p:nvSpPr>
            <p:cNvPr id="7" name="Retângulo 7"/>
            <p:cNvSpPr/>
            <p:nvPr/>
          </p:nvSpPr>
          <p:spPr>
            <a:xfrm>
              <a:off x="1945803" y="1277872"/>
              <a:ext cx="2039711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Avaliação do Produto</a:t>
              </a:r>
            </a:p>
          </p:txBody>
        </p:sp>
        <p:sp>
          <p:nvSpPr>
            <p:cNvPr id="8" name="Retângulo 8"/>
            <p:cNvSpPr/>
            <p:nvPr/>
          </p:nvSpPr>
          <p:spPr>
            <a:xfrm>
              <a:off x="4759761" y="1287397"/>
              <a:ext cx="2036989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Avaliação do Processo</a:t>
              </a:r>
            </a:p>
          </p:txBody>
        </p:sp>
        <p:cxnSp>
          <p:nvCxnSpPr>
            <p:cNvPr id="9" name="Conector angulado 10"/>
            <p:cNvCxnSpPr>
              <a:stCxn id="6" idx="2"/>
              <a:endCxn id="7" idx="0"/>
            </p:cNvCxnSpPr>
            <p:nvPr/>
          </p:nvCxnSpPr>
          <p:spPr>
            <a:xfrm rot="5400000">
              <a:off x="4035776" y="-467316"/>
              <a:ext cx="675071" cy="2815304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angulado 11"/>
            <p:cNvCxnSpPr>
              <a:stCxn id="6" idx="2"/>
              <a:endCxn id="8" idx="0"/>
            </p:cNvCxnSpPr>
            <p:nvPr/>
          </p:nvCxnSpPr>
          <p:spPr>
            <a:xfrm rot="5400000">
              <a:off x="5437312" y="943746"/>
              <a:ext cx="684596" cy="2707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4"/>
            <p:cNvSpPr/>
            <p:nvPr/>
          </p:nvSpPr>
          <p:spPr>
            <a:xfrm>
              <a:off x="3083053" y="2297047"/>
              <a:ext cx="2642670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Relatório de não conformidades</a:t>
              </a:r>
            </a:p>
          </p:txBody>
        </p:sp>
        <p:cxnSp>
          <p:nvCxnSpPr>
            <p:cNvPr id="12" name="Conector angulado 15"/>
            <p:cNvCxnSpPr>
              <a:stCxn id="7" idx="2"/>
              <a:endCxn id="11" idx="0"/>
            </p:cNvCxnSpPr>
            <p:nvPr/>
          </p:nvCxnSpPr>
          <p:spPr>
            <a:xfrm rot="16200000" flipH="1">
              <a:off x="3475473" y="1368131"/>
              <a:ext cx="419100" cy="1438730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8"/>
            <p:cNvCxnSpPr>
              <a:stCxn id="8" idx="2"/>
              <a:endCxn id="11" idx="0"/>
            </p:cNvCxnSpPr>
            <p:nvPr/>
          </p:nvCxnSpPr>
          <p:spPr>
            <a:xfrm rot="5400000">
              <a:off x="4886535" y="1405325"/>
              <a:ext cx="409575" cy="1373868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25"/>
            <p:cNvSpPr/>
            <p:nvPr/>
          </p:nvSpPr>
          <p:spPr>
            <a:xfrm>
              <a:off x="3083055" y="3159902"/>
              <a:ext cx="2642670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Aprovar produto final</a:t>
              </a:r>
            </a:p>
          </p:txBody>
        </p:sp>
        <p:cxnSp>
          <p:nvCxnSpPr>
            <p:cNvPr id="15" name="Conector reto 26"/>
            <p:cNvCxnSpPr>
              <a:stCxn id="11" idx="2"/>
              <a:endCxn id="14" idx="0"/>
            </p:cNvCxnSpPr>
            <p:nvPr/>
          </p:nvCxnSpPr>
          <p:spPr>
            <a:xfrm>
              <a:off x="4404389" y="2897122"/>
              <a:ext cx="1" cy="262780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29"/>
            <p:cNvSpPr/>
            <p:nvPr/>
          </p:nvSpPr>
          <p:spPr>
            <a:xfrm>
              <a:off x="7004435" y="1287397"/>
              <a:ext cx="1363959" cy="3565622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Relatório periódico</a:t>
              </a:r>
            </a:p>
          </p:txBody>
        </p:sp>
        <p:cxnSp>
          <p:nvCxnSpPr>
            <p:cNvPr id="17" name="Conector angulado 31"/>
            <p:cNvCxnSpPr>
              <a:stCxn id="6" idx="2"/>
              <a:endCxn id="16" idx="0"/>
            </p:cNvCxnSpPr>
            <p:nvPr/>
          </p:nvCxnSpPr>
          <p:spPr>
            <a:xfrm rot="16200000" flipH="1">
              <a:off x="6391391" y="-7628"/>
              <a:ext cx="684596" cy="1905451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34"/>
            <p:cNvSpPr/>
            <p:nvPr/>
          </p:nvSpPr>
          <p:spPr>
            <a:xfrm>
              <a:off x="3083053" y="4029486"/>
              <a:ext cx="2642670" cy="843517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 Relatório de lições aprendidas</a:t>
              </a:r>
            </a:p>
          </p:txBody>
        </p:sp>
        <p:cxnSp>
          <p:nvCxnSpPr>
            <p:cNvPr id="19" name="Conector reto 35"/>
            <p:cNvCxnSpPr>
              <a:stCxn id="14" idx="2"/>
              <a:endCxn id="18" idx="0"/>
            </p:cNvCxnSpPr>
            <p:nvPr/>
          </p:nvCxnSpPr>
          <p:spPr>
            <a:xfrm flipH="1">
              <a:off x="4404389" y="3759977"/>
              <a:ext cx="1" cy="269509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42"/>
            <p:cNvCxnSpPr>
              <a:stCxn id="5" idx="3"/>
              <a:endCxn id="6" idx="1"/>
            </p:cNvCxnSpPr>
            <p:nvPr/>
          </p:nvCxnSpPr>
          <p:spPr>
            <a:xfrm>
              <a:off x="3697041" y="301401"/>
              <a:ext cx="1065427" cy="1363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43"/>
            <p:cNvSpPr/>
            <p:nvPr/>
          </p:nvSpPr>
          <p:spPr>
            <a:xfrm>
              <a:off x="-1" y="1265618"/>
              <a:ext cx="1633848" cy="3587401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 Suporte aos envolvidos no Projeto</a:t>
              </a:r>
            </a:p>
          </p:txBody>
        </p:sp>
        <p:cxnSp>
          <p:nvCxnSpPr>
            <p:cNvPr id="22" name="Forma 44"/>
            <p:cNvCxnSpPr>
              <a:stCxn id="5" idx="1"/>
              <a:endCxn id="21" idx="0"/>
            </p:cNvCxnSpPr>
            <p:nvPr/>
          </p:nvCxnSpPr>
          <p:spPr>
            <a:xfrm rot="10800000" flipV="1">
              <a:off x="816924" y="301400"/>
              <a:ext cx="691030" cy="964217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Forma 47"/>
            <p:cNvCxnSpPr>
              <a:stCxn id="21" idx="2"/>
              <a:endCxn id="24" idx="2"/>
            </p:cNvCxnSpPr>
            <p:nvPr/>
          </p:nvCxnSpPr>
          <p:spPr>
            <a:xfrm rot="16200000" flipH="1">
              <a:off x="2140958" y="3528984"/>
              <a:ext cx="542988" cy="3191056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50"/>
            <p:cNvSpPr/>
            <p:nvPr/>
          </p:nvSpPr>
          <p:spPr>
            <a:xfrm>
              <a:off x="4007979" y="5198703"/>
              <a:ext cx="353786" cy="394607"/>
            </a:xfrm>
            <a:prstGeom prst="flowChartConnector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pt-BR" sz="11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Forma 52"/>
            <p:cNvCxnSpPr>
              <a:stCxn id="16" idx="2"/>
              <a:endCxn id="24" idx="6"/>
            </p:cNvCxnSpPr>
            <p:nvPr/>
          </p:nvCxnSpPr>
          <p:spPr>
            <a:xfrm rot="5400000">
              <a:off x="5752596" y="3462187"/>
              <a:ext cx="542988" cy="3324650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Forma 55"/>
            <p:cNvCxnSpPr>
              <a:stCxn id="18" idx="2"/>
              <a:endCxn id="24" idx="0"/>
            </p:cNvCxnSpPr>
            <p:nvPr/>
          </p:nvCxnSpPr>
          <p:spPr>
            <a:xfrm rot="5400000">
              <a:off x="4131781" y="4926095"/>
              <a:ext cx="325700" cy="21951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999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5678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sz="1800" dirty="0" smtClean="0"/>
              <a:t>4. Avaliar objetivamente os processos.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3. Avaliar objetivamente os produtos de trabalho e serviços.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sz="1800" dirty="0" smtClean="0"/>
          </a:p>
          <a:p>
            <a:r>
              <a:rPr lang="pt-BR" sz="1800" dirty="0" smtClean="0"/>
              <a:t>5. Elaborar relatório de não conformidades.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2. Elaborar plano de qualidade.</a:t>
            </a:r>
          </a:p>
          <a:p>
            <a:r>
              <a:rPr lang="pt-BR" sz="1800" dirty="0" smtClean="0"/>
              <a:t>6. 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8. 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7704" y="188640"/>
            <a:ext cx="70567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Proposta</a:t>
            </a:r>
            <a:r>
              <a:rPr kumimoji="0" lang="en-GB" alt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GB" alt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Análise</a:t>
            </a:r>
            <a:r>
              <a:rPr kumimoji="0" lang="en-GB" alt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GB" alt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aderência</a:t>
            </a:r>
            <a:endParaRPr kumimoji="0" lang="en-GB" altLang="en-US" sz="3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 de referência (+)</a:t>
            </a:r>
          </a:p>
          <a:p>
            <a:pPr lvl="1"/>
            <a:r>
              <a:rPr lang="pt-BR" sz="1800" dirty="0" smtClean="0"/>
              <a:t>Abordagem prática, 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6934200" cy="5293568"/>
          </a:xfrm>
        </p:spPr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</a:p>
          <a:p>
            <a:pPr>
              <a:buNone/>
            </a:pPr>
            <a:r>
              <a:rPr lang="pt-BR" sz="1800" b="1" dirty="0"/>
              <a:t>PRESSMAN</a:t>
            </a:r>
            <a:r>
              <a:rPr lang="pt-BR" sz="1800" dirty="0"/>
              <a:t>, Roger S. Engenharia de Software: José Carlos Barbosa dos Santos - </a:t>
            </a:r>
            <a:r>
              <a:rPr lang="pt-BR" sz="1800" dirty="0" err="1"/>
              <a:t>Sao</a:t>
            </a:r>
            <a:r>
              <a:rPr lang="pt-BR" sz="1800" dirty="0"/>
              <a:t> Paulo : Person Makron Books, 1995.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estabelecer um processo de garantia da qualidade de Software em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492896"/>
            <a:ext cx="2520280" cy="25202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34205" y="2708920"/>
            <a:ext cx="6542252" cy="3672408"/>
            <a:chOff x="-62930" y="0"/>
            <a:chExt cx="669092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-62930" y="0"/>
              <a:ext cx="6690929" cy="4610100"/>
              <a:chOff x="-62930" y="0"/>
              <a:chExt cx="669092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-62930" y="451971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tx1">
                <a:lumMod val="8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444625"/>
                <a:ext cx="2190750" cy="1529603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6" cy="1552201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3" cy="847351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209426"/>
                <a:ext cx="733423" cy="781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209426"/>
                <a:ext cx="604836" cy="1495799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209426"/>
                <a:ext cx="623888" cy="1467223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209426"/>
                <a:ext cx="762001" cy="781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47351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80777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628</TotalTime>
  <Words>1444</Words>
  <Application>Microsoft Office PowerPoint</Application>
  <PresentationFormat>Apresentação na tela (4:3)</PresentationFormat>
  <Paragraphs>247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Business plan presentation</vt:lpstr>
      <vt:lpstr>Uma proposta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 – Análise de aderência</vt:lpstr>
      <vt:lpstr>Slide 26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139</cp:revision>
  <cp:lastPrinted>1601-01-01T00:00:00Z</cp:lastPrinted>
  <dcterms:created xsi:type="dcterms:W3CDTF">2015-03-25T18:06:19Z</dcterms:created>
  <dcterms:modified xsi:type="dcterms:W3CDTF">2015-04-06T03:37:15Z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