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68" r:id="rId5"/>
    <p:sldId id="259" r:id="rId6"/>
    <p:sldId id="270" r:id="rId7"/>
    <p:sldId id="271" r:id="rId8"/>
    <p:sldId id="272" r:id="rId9"/>
    <p:sldId id="273" r:id="rId10"/>
    <p:sldId id="275" r:id="rId11"/>
    <p:sldId id="274" r:id="rId12"/>
    <p:sldId id="269" r:id="rId13"/>
    <p:sldId id="277" r:id="rId14"/>
    <p:sldId id="278" r:id="rId15"/>
    <p:sldId id="279" r:id="rId16"/>
    <p:sldId id="281" r:id="rId17"/>
    <p:sldId id="282" r:id="rId18"/>
    <p:sldId id="280" r:id="rId19"/>
    <p:sldId id="283" r:id="rId20"/>
    <p:sldId id="291" r:id="rId21"/>
    <p:sldId id="288" r:id="rId22"/>
    <p:sldId id="289" r:id="rId23"/>
    <p:sldId id="290" r:id="rId24"/>
    <p:sldId id="286" r:id="rId25"/>
    <p:sldId id="287" r:id="rId26"/>
    <p:sldId id="284" r:id="rId27"/>
    <p:sldId id="285" r:id="rId28"/>
  </p:sldIdLst>
  <p:sldSz cx="9144000" cy="6858000" type="screen4x3"/>
  <p:notesSz cx="6997700" cy="92837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08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0" d="100"/>
          <a:sy n="30" d="100"/>
        </p:scale>
        <p:origin x="-1182" y="-90"/>
      </p:cViewPr>
      <p:guideLst>
        <p:guide orient="horz" pos="2924"/>
        <p:guide pos="22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6C027EFB-4644-416D-B81A-F19E8B246EC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17100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2668A6B0-39CE-4449-B429-CEA1155F1F9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781375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2135188"/>
            <a:ext cx="5181600" cy="1827212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GB" altLang="en-US" noProof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33800" y="4038600"/>
            <a:ext cx="5176838" cy="10668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GB" altLang="en-US" noProof="0" smtClean="0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28600" y="6248400"/>
            <a:ext cx="1905000" cy="457200"/>
          </a:xfrm>
        </p:spPr>
        <p:txBody>
          <a:bodyPr/>
          <a:lstStyle>
            <a:lvl1pPr>
              <a:defRPr sz="800">
                <a:solidFill>
                  <a:srgbClr val="000000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362200" y="6248400"/>
            <a:ext cx="4343400" cy="457200"/>
          </a:xfrm>
        </p:spPr>
        <p:txBody>
          <a:bodyPr/>
          <a:lstStyle>
            <a:lvl1pPr>
              <a:defRPr sz="800"/>
            </a:lvl1pPr>
          </a:lstStyle>
          <a:p>
            <a:endParaRPr lang="en-GB" altLang="en-US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 sz="800"/>
            </a:lvl1pPr>
          </a:lstStyle>
          <a:p>
            <a:fld id="{C8AB3E90-A031-40ED-864C-0FE577295A4E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B9F86-01BD-4AB2-A917-3EBBF00190D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8503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05650" y="228600"/>
            <a:ext cx="1733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228600"/>
            <a:ext cx="5048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147624-9B02-4BF5-B493-9E73928D4D9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3104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0CFF5-16EB-46D8-931E-269E2410E6A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5193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8F0CB-2D3D-41AD-BCAB-2DD5D90E301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751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402484-938B-4517-BB33-B3B29C04DB2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4918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A9CB4-CBE3-457C-ABF5-8CF2F9FA81F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785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238676-A5C6-441D-871D-BA22E0B2CF9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2708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FED0D0-D77C-4087-B9DB-216A832FF7B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6391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0243EE-BA26-4E12-89DB-9BA7250AD0A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8174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A4BA49-06BA-4A16-A84C-C141ADB185A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8362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6934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447800"/>
            <a:ext cx="6934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endParaRPr lang="en-GB" alt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95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endParaRPr lang="en-GB" altLang="en-US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fld id="{E477BC0E-3AE9-42A1-BC3F-DA76B085E71D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663352"/>
            <a:ext cx="5181600" cy="269364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altLang="en-US" dirty="0">
                <a:solidFill>
                  <a:schemeClr val="tx2">
                    <a:lumMod val="90000"/>
                  </a:schemeClr>
                </a:solidFill>
              </a:rPr>
              <a:t>Uma </a:t>
            </a:r>
            <a:r>
              <a:rPr lang="en-GB" altLang="en-US" dirty="0" err="1">
                <a:solidFill>
                  <a:schemeClr val="tx2">
                    <a:lumMod val="90000"/>
                  </a:schemeClr>
                </a:solidFill>
              </a:rPr>
              <a:t>proposta</a:t>
            </a:r>
            <a:r>
              <a:rPr lang="en-GB" altLang="en-US" dirty="0">
                <a:solidFill>
                  <a:schemeClr val="tx2">
                    <a:lumMod val="90000"/>
                  </a:schemeClr>
                </a:solidFill>
              </a:rPr>
              <a:t> para </a:t>
            </a:r>
            <a:r>
              <a:rPr lang="en-GB" altLang="en-US" dirty="0" err="1">
                <a:solidFill>
                  <a:schemeClr val="tx2">
                    <a:lumMod val="90000"/>
                  </a:schemeClr>
                </a:solidFill>
              </a:rPr>
              <a:t>Garantia</a:t>
            </a:r>
            <a:r>
              <a:rPr lang="en-GB" altLang="en-US" dirty="0">
                <a:solidFill>
                  <a:schemeClr val="tx2">
                    <a:lumMod val="90000"/>
                  </a:schemeClr>
                </a:solidFill>
              </a:rPr>
              <a:t> da </a:t>
            </a:r>
            <a:r>
              <a:rPr lang="en-GB" altLang="en-US" dirty="0" err="1">
                <a:solidFill>
                  <a:schemeClr val="tx2">
                    <a:lumMod val="90000"/>
                  </a:schemeClr>
                </a:solidFill>
              </a:rPr>
              <a:t>qualidade</a:t>
            </a:r>
            <a:r>
              <a:rPr lang="en-GB" altLang="en-US" dirty="0">
                <a:solidFill>
                  <a:schemeClr val="tx2">
                    <a:lumMod val="90000"/>
                  </a:schemeClr>
                </a:solidFill>
              </a:rPr>
              <a:t> de Software </a:t>
            </a:r>
            <a:r>
              <a:rPr lang="en-GB" altLang="en-US" dirty="0" err="1">
                <a:solidFill>
                  <a:schemeClr val="tx2">
                    <a:lumMod val="90000"/>
                  </a:schemeClr>
                </a:solidFill>
              </a:rPr>
              <a:t>alinhada</a:t>
            </a:r>
            <a:r>
              <a:rPr lang="en-GB" altLang="en-US" dirty="0">
                <a:solidFill>
                  <a:schemeClr val="tx2">
                    <a:lumMod val="90000"/>
                  </a:schemeClr>
                </a:solidFill>
              </a:rPr>
              <a:t> com o CMMI</a:t>
            </a:r>
            <a:endParaRPr lang="en-GB" altLang="en-US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55776" y="3573016"/>
            <a:ext cx="5976664" cy="1368152"/>
          </a:xfrm>
        </p:spPr>
        <p:txBody>
          <a:bodyPr/>
          <a:lstStyle/>
          <a:p>
            <a:pPr algn="r"/>
            <a:r>
              <a:rPr lang="en-GB" altLang="en-US" b="1" dirty="0" err="1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Danilo</a:t>
            </a:r>
            <a:r>
              <a:rPr lang="en-GB" altLang="en-US" b="1" dirty="0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 de Sousa </a:t>
            </a:r>
            <a:r>
              <a:rPr lang="en-GB" altLang="en-US" b="1" dirty="0" err="1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Abreu</a:t>
            </a:r>
            <a:endParaRPr lang="en-GB" altLang="en-US" b="1" dirty="0" smtClean="0">
              <a:solidFill>
                <a:schemeClr val="accent4">
                  <a:lumMod val="25000"/>
                </a:schemeClr>
              </a:solidFill>
              <a:cs typeface="Raavi" panose="020B0502040204020203" pitchFamily="34" charset="0"/>
            </a:endParaRPr>
          </a:p>
          <a:p>
            <a:pPr algn="r"/>
            <a:r>
              <a:rPr lang="en-GB" altLang="en-US" b="1" dirty="0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Marcos Antonio </a:t>
            </a:r>
            <a:r>
              <a:rPr lang="en-GB" altLang="en-US" b="1" dirty="0" err="1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Ribeiro</a:t>
            </a:r>
            <a:r>
              <a:rPr lang="en-GB" altLang="en-US" b="1" dirty="0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, MS - Orientador</a:t>
            </a:r>
            <a:endParaRPr lang="en-GB" altLang="en-US" b="1" dirty="0">
              <a:solidFill>
                <a:schemeClr val="accent4">
                  <a:lumMod val="25000"/>
                </a:schemeClr>
              </a:solidFill>
              <a:cs typeface="Raav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7239000" cy="4648200"/>
          </a:xfrm>
        </p:spPr>
        <p:txBody>
          <a:bodyPr/>
          <a:lstStyle/>
          <a:p>
            <a:r>
              <a:rPr lang="en-GB" altLang="en-US" dirty="0" err="1" smtClean="0"/>
              <a:t>Processo</a:t>
            </a:r>
            <a:endParaRPr lang="en-GB" altLang="en-US" dirty="0" smtClean="0"/>
          </a:p>
          <a:p>
            <a:endParaRPr lang="en-GB" altLang="en-US" dirty="0" smtClean="0"/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“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um conjunto de atividades inter-relacionadas ou interativas que transformam entradas em saídas – ISO 9000</a:t>
            </a:r>
            <a:endParaRPr lang="pt-BR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pt-BR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“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O processo de software é representado por um conjunto sequencial de atividades, objetivos, transformações e eventos que integram estratégias para cumprimento da evolução de software - PRESSMAN, 1995. </a:t>
            </a:r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 smtClean="0"/>
              <a:t>Modelos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para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endParaRPr lang="en-GB" altLang="en-US" dirty="0" smtClean="0"/>
          </a:p>
          <a:p>
            <a:pPr lvl="1"/>
            <a:r>
              <a:rPr lang="en-GB" altLang="en-US" dirty="0" smtClean="0"/>
              <a:t>ISO/IEC 15504-4</a:t>
            </a:r>
          </a:p>
          <a:p>
            <a:pPr lvl="1"/>
            <a:r>
              <a:rPr lang="en-GB" altLang="en-US" dirty="0" smtClean="0"/>
              <a:t>CMMI 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en-US" i="1" dirty="0" err="1" smtClean="0">
                <a:latin typeface="Times New Roman" pitchFamily="18" charset="0"/>
                <a:cs typeface="Times New Roman" pitchFamily="18" charset="0"/>
              </a:rPr>
              <a:t>Cabability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en-US" i="1" dirty="0" err="1" smtClean="0">
                <a:latin typeface="Times New Roman" pitchFamily="18" charset="0"/>
                <a:cs typeface="Times New Roman" pitchFamily="18" charset="0"/>
              </a:rPr>
              <a:t>Maturity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en-US" i="1" dirty="0" err="1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en-US" i="1" dirty="0" err="1" smtClean="0">
                <a:latin typeface="Times New Roman" pitchFamily="18" charset="0"/>
                <a:cs typeface="Times New Roman" pitchFamily="18" charset="0"/>
              </a:rPr>
              <a:t>Integration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en-US" dirty="0" smtClean="0"/>
              <a:t>MPS.BR – </a:t>
            </a:r>
            <a:r>
              <a:rPr lang="en-GB" altLang="en-US" dirty="0" err="1" smtClean="0"/>
              <a:t>Melhoria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r>
              <a:rPr lang="en-GB" altLang="en-US" dirty="0" smtClean="0"/>
              <a:t> do Software </a:t>
            </a:r>
            <a:r>
              <a:rPr lang="en-GB" altLang="en-US" dirty="0" err="1" smtClean="0"/>
              <a:t>Brasileiro</a:t>
            </a:r>
            <a:endParaRPr lang="en-GB" altLang="en-US" dirty="0" smtClean="0"/>
          </a:p>
          <a:p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Garantia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O </a:t>
            </a:r>
            <a:r>
              <a:rPr lang="en-GB" altLang="en-US" dirty="0" err="1" smtClean="0"/>
              <a:t>quê</a:t>
            </a:r>
            <a:r>
              <a:rPr lang="en-GB" altLang="en-US" dirty="0" smtClean="0"/>
              <a:t> se </a:t>
            </a:r>
            <a:r>
              <a:rPr lang="en-GB" altLang="en-US" dirty="0" err="1" smtClean="0"/>
              <a:t>busca</a:t>
            </a:r>
            <a:r>
              <a:rPr lang="en-GB" altLang="en-US" dirty="0" smtClean="0"/>
              <a:t> com a </a:t>
            </a:r>
            <a:r>
              <a:rPr lang="en-GB" altLang="en-US" dirty="0" err="1" smtClean="0"/>
              <a:t>garantia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?</a:t>
            </a:r>
            <a:endParaRPr lang="en-GB" altLang="en-US" dirty="0"/>
          </a:p>
          <a:p>
            <a:pPr lvl="1"/>
            <a:r>
              <a:rPr lang="en-GB" altLang="en-US" dirty="0" err="1" smtClean="0"/>
              <a:t>Processos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com o </a:t>
            </a:r>
            <a:r>
              <a:rPr lang="en-GB" altLang="en-US" dirty="0" err="1" smtClean="0"/>
              <a:t>intuito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obter</a:t>
            </a:r>
            <a:r>
              <a:rPr lang="en-GB" altLang="en-US" dirty="0" smtClean="0"/>
              <a:t> um </a:t>
            </a:r>
            <a:r>
              <a:rPr lang="en-GB" altLang="en-US" dirty="0" err="1" smtClean="0"/>
              <a:t>produto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trabalho</a:t>
            </a:r>
            <a:r>
              <a:rPr lang="en-GB" altLang="en-US" dirty="0" smtClean="0"/>
              <a:t> com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.</a:t>
            </a:r>
          </a:p>
          <a:p>
            <a:pPr lvl="1"/>
            <a:r>
              <a:rPr lang="en-GB" altLang="en-US" dirty="0" err="1" smtClean="0"/>
              <a:t>Dimensões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</a:p>
          <a:p>
            <a:pPr lvl="2"/>
            <a:r>
              <a:rPr lang="en-GB" altLang="en-US" dirty="0" err="1" smtClean="0"/>
              <a:t>Produto</a:t>
            </a:r>
            <a:endParaRPr lang="en-GB" altLang="en-US" dirty="0" smtClean="0"/>
          </a:p>
          <a:p>
            <a:pPr lvl="3"/>
            <a:r>
              <a:rPr lang="en-GB" altLang="en-US" dirty="0" smtClean="0"/>
              <a:t>ISO/IEC 25010 (9126)</a:t>
            </a:r>
          </a:p>
          <a:p>
            <a:pPr lvl="2"/>
            <a:r>
              <a:rPr lang="en-GB" altLang="en-US" dirty="0" err="1" smtClean="0"/>
              <a:t>Processo</a:t>
            </a:r>
            <a:endParaRPr lang="en-GB" altLang="en-US" dirty="0" smtClean="0"/>
          </a:p>
          <a:p>
            <a:pPr lvl="3"/>
            <a:r>
              <a:rPr lang="en-GB" altLang="en-US" dirty="0" smtClean="0"/>
              <a:t>CMMI, ISO/IEC 15504, MPS.BR entre </a:t>
            </a:r>
            <a:r>
              <a:rPr lang="en-GB" altLang="en-US" dirty="0" err="1" smtClean="0"/>
              <a:t>outros</a:t>
            </a:r>
            <a:r>
              <a:rPr lang="en-GB" altLang="en-US" dirty="0" smtClean="0"/>
              <a:t>.</a:t>
            </a:r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7239000" cy="5077544"/>
          </a:xfrm>
        </p:spPr>
        <p:txBody>
          <a:bodyPr/>
          <a:lstStyle/>
          <a:p>
            <a:r>
              <a:rPr lang="en-GB" altLang="en-US" dirty="0" smtClean="0"/>
              <a:t>CMM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Model)</a:t>
            </a:r>
          </a:p>
          <a:p>
            <a:pPr lvl="1"/>
            <a:r>
              <a:rPr lang="en-GB" altLang="en-US" dirty="0" err="1" smtClean="0">
                <a:cs typeface="Arial" pitchFamily="34" charset="0"/>
              </a:rPr>
              <a:t>Desenvolvido</a:t>
            </a:r>
            <a:r>
              <a:rPr lang="en-GB" altLang="en-US" dirty="0" smtClean="0">
                <a:cs typeface="Arial" pitchFamily="34" charset="0"/>
              </a:rPr>
              <a:t> </a:t>
            </a:r>
            <a:r>
              <a:rPr lang="en-GB" altLang="en-US" dirty="0" err="1" smtClean="0">
                <a:cs typeface="Arial" pitchFamily="34" charset="0"/>
              </a:rPr>
              <a:t>pelo</a:t>
            </a:r>
            <a:r>
              <a:rPr lang="en-GB" altLang="en-US" dirty="0" smtClean="0">
                <a:cs typeface="Arial" pitchFamily="34" charset="0"/>
              </a:rPr>
              <a:t> SEI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(Software Engineering Institute)</a:t>
            </a:r>
          </a:p>
          <a:p>
            <a:pPr lvl="2"/>
            <a:r>
              <a:rPr lang="en-GB" altLang="en-US" dirty="0" err="1" smtClean="0">
                <a:cs typeface="Arial" pitchFamily="34" charset="0"/>
              </a:rPr>
              <a:t>Universidade</a:t>
            </a:r>
            <a:r>
              <a:rPr lang="en-GB" altLang="en-US" dirty="0" smtClean="0">
                <a:cs typeface="Arial" pitchFamily="34" charset="0"/>
              </a:rPr>
              <a:t> Carnegie Mellon.</a:t>
            </a:r>
          </a:p>
          <a:p>
            <a:pPr lvl="2"/>
            <a:r>
              <a:rPr lang="en-GB" altLang="en-US" dirty="0" err="1" smtClean="0">
                <a:cs typeface="Arial" pitchFamily="34" charset="0"/>
              </a:rPr>
              <a:t>Departamento</a:t>
            </a:r>
            <a:r>
              <a:rPr lang="en-GB" altLang="en-US" dirty="0" smtClean="0">
                <a:cs typeface="Arial" pitchFamily="34" charset="0"/>
              </a:rPr>
              <a:t> de </a:t>
            </a:r>
            <a:r>
              <a:rPr lang="en-GB" altLang="en-US" dirty="0" err="1" smtClean="0">
                <a:cs typeface="Arial" pitchFamily="34" charset="0"/>
              </a:rPr>
              <a:t>Defesa</a:t>
            </a:r>
            <a:r>
              <a:rPr lang="en-GB" altLang="en-US" dirty="0" smtClean="0">
                <a:cs typeface="Arial" pitchFamily="34" charset="0"/>
              </a:rPr>
              <a:t> dos EUA.</a:t>
            </a:r>
          </a:p>
          <a:p>
            <a:pPr lvl="2"/>
            <a:r>
              <a:rPr lang="en-GB" altLang="en-US" dirty="0" err="1" smtClean="0">
                <a:cs typeface="Arial" pitchFamily="34" charset="0"/>
              </a:rPr>
              <a:t>Versão</a:t>
            </a:r>
            <a:r>
              <a:rPr lang="en-GB" altLang="en-US" dirty="0" smtClean="0">
                <a:cs typeface="Arial" pitchFamily="34" charset="0"/>
              </a:rPr>
              <a:t> 1.1 - 1993</a:t>
            </a:r>
          </a:p>
          <a:p>
            <a:r>
              <a:rPr lang="en-GB" altLang="en-US" dirty="0" smtClean="0"/>
              <a:t>CMMI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Model Integration) 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dos </a:t>
            </a:r>
            <a:r>
              <a:rPr lang="en-GB" altLang="en-US" dirty="0" err="1" smtClean="0">
                <a:latin typeface="Arial" pitchFamily="34" charset="0"/>
                <a:cs typeface="Arial" pitchFamily="34" charset="0"/>
              </a:rPr>
              <a:t>modelos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:</a:t>
            </a:r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600" dirty="0" smtClean="0"/>
              <a:t>SW-CMM V2C -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Capability Maturity Model for Software V2.0</a:t>
            </a:r>
          </a:p>
          <a:p>
            <a:pPr lvl="1"/>
            <a:r>
              <a:rPr lang="pt-BR" sz="1600" dirty="0" smtClean="0"/>
              <a:t>SECM - 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EIA </a:t>
            </a:r>
            <a:r>
              <a:rPr lang="pt-BR" sz="1600" i="1" dirty="0" err="1" smtClean="0">
                <a:latin typeface="Times New Roman" pitchFamily="18" charset="0"/>
                <a:cs typeface="Times New Roman" pitchFamily="18" charset="0"/>
              </a:rPr>
              <a:t>Interim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 Standard 731 – System </a:t>
            </a:r>
            <a:r>
              <a:rPr lang="pt-BR" sz="1600" i="1" dirty="0" err="1" smtClean="0">
                <a:latin typeface="Times New Roman" pitchFamily="18" charset="0"/>
                <a:cs typeface="Times New Roman" pitchFamily="18" charset="0"/>
              </a:rPr>
              <a:t>Engineering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600" i="1" dirty="0" err="1" smtClean="0">
                <a:latin typeface="Times New Roman" pitchFamily="18" charset="0"/>
                <a:cs typeface="Times New Roman" pitchFamily="18" charset="0"/>
              </a:rPr>
              <a:t>Capability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600" i="1" dirty="0" err="1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/>
            <a:r>
              <a:rPr lang="en-US" sz="1600" dirty="0" smtClean="0"/>
              <a:t>IPD-CMM -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Integrated Product Development Capability Maturity Model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en-US" sz="1600" b="1" dirty="0" err="1" smtClean="0">
                <a:cs typeface="Arial" pitchFamily="34" charset="0"/>
              </a:rPr>
              <a:t>Compatibilidade</a:t>
            </a:r>
            <a:r>
              <a:rPr lang="en-US" altLang="en-US" sz="1600" b="1" dirty="0" smtClean="0">
                <a:cs typeface="Arial" pitchFamily="34" charset="0"/>
              </a:rPr>
              <a:t> com ISO/IEC 15504</a:t>
            </a:r>
            <a:endParaRPr lang="en-GB" altLang="en-US" sz="1600" b="1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CMMI </a:t>
            </a:r>
            <a:r>
              <a:rPr lang="en-GB" altLang="en-US" dirty="0" err="1" smtClean="0"/>
              <a:t>versão</a:t>
            </a:r>
            <a:r>
              <a:rPr lang="en-GB" altLang="en-US" dirty="0" smtClean="0"/>
              <a:t> 1.3, </a:t>
            </a:r>
            <a:r>
              <a:rPr lang="en-GB" altLang="en-US" dirty="0" err="1" smtClean="0"/>
              <a:t>possui</a:t>
            </a:r>
            <a:r>
              <a:rPr lang="en-GB" altLang="en-US" dirty="0" smtClean="0"/>
              <a:t> 03 </a:t>
            </a:r>
            <a:r>
              <a:rPr lang="en-GB" altLang="en-US" dirty="0" err="1" smtClean="0"/>
              <a:t>áreas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interesse</a:t>
            </a:r>
            <a:endParaRPr lang="en-GB" altLang="en-US" dirty="0" smtClean="0"/>
          </a:p>
          <a:p>
            <a:pPr lvl="1"/>
            <a:r>
              <a:rPr lang="en-GB" altLang="en-US" dirty="0" smtClean="0"/>
              <a:t>CMMI-DEV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Model for Development)</a:t>
            </a:r>
          </a:p>
          <a:p>
            <a:pPr lvl="1"/>
            <a:r>
              <a:rPr lang="en-GB" altLang="en-US" dirty="0" smtClean="0"/>
              <a:t>CMMI-SVC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Model for Service)</a:t>
            </a:r>
          </a:p>
          <a:p>
            <a:pPr lvl="1"/>
            <a:r>
              <a:rPr lang="en-GB" altLang="en-US" dirty="0" smtClean="0"/>
              <a:t>CMMI-ACQ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Model for Acquisition)</a:t>
            </a:r>
          </a:p>
          <a:p>
            <a:r>
              <a:rPr lang="en-GB" altLang="en-US" dirty="0" smtClean="0"/>
              <a:t>CMMI</a:t>
            </a:r>
            <a:r>
              <a:rPr lang="en-GB" altLang="en-US" dirty="0" smtClean="0">
                <a:ea typeface="+mn-ea"/>
                <a:cs typeface="+mn-cs"/>
              </a:rPr>
              <a:t>-DEV</a:t>
            </a:r>
          </a:p>
          <a:p>
            <a:pPr lvl="1"/>
            <a:r>
              <a:rPr lang="en-GB" altLang="en-US" b="1" i="1" u="sng" dirty="0" smtClean="0">
                <a:latin typeface="Times New Roman" pitchFamily="18" charset="0"/>
                <a:cs typeface="Times New Roman" pitchFamily="18" charset="0"/>
              </a:rPr>
              <a:t>Framework</a:t>
            </a:r>
            <a:r>
              <a:rPr lang="en-GB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com 22 </a:t>
            </a:r>
            <a:r>
              <a:rPr lang="en-GB" altLang="en-US" dirty="0" err="1" smtClean="0">
                <a:latin typeface="Arial" pitchFamily="34" charset="0"/>
                <a:cs typeface="Arial" pitchFamily="34" charset="0"/>
              </a:rPr>
              <a:t>áreas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GB" altLang="en-US" dirty="0" err="1" smtClean="0">
                <a:latin typeface="Arial" pitchFamily="34" charset="0"/>
                <a:cs typeface="Arial" pitchFamily="34" charset="0"/>
              </a:rPr>
              <a:t>processos</a:t>
            </a:r>
            <a:endParaRPr lang="en-GB" altLang="en-US" i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GB" altLang="en-US" dirty="0" err="1" smtClean="0">
                <a:cs typeface="Arial" pitchFamily="34" charset="0"/>
              </a:rPr>
              <a:t>Atende</a:t>
            </a:r>
            <a:r>
              <a:rPr lang="en-GB" altLang="en-US" dirty="0" smtClean="0">
                <a:cs typeface="Arial" pitchFamily="34" charset="0"/>
              </a:rPr>
              <a:t> </a:t>
            </a:r>
            <a:r>
              <a:rPr lang="en-GB" altLang="en-US" dirty="0" err="1" smtClean="0">
                <a:cs typeface="Arial" pitchFamily="34" charset="0"/>
              </a:rPr>
              <a:t>diversos</a:t>
            </a:r>
            <a:r>
              <a:rPr lang="en-GB" altLang="en-US" dirty="0" smtClean="0">
                <a:cs typeface="Arial" pitchFamily="34" charset="0"/>
              </a:rPr>
              <a:t> </a:t>
            </a:r>
            <a:r>
              <a:rPr lang="en-GB" altLang="en-US" dirty="0" err="1" smtClean="0">
                <a:cs typeface="Arial" pitchFamily="34" charset="0"/>
              </a:rPr>
              <a:t>setores</a:t>
            </a:r>
            <a:r>
              <a:rPr lang="en-GB" altLang="en-US" dirty="0" smtClean="0">
                <a:cs typeface="Arial" pitchFamily="34" charset="0"/>
              </a:rPr>
              <a:t>, </a:t>
            </a:r>
            <a:r>
              <a:rPr lang="en-GB" altLang="en-US" dirty="0" err="1" smtClean="0">
                <a:cs typeface="Arial" pitchFamily="34" charset="0"/>
              </a:rPr>
              <a:t>como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2"/>
            <a:r>
              <a:rPr lang="en-GB" altLang="en-US" dirty="0" err="1" smtClean="0">
                <a:cs typeface="Arial" pitchFamily="34" charset="0"/>
              </a:rPr>
              <a:t>Indústria</a:t>
            </a:r>
            <a:r>
              <a:rPr lang="en-GB" altLang="en-US" dirty="0" smtClean="0">
                <a:cs typeface="Arial" pitchFamily="34" charset="0"/>
              </a:rPr>
              <a:t>, </a:t>
            </a:r>
            <a:r>
              <a:rPr lang="en-GB" altLang="en-US" dirty="0" err="1" smtClean="0">
                <a:cs typeface="Arial" pitchFamily="34" charset="0"/>
              </a:rPr>
              <a:t>telecomunicação</a:t>
            </a:r>
            <a:r>
              <a:rPr lang="en-GB" altLang="en-US" dirty="0" smtClean="0">
                <a:cs typeface="Arial" pitchFamily="34" charset="0"/>
              </a:rPr>
              <a:t>, </a:t>
            </a:r>
            <a:r>
              <a:rPr lang="en-GB" altLang="en-US" dirty="0" err="1" smtClean="0">
                <a:cs typeface="Arial" pitchFamily="34" charset="0"/>
              </a:rPr>
              <a:t>bancário</a:t>
            </a:r>
            <a:r>
              <a:rPr lang="en-GB" altLang="en-US" dirty="0" smtClean="0">
                <a:cs typeface="Arial" pitchFamily="34" charset="0"/>
              </a:rPr>
              <a:t> e etc.</a:t>
            </a:r>
          </a:p>
          <a:p>
            <a:pPr lvl="1"/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 - PPQA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Process and Product Quality Assurance</a:t>
            </a:r>
            <a:r>
              <a:rPr lang="en-GB" altLang="en-US" dirty="0" smtClean="0">
                <a:cs typeface="Times New Roman" pitchFamily="18" charset="0"/>
              </a:rPr>
              <a:t> – PPQA</a:t>
            </a:r>
          </a:p>
          <a:p>
            <a:pPr lvl="2"/>
            <a:r>
              <a:rPr lang="en-GB" altLang="en-US" dirty="0" smtClean="0">
                <a:cs typeface="Times New Roman" pitchFamily="18" charset="0"/>
              </a:rPr>
              <a:t>02 </a:t>
            </a:r>
            <a:r>
              <a:rPr lang="en-GB" altLang="en-US" dirty="0" err="1" smtClean="0">
                <a:cs typeface="Times New Roman" pitchFamily="18" charset="0"/>
              </a:rPr>
              <a:t>Objetivos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específicos</a:t>
            </a:r>
            <a:endParaRPr lang="en-GB" altLang="en-US" dirty="0" smtClean="0">
              <a:cs typeface="Times New Roman" pitchFamily="18" charset="0"/>
            </a:endParaRPr>
          </a:p>
          <a:p>
            <a:pPr lvl="3"/>
            <a:r>
              <a:rPr lang="en-GB" altLang="en-US" dirty="0" err="1" smtClean="0">
                <a:cs typeface="Times New Roman" pitchFamily="18" charset="0"/>
              </a:rPr>
              <a:t>Cada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objetivo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contém</a:t>
            </a:r>
            <a:r>
              <a:rPr lang="en-GB" altLang="en-US" dirty="0" smtClean="0">
                <a:cs typeface="Times New Roman" pitchFamily="18" charset="0"/>
              </a:rPr>
              <a:t> 02 </a:t>
            </a:r>
            <a:r>
              <a:rPr lang="en-GB" altLang="en-US" dirty="0" err="1" smtClean="0">
                <a:cs typeface="Times New Roman" pitchFamily="18" charset="0"/>
              </a:rPr>
              <a:t>práticas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específicas</a:t>
            </a:r>
            <a:endParaRPr lang="en-GB" altLang="en-US" dirty="0" smtClean="0">
              <a:cs typeface="Times New Roman" pitchFamily="18" charset="0"/>
            </a:endParaRPr>
          </a:p>
        </p:txBody>
      </p:sp>
      <p:grpSp>
        <p:nvGrpSpPr>
          <p:cNvPr id="26" name="Grupo 25"/>
          <p:cNvGrpSpPr/>
          <p:nvPr/>
        </p:nvGrpSpPr>
        <p:grpSpPr>
          <a:xfrm>
            <a:off x="2915816" y="3212976"/>
            <a:ext cx="4333875" cy="3209925"/>
            <a:chOff x="0" y="0"/>
            <a:chExt cx="4333875" cy="3209925"/>
          </a:xfrm>
        </p:grpSpPr>
        <p:sp>
          <p:nvSpPr>
            <p:cNvPr id="27" name="Oval 1"/>
            <p:cNvSpPr/>
            <p:nvPr/>
          </p:nvSpPr>
          <p:spPr>
            <a:xfrm>
              <a:off x="0" y="66675"/>
              <a:ext cx="1685925" cy="3095625"/>
            </a:xfrm>
            <a:prstGeom prst="ellips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rPr>
                <a:t>Objetivos</a:t>
              </a:r>
            </a:p>
          </p:txBody>
        </p:sp>
        <p:sp>
          <p:nvSpPr>
            <p:cNvPr id="28" name="Oval 2"/>
            <p:cNvSpPr/>
            <p:nvPr/>
          </p:nvSpPr>
          <p:spPr>
            <a:xfrm>
              <a:off x="209550" y="542926"/>
              <a:ext cx="1285876" cy="7810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SG</a:t>
              </a:r>
              <a:r>
                <a:rPr lang="en-GB" sz="2400" b="1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1</a:t>
              </a:r>
              <a:endParaRPr lang="en-GB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3"/>
            <p:cNvSpPr/>
            <p:nvPr/>
          </p:nvSpPr>
          <p:spPr>
            <a:xfrm>
              <a:off x="190500" y="1981201"/>
              <a:ext cx="1285876" cy="7810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SG 2</a:t>
              </a:r>
            </a:p>
          </p:txBody>
        </p:sp>
        <p:sp>
          <p:nvSpPr>
            <p:cNvPr id="30" name="Oval 5"/>
            <p:cNvSpPr/>
            <p:nvPr/>
          </p:nvSpPr>
          <p:spPr>
            <a:xfrm>
              <a:off x="2657476" y="1219201"/>
              <a:ext cx="1152523" cy="5524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SP 1.2</a:t>
              </a:r>
            </a:p>
          </p:txBody>
        </p:sp>
        <p:sp>
          <p:nvSpPr>
            <p:cNvPr id="31" name="Oval 6"/>
            <p:cNvSpPr/>
            <p:nvPr/>
          </p:nvSpPr>
          <p:spPr>
            <a:xfrm>
              <a:off x="2647951" y="533401"/>
              <a:ext cx="1152523" cy="5524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SP 1.1</a:t>
              </a:r>
            </a:p>
          </p:txBody>
        </p:sp>
        <p:sp>
          <p:nvSpPr>
            <p:cNvPr id="32" name="Oval 7"/>
            <p:cNvSpPr/>
            <p:nvPr/>
          </p:nvSpPr>
          <p:spPr>
            <a:xfrm>
              <a:off x="2647951" y="2486026"/>
              <a:ext cx="1152523" cy="5524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SP 2.2</a:t>
              </a:r>
            </a:p>
          </p:txBody>
        </p:sp>
        <p:sp>
          <p:nvSpPr>
            <p:cNvPr id="33" name="Oval 8"/>
            <p:cNvSpPr/>
            <p:nvPr/>
          </p:nvSpPr>
          <p:spPr>
            <a:xfrm>
              <a:off x="2638426" y="1838326"/>
              <a:ext cx="1152523" cy="5524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SP 2.1</a:t>
              </a:r>
            </a:p>
          </p:txBody>
        </p:sp>
        <p:sp>
          <p:nvSpPr>
            <p:cNvPr id="34" name="Rectangle 26"/>
            <p:cNvSpPr/>
            <p:nvPr/>
          </p:nvSpPr>
          <p:spPr>
            <a:xfrm>
              <a:off x="2028825" y="0"/>
              <a:ext cx="2305050" cy="320992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rPr>
                <a:t>Práticas</a:t>
              </a:r>
            </a:p>
          </p:txBody>
        </p:sp>
        <p:cxnSp>
          <p:nvCxnSpPr>
            <p:cNvPr id="35" name="Straight Arrow Connector 38"/>
            <p:cNvCxnSpPr>
              <a:stCxn id="28" idx="6"/>
              <a:endCxn id="31" idx="2"/>
            </p:cNvCxnSpPr>
            <p:nvPr/>
          </p:nvCxnSpPr>
          <p:spPr>
            <a:xfrm flipV="1">
              <a:off x="1495426" y="809626"/>
              <a:ext cx="1152525" cy="123825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40"/>
            <p:cNvCxnSpPr>
              <a:stCxn id="28" idx="6"/>
              <a:endCxn id="30" idx="2"/>
            </p:cNvCxnSpPr>
            <p:nvPr/>
          </p:nvCxnSpPr>
          <p:spPr>
            <a:xfrm>
              <a:off x="1495426" y="933451"/>
              <a:ext cx="1162050" cy="561975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43"/>
            <p:cNvCxnSpPr>
              <a:stCxn id="29" idx="6"/>
              <a:endCxn id="33" idx="2"/>
            </p:cNvCxnSpPr>
            <p:nvPr/>
          </p:nvCxnSpPr>
          <p:spPr>
            <a:xfrm flipV="1">
              <a:off x="1476376" y="2114551"/>
              <a:ext cx="1162050" cy="257175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46"/>
            <p:cNvCxnSpPr>
              <a:stCxn id="29" idx="6"/>
              <a:endCxn id="32" idx="2"/>
            </p:cNvCxnSpPr>
            <p:nvPr/>
          </p:nvCxnSpPr>
          <p:spPr>
            <a:xfrm>
              <a:off x="1476376" y="2371726"/>
              <a:ext cx="1171575" cy="390525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 - PPQA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600" b="1" dirty="0" smtClean="0"/>
              <a:t>SG 1 - Aderência dos processos e produtos de trabalhos associados com as descrições do processo, padronizar e avaliar objetivamente o processo. </a:t>
            </a:r>
          </a:p>
          <a:p>
            <a:pPr lvl="1"/>
            <a:r>
              <a:rPr lang="pt-BR" sz="1400" dirty="0" smtClean="0"/>
              <a:t>SP 1.1 Avaliar objetivamente processos realizados, selecionado contra descrições aplicáveis de processo, padrões e procedimentos. </a:t>
            </a:r>
          </a:p>
          <a:p>
            <a:pPr lvl="1"/>
            <a:r>
              <a:rPr lang="pt-BR" sz="1400" dirty="0" smtClean="0"/>
              <a:t>SP 1.2 Avaliar objetivamente produtos de trabalho selecionado contra as descrições aplicáveis de processo, padrões e procedimentos. </a:t>
            </a:r>
          </a:p>
          <a:p>
            <a:r>
              <a:rPr lang="pt-BR" sz="1600" b="1" dirty="0" smtClean="0"/>
              <a:t>SG 2 - Questões de não conformidades são objetivamente rastreadas e comunicados, e é assegurada a resolução. </a:t>
            </a:r>
          </a:p>
          <a:p>
            <a:pPr lvl="1"/>
            <a:r>
              <a:rPr lang="pt-BR" sz="1400" dirty="0" smtClean="0"/>
              <a:t>SP 2.1 Comunicar problemas de qualidade e garantir a resolução dos problemas de não conformidade com a equipe e gestores. </a:t>
            </a:r>
          </a:p>
          <a:p>
            <a:pPr lvl="1"/>
            <a:r>
              <a:rPr lang="pt-BR" sz="1400" dirty="0" smtClean="0"/>
              <a:t>SP 2.2 Estabelecer e manter registros das atividades de garantia de qualidade.</a:t>
            </a:r>
            <a:endParaRPr lang="en-GB" altLang="en-US" sz="1400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 - PPQA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De forma geral</a:t>
            </a:r>
            <a:endParaRPr lang="pt-BR" dirty="0" smtClean="0"/>
          </a:p>
          <a:p>
            <a:pPr lvl="1"/>
            <a:r>
              <a:rPr lang="pt-BR" sz="1800" dirty="0" smtClean="0"/>
              <a:t>Avaliar a aderência dos produtos de trabalho e serviços com as descrições dos processos, padrões e procedimentos estabelecidos </a:t>
            </a:r>
          </a:p>
          <a:p>
            <a:pPr lvl="1"/>
            <a:r>
              <a:rPr lang="pt-BR" sz="1800" dirty="0" smtClean="0"/>
              <a:t>Identificar e documentar problemas de não conformidade</a:t>
            </a:r>
          </a:p>
          <a:p>
            <a:pPr lvl="1"/>
            <a:r>
              <a:rPr lang="pt-BR" sz="1800" dirty="0" smtClean="0"/>
              <a:t>Manter equipe e gestores informados dos resultados sobre as atividades da Garantia da Qualidade.</a:t>
            </a:r>
          </a:p>
          <a:p>
            <a:pPr lvl="1"/>
            <a:r>
              <a:rPr lang="pt-BR" sz="1800" dirty="0" smtClean="0"/>
              <a:t>Certificar que problemas de não conformidade estão devidamente delegados (CMMI, 2010) e (MANUVANNAN, 2010) </a:t>
            </a:r>
          </a:p>
          <a:p>
            <a:pPr lvl="1">
              <a:buNone/>
            </a:pPr>
            <a:endParaRPr lang="pt-B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Proposta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96752"/>
            <a:ext cx="6934200" cy="5661248"/>
          </a:xfrm>
        </p:spPr>
        <p:txBody>
          <a:bodyPr/>
          <a:lstStyle/>
          <a:p>
            <a:pPr lvl="1"/>
            <a:r>
              <a:rPr lang="en-GB" altLang="en-US" dirty="0" err="1" smtClean="0">
                <a:cs typeface="Times New Roman" pitchFamily="18" charset="0"/>
              </a:rPr>
              <a:t>Reune</a:t>
            </a:r>
            <a:r>
              <a:rPr lang="en-GB" altLang="en-US" dirty="0" smtClean="0">
                <a:cs typeface="Times New Roman" pitchFamily="18" charset="0"/>
              </a:rPr>
              <a:t>: </a:t>
            </a:r>
            <a:r>
              <a:rPr lang="en-GB" altLang="en-US" dirty="0" err="1" smtClean="0">
                <a:cs typeface="Times New Roman" pitchFamily="18" charset="0"/>
              </a:rPr>
              <a:t>Conjunto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artefatos</a:t>
            </a:r>
            <a:r>
              <a:rPr lang="en-GB" altLang="en-US" dirty="0" smtClean="0">
                <a:cs typeface="Times New Roman" pitchFamily="18" charset="0"/>
              </a:rPr>
              <a:t> e </a:t>
            </a:r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1"/>
            <a:r>
              <a:rPr lang="en-GB" altLang="en-US" dirty="0" err="1" smtClean="0">
                <a:cs typeface="Times New Roman" pitchFamily="18" charset="0"/>
              </a:rPr>
              <a:t>Artefatos</a:t>
            </a:r>
            <a:endParaRPr lang="en-GB" altLang="en-US" dirty="0" smtClean="0">
              <a:cs typeface="Times New Roman" pitchFamily="18" charset="0"/>
            </a:endParaRPr>
          </a:p>
          <a:p>
            <a:pPr lvl="2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Entrada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smtClean="0">
                <a:cs typeface="Times New Roman" pitchFamily="18" charset="0"/>
              </a:rPr>
              <a:t>Plano de </a:t>
            </a:r>
            <a:r>
              <a:rPr lang="en-GB" altLang="en-US" dirty="0" err="1" smtClean="0">
                <a:cs typeface="Times New Roman" pitchFamily="18" charset="0"/>
              </a:rPr>
              <a:t>Projeto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Documentação</a:t>
            </a:r>
            <a:r>
              <a:rPr lang="en-GB" altLang="en-US" dirty="0" smtClean="0">
                <a:cs typeface="Times New Roman" pitchFamily="18" charset="0"/>
              </a:rPr>
              <a:t> dos </a:t>
            </a:r>
            <a:r>
              <a:rPr lang="en-GB" altLang="en-US" dirty="0" err="1" smtClean="0">
                <a:cs typeface="Times New Roman" pitchFamily="18" charset="0"/>
              </a:rPr>
              <a:t>processos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Checklist</a:t>
            </a:r>
            <a:r>
              <a:rPr lang="en-GB" altLang="en-US" dirty="0" smtClean="0">
                <a:cs typeface="Times New Roman" pitchFamily="18" charset="0"/>
              </a:rPr>
              <a:t> </a:t>
            </a:r>
          </a:p>
          <a:p>
            <a:pPr lvl="2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Saída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smtClean="0">
                <a:cs typeface="Times New Roman" pitchFamily="18" charset="0"/>
              </a:rPr>
              <a:t>Plano de </a:t>
            </a:r>
            <a:r>
              <a:rPr lang="en-GB" altLang="en-US" dirty="0" err="1" smtClean="0">
                <a:cs typeface="Times New Roman" pitchFamily="18" charset="0"/>
              </a:rPr>
              <a:t>Qualidade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periódico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da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Garantia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da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Qualidade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não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conformidades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sobre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lições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aprendidas</a:t>
            </a:r>
            <a:endParaRPr lang="en-GB" alt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Proposta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96752"/>
            <a:ext cx="7239000" cy="5661248"/>
          </a:xfrm>
        </p:spPr>
        <p:txBody>
          <a:bodyPr/>
          <a:lstStyle/>
          <a:p>
            <a:pPr lvl="1"/>
            <a:r>
              <a:rPr lang="en-GB" altLang="en-US" dirty="0" err="1" smtClean="0">
                <a:cs typeface="Times New Roman" pitchFamily="18" charset="0"/>
              </a:rPr>
              <a:t>Reune</a:t>
            </a:r>
            <a:r>
              <a:rPr lang="en-GB" altLang="en-US" dirty="0" smtClean="0">
                <a:cs typeface="Times New Roman" pitchFamily="18" charset="0"/>
              </a:rPr>
              <a:t>: </a:t>
            </a:r>
            <a:r>
              <a:rPr lang="en-GB" altLang="en-US" dirty="0" err="1" smtClean="0">
                <a:cs typeface="Times New Roman" pitchFamily="18" charset="0"/>
              </a:rPr>
              <a:t>Conjunto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artefatos</a:t>
            </a:r>
            <a:r>
              <a:rPr lang="en-GB" altLang="en-US" dirty="0" smtClean="0">
                <a:cs typeface="Times New Roman" pitchFamily="18" charset="0"/>
              </a:rPr>
              <a:t> e </a:t>
            </a:r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1"/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plano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qualidade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Avaliar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objetivamente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produtos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trabalho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Avaliar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objetivamente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processos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Aprovar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produto</a:t>
            </a:r>
            <a:r>
              <a:rPr lang="en-GB" altLang="en-US" dirty="0" smtClean="0">
                <a:cs typeface="Times New Roman" pitchFamily="18" charset="0"/>
              </a:rPr>
              <a:t> final </a:t>
            </a:r>
            <a:r>
              <a:rPr lang="en-GB" altLang="en-US" dirty="0" err="1" smtClean="0">
                <a:cs typeface="Times New Roman" pitchFamily="18" charset="0"/>
              </a:rPr>
              <a:t>para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entrega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periódico</a:t>
            </a:r>
            <a:r>
              <a:rPr lang="en-GB" altLang="en-US" dirty="0" smtClean="0">
                <a:cs typeface="Times New Roman" pitchFamily="18" charset="0"/>
              </a:rPr>
              <a:t> de PPQA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não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conformidades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lições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aprendidas</a:t>
            </a:r>
            <a:r>
              <a:rPr lang="en-GB" altLang="en-US" dirty="0" smtClean="0">
                <a:cs typeface="Times New Roman" pitchFamily="18" charset="0"/>
              </a:rPr>
              <a:t> do </a:t>
            </a:r>
            <a:r>
              <a:rPr lang="en-GB" altLang="en-US" dirty="0" err="1" smtClean="0">
                <a:cs typeface="Times New Roman" pitchFamily="18" charset="0"/>
              </a:rPr>
              <a:t>projeto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Disponibilizar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materias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treinamento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Prestar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suporte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aos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envolvidos</a:t>
            </a:r>
            <a:r>
              <a:rPr lang="en-GB" altLang="en-US" dirty="0" smtClean="0">
                <a:cs typeface="Times New Roman" pitchFamily="18" charset="0"/>
              </a:rPr>
              <a:t> no </a:t>
            </a:r>
            <a:r>
              <a:rPr lang="en-GB" altLang="en-US" dirty="0" err="1" smtClean="0">
                <a:cs typeface="Times New Roman" pitchFamily="18" charset="0"/>
              </a:rPr>
              <a:t>projeto</a:t>
            </a:r>
            <a:endParaRPr lang="en-GB" altLang="en-US" dirty="0" smtClean="0">
              <a:cs typeface="Times New Roman" pitchFamily="18" charset="0"/>
            </a:endParaRPr>
          </a:p>
          <a:p>
            <a:pPr lvl="2"/>
            <a:endParaRPr lang="en-GB" altLang="en-US" dirty="0" smtClean="0">
              <a:cs typeface="Times New Roman" pitchFamily="18" charset="0"/>
            </a:endParaRPr>
          </a:p>
          <a:p>
            <a:pPr lvl="1"/>
            <a:endParaRPr lang="en-GB" alt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Objetivos</a:t>
            </a:r>
            <a:endParaRPr lang="en-GB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7059488" cy="4648200"/>
          </a:xfrm>
        </p:spPr>
        <p:txBody>
          <a:bodyPr/>
          <a:lstStyle/>
          <a:p>
            <a:r>
              <a:rPr lang="en-GB" altLang="en-US" dirty="0" err="1" smtClean="0"/>
              <a:t>Visão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geral</a:t>
            </a:r>
            <a:r>
              <a:rPr lang="en-GB" altLang="en-US" dirty="0" smtClean="0"/>
              <a:t> do </a:t>
            </a:r>
            <a:r>
              <a:rPr lang="en-GB" altLang="en-US" dirty="0" err="1" smtClean="0"/>
              <a:t>processo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</a:p>
          <a:p>
            <a:pPr lvl="1"/>
            <a:r>
              <a:rPr lang="en-GB" altLang="en-US" dirty="0" err="1" smtClean="0"/>
              <a:t>Qualidade</a:t>
            </a:r>
            <a:endParaRPr lang="en-GB" altLang="en-US" dirty="0" smtClean="0"/>
          </a:p>
          <a:p>
            <a:pPr lvl="1"/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endParaRPr lang="en-GB" altLang="en-US" dirty="0" smtClean="0"/>
          </a:p>
          <a:p>
            <a:pPr lvl="1"/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produto</a:t>
            </a:r>
            <a:r>
              <a:rPr lang="en-GB" altLang="en-US" dirty="0" smtClean="0"/>
              <a:t> e, </a:t>
            </a:r>
            <a:r>
              <a:rPr lang="en-GB" altLang="en-US" dirty="0" err="1" smtClean="0"/>
              <a:t>ou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serviço</a:t>
            </a:r>
            <a:r>
              <a:rPr lang="en-GB" altLang="en-US" dirty="0" smtClean="0"/>
              <a:t> de Software</a:t>
            </a:r>
          </a:p>
          <a:p>
            <a:r>
              <a:rPr lang="en-GB" altLang="en-US" dirty="0" err="1" smtClean="0"/>
              <a:t>Ênfase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em</a:t>
            </a:r>
            <a:r>
              <a:rPr lang="en-GB" altLang="en-US" dirty="0" smtClean="0"/>
              <a:t> CMMI-DEV¹, PPQA</a:t>
            </a:r>
          </a:p>
          <a:p>
            <a:pPr lvl="1"/>
            <a:r>
              <a:rPr lang="en-GB" altLang="en-US" dirty="0" err="1" smtClean="0"/>
              <a:t>Histórico</a:t>
            </a:r>
            <a:r>
              <a:rPr lang="en-GB" altLang="en-US" dirty="0" smtClean="0"/>
              <a:t>, </a:t>
            </a:r>
            <a:r>
              <a:rPr lang="en-GB" altLang="en-US" dirty="0" err="1" smtClean="0"/>
              <a:t>motivação</a:t>
            </a:r>
            <a:r>
              <a:rPr lang="en-GB" altLang="en-US" dirty="0" smtClean="0"/>
              <a:t>, </a:t>
            </a:r>
            <a:r>
              <a:rPr lang="en-GB" altLang="en-US" dirty="0" err="1" smtClean="0"/>
              <a:t>evolução</a:t>
            </a:r>
            <a:r>
              <a:rPr lang="en-GB" altLang="en-US" dirty="0" smtClean="0"/>
              <a:t> e PPQA </a:t>
            </a:r>
            <a:r>
              <a:rPr lang="en-GB" altLang="en-US" i="1" dirty="0" smtClean="0"/>
              <a:t>(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Process and Product Quality Assurance</a:t>
            </a:r>
            <a:r>
              <a:rPr lang="en-GB" altLang="en-US" i="1" dirty="0" smtClean="0"/>
              <a:t>)</a:t>
            </a:r>
          </a:p>
          <a:p>
            <a:r>
              <a:rPr lang="en-GB" altLang="en-US" dirty="0" err="1" smtClean="0"/>
              <a:t>Fundamentação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teórica</a:t>
            </a:r>
            <a:endParaRPr lang="en-GB" altLang="en-US" dirty="0" smtClean="0"/>
          </a:p>
          <a:p>
            <a:endParaRPr lang="en-GB" altLang="en-US" dirty="0" smtClean="0"/>
          </a:p>
          <a:p>
            <a:pPr>
              <a:buNone/>
            </a:pPr>
            <a:r>
              <a:rPr lang="en-GB" altLang="en-US" dirty="0" smtClean="0"/>
              <a:t>[¹]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Capability Maturity Model Integration for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Proposta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96752"/>
            <a:ext cx="7239000" cy="5661248"/>
          </a:xfrm>
        </p:spPr>
        <p:txBody>
          <a:bodyPr/>
          <a:lstStyle/>
          <a:p>
            <a:pPr lvl="1"/>
            <a:r>
              <a:rPr lang="en-GB" altLang="en-US" dirty="0" err="1" smtClean="0">
                <a:cs typeface="Times New Roman" pitchFamily="18" charset="0"/>
              </a:rPr>
              <a:t>Reune</a:t>
            </a:r>
            <a:r>
              <a:rPr lang="en-GB" altLang="en-US" dirty="0" smtClean="0">
                <a:cs typeface="Times New Roman" pitchFamily="18" charset="0"/>
              </a:rPr>
              <a:t>: </a:t>
            </a:r>
            <a:r>
              <a:rPr lang="en-GB" altLang="en-US" dirty="0" err="1" smtClean="0">
                <a:cs typeface="Times New Roman" pitchFamily="18" charset="0"/>
              </a:rPr>
              <a:t>Conjunto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artefatos</a:t>
            </a:r>
            <a:r>
              <a:rPr lang="en-GB" altLang="en-US" dirty="0" smtClean="0">
                <a:cs typeface="Times New Roman" pitchFamily="18" charset="0"/>
              </a:rPr>
              <a:t> e </a:t>
            </a:r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1"/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Elaborar</a:t>
            </a:r>
            <a:r>
              <a:rPr lang="en-GB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plano</a:t>
            </a:r>
            <a:r>
              <a:rPr lang="en-GB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 de </a:t>
            </a: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qualidade</a:t>
            </a:r>
            <a:endParaRPr lang="en-GB" altLang="en-US" sz="1800" b="1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Avaliar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objetivamente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produtos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trabalho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Avaliar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objetivamente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processos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Aprovar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produto</a:t>
            </a:r>
            <a:r>
              <a:rPr lang="en-GB" altLang="en-US" dirty="0" smtClean="0">
                <a:cs typeface="Times New Roman" pitchFamily="18" charset="0"/>
              </a:rPr>
              <a:t> final </a:t>
            </a:r>
            <a:r>
              <a:rPr lang="en-GB" altLang="en-US" dirty="0" err="1" smtClean="0">
                <a:cs typeface="Times New Roman" pitchFamily="18" charset="0"/>
              </a:rPr>
              <a:t>para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entrega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periódico</a:t>
            </a:r>
            <a:r>
              <a:rPr lang="en-GB" altLang="en-US" dirty="0" smtClean="0">
                <a:cs typeface="Times New Roman" pitchFamily="18" charset="0"/>
              </a:rPr>
              <a:t> de PPQA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não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conformidades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Elaborar</a:t>
            </a:r>
            <a:r>
              <a:rPr lang="en-GB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relatório</a:t>
            </a:r>
            <a:r>
              <a:rPr lang="en-GB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 de </a:t>
            </a: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lições</a:t>
            </a:r>
            <a:r>
              <a:rPr lang="en-GB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aprendidas</a:t>
            </a:r>
            <a:r>
              <a:rPr lang="en-GB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 do </a:t>
            </a: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projeto</a:t>
            </a:r>
            <a:endParaRPr lang="en-GB" altLang="en-US" sz="1800" b="1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Disponibilizar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materias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treinamento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Prestar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suporte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aos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envolvidos</a:t>
            </a:r>
            <a:r>
              <a:rPr lang="en-GB" altLang="en-US" dirty="0" smtClean="0">
                <a:cs typeface="Times New Roman" pitchFamily="18" charset="0"/>
              </a:rPr>
              <a:t> no </a:t>
            </a:r>
            <a:r>
              <a:rPr lang="en-GB" altLang="en-US" dirty="0" err="1" smtClean="0">
                <a:cs typeface="Times New Roman" pitchFamily="18" charset="0"/>
              </a:rPr>
              <a:t>projeto</a:t>
            </a:r>
            <a:endParaRPr lang="en-GB" altLang="en-US" dirty="0" smtClean="0">
              <a:cs typeface="Times New Roman" pitchFamily="18" charset="0"/>
            </a:endParaRPr>
          </a:p>
          <a:p>
            <a:pPr lvl="2"/>
            <a:endParaRPr lang="en-GB" altLang="en-US" dirty="0" smtClean="0">
              <a:cs typeface="Times New Roman" pitchFamily="18" charset="0"/>
            </a:endParaRPr>
          </a:p>
          <a:p>
            <a:pPr lvl="1"/>
            <a:endParaRPr lang="en-GB" alt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Proposta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7704" y="1196752"/>
            <a:ext cx="6934200" cy="5661248"/>
          </a:xfrm>
        </p:spPr>
        <p:txBody>
          <a:bodyPr/>
          <a:lstStyle/>
          <a:p>
            <a:pPr lvl="1"/>
            <a:r>
              <a:rPr lang="en-GB" altLang="en-US" dirty="0" err="1" smtClean="0">
                <a:cs typeface="Times New Roman" pitchFamily="18" charset="0"/>
              </a:rPr>
              <a:t>Reune</a:t>
            </a:r>
            <a:r>
              <a:rPr lang="en-GB" altLang="en-US" dirty="0" smtClean="0">
                <a:cs typeface="Times New Roman" pitchFamily="18" charset="0"/>
              </a:rPr>
              <a:t>: </a:t>
            </a:r>
            <a:r>
              <a:rPr lang="en-GB" altLang="en-US" dirty="0" err="1" smtClean="0">
                <a:cs typeface="Times New Roman" pitchFamily="18" charset="0"/>
              </a:rPr>
              <a:t>Conjunto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artefatos</a:t>
            </a:r>
            <a:r>
              <a:rPr lang="en-GB" altLang="en-US" dirty="0" smtClean="0">
                <a:cs typeface="Times New Roman" pitchFamily="18" charset="0"/>
              </a:rPr>
              <a:t> e </a:t>
            </a:r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1"/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2">
              <a:buNone/>
            </a:pPr>
            <a:r>
              <a:rPr lang="en-GB" altLang="en-US" dirty="0" smtClean="0">
                <a:cs typeface="Times New Roman" pitchFamily="18" charset="0"/>
              </a:rPr>
              <a:t>1.  </a:t>
            </a: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plano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qualidade</a:t>
            </a:r>
            <a:endParaRPr lang="en-GB" altLang="en-US" dirty="0" smtClean="0">
              <a:cs typeface="Times New Roman" pitchFamily="18" charset="0"/>
            </a:endParaRPr>
          </a:p>
          <a:p>
            <a:pPr marL="1828800" lvl="3" indent="-457200">
              <a:buFont typeface="Wingdings" pitchFamily="2" charset="2"/>
              <a:buChar char="ü"/>
            </a:pPr>
            <a:r>
              <a:rPr lang="en-GB" altLang="en-US" sz="1800" dirty="0" err="1" smtClean="0">
                <a:cs typeface="Times New Roman" pitchFamily="18" charset="0"/>
              </a:rPr>
              <a:t>Entender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escopo</a:t>
            </a:r>
            <a:r>
              <a:rPr lang="en-GB" altLang="en-US" sz="1800" dirty="0" smtClean="0">
                <a:cs typeface="Times New Roman" pitchFamily="18" charset="0"/>
              </a:rPr>
              <a:t> do </a:t>
            </a:r>
            <a:r>
              <a:rPr lang="en-GB" altLang="en-US" sz="1800" dirty="0" err="1" smtClean="0">
                <a:cs typeface="Times New Roman" pitchFamily="18" charset="0"/>
              </a:rPr>
              <a:t>projeto</a:t>
            </a:r>
            <a:endParaRPr lang="en-GB" altLang="en-US" sz="1800" dirty="0" smtClean="0">
              <a:cs typeface="Times New Roman" pitchFamily="18" charset="0"/>
            </a:endParaRPr>
          </a:p>
          <a:p>
            <a:pPr marL="2343150" lvl="4" indent="-514350"/>
            <a:r>
              <a:rPr lang="en-GB" altLang="en-US" sz="1600" dirty="0" err="1" smtClean="0">
                <a:cs typeface="Times New Roman" pitchFamily="18" charset="0"/>
              </a:rPr>
              <a:t>Designar</a:t>
            </a:r>
            <a:r>
              <a:rPr lang="en-GB" altLang="en-US" sz="1600" dirty="0" smtClean="0">
                <a:cs typeface="Times New Roman" pitchFamily="18" charset="0"/>
              </a:rPr>
              <a:t> um </a:t>
            </a:r>
            <a:r>
              <a:rPr lang="en-GB" altLang="en-US" sz="1600" dirty="0" err="1" smtClean="0">
                <a:cs typeface="Times New Roman" pitchFamily="18" charset="0"/>
              </a:rPr>
              <a:t>representante</a:t>
            </a:r>
            <a:r>
              <a:rPr lang="en-GB" altLang="en-US" sz="1600" dirty="0" smtClean="0">
                <a:cs typeface="Times New Roman" pitchFamily="18" charset="0"/>
              </a:rPr>
              <a:t> de PPQA </a:t>
            </a:r>
            <a:r>
              <a:rPr lang="en-GB" altLang="en-US" sz="1600" dirty="0" err="1" smtClean="0">
                <a:cs typeface="Times New Roman" pitchFamily="18" charset="0"/>
              </a:rPr>
              <a:t>para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atender</a:t>
            </a:r>
            <a:r>
              <a:rPr lang="en-GB" altLang="en-US" sz="1600" dirty="0" smtClean="0">
                <a:cs typeface="Times New Roman" pitchFamily="18" charset="0"/>
              </a:rPr>
              <a:t> a </a:t>
            </a:r>
            <a:r>
              <a:rPr lang="en-GB" altLang="en-US" sz="1600" dirty="0" err="1" smtClean="0">
                <a:cs typeface="Times New Roman" pitchFamily="18" charset="0"/>
              </a:rPr>
              <a:t>reunião</a:t>
            </a:r>
            <a:r>
              <a:rPr lang="en-GB" altLang="en-US" sz="1600" dirty="0" smtClean="0">
                <a:cs typeface="Times New Roman" pitchFamily="18" charset="0"/>
              </a:rPr>
              <a:t> de </a:t>
            </a:r>
            <a:r>
              <a:rPr lang="en-GB" altLang="en-US" sz="1600" dirty="0" err="1" smtClean="0">
                <a:cs typeface="Times New Roman" pitchFamily="18" charset="0"/>
              </a:rPr>
              <a:t>pontapé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i="1" dirty="0" smtClean="0">
                <a:latin typeface="Times New Roman" pitchFamily="18" charset="0"/>
                <a:cs typeface="Times New Roman" pitchFamily="18" charset="0"/>
              </a:rPr>
              <a:t>(Kick-off)</a:t>
            </a:r>
          </a:p>
          <a:p>
            <a:pPr marL="1885950" lvl="3" indent="-514350">
              <a:buFont typeface="Wingdings" pitchFamily="2" charset="2"/>
              <a:buChar char="ü"/>
            </a:pPr>
            <a:r>
              <a:rPr lang="en-GB" altLang="en-US" sz="1800" dirty="0" err="1" smtClean="0">
                <a:cs typeface="Times New Roman" pitchFamily="18" charset="0"/>
              </a:rPr>
              <a:t>Identificar</a:t>
            </a:r>
            <a:r>
              <a:rPr lang="en-GB" altLang="en-US" sz="1800" dirty="0" smtClean="0">
                <a:cs typeface="Times New Roman" pitchFamily="18" charset="0"/>
              </a:rPr>
              <a:t> o </a:t>
            </a:r>
            <a:r>
              <a:rPr lang="en-GB" altLang="en-US" sz="1800" dirty="0" err="1" smtClean="0">
                <a:cs typeface="Times New Roman" pitchFamily="18" charset="0"/>
              </a:rPr>
              <a:t>modelo</a:t>
            </a:r>
            <a:r>
              <a:rPr lang="en-GB" altLang="en-US" sz="1800" dirty="0" smtClean="0">
                <a:cs typeface="Times New Roman" pitchFamily="18" charset="0"/>
              </a:rPr>
              <a:t> de </a:t>
            </a:r>
            <a:r>
              <a:rPr lang="en-GB" altLang="en-US" sz="1800" dirty="0" err="1" smtClean="0">
                <a:cs typeface="Times New Roman" pitchFamily="18" charset="0"/>
              </a:rPr>
              <a:t>ciclo</a:t>
            </a:r>
            <a:r>
              <a:rPr lang="en-GB" altLang="en-US" sz="1800" dirty="0" smtClean="0">
                <a:cs typeface="Times New Roman" pitchFamily="18" charset="0"/>
              </a:rPr>
              <a:t> de </a:t>
            </a:r>
            <a:r>
              <a:rPr lang="en-GB" altLang="en-US" sz="1800" dirty="0" err="1" smtClean="0">
                <a:cs typeface="Times New Roman" pitchFamily="18" charset="0"/>
              </a:rPr>
              <a:t>vida</a:t>
            </a:r>
            <a:r>
              <a:rPr lang="en-GB" altLang="en-US" sz="1800" dirty="0" smtClean="0">
                <a:cs typeface="Times New Roman" pitchFamily="18" charset="0"/>
              </a:rPr>
              <a:t> do </a:t>
            </a:r>
            <a:r>
              <a:rPr lang="en-GB" altLang="en-US" sz="1800" dirty="0" err="1" smtClean="0">
                <a:cs typeface="Times New Roman" pitchFamily="18" charset="0"/>
              </a:rPr>
              <a:t>projeto</a:t>
            </a:r>
            <a:endParaRPr lang="en-GB" altLang="en-US" sz="1800" dirty="0" smtClean="0">
              <a:cs typeface="Times New Roman" pitchFamily="18" charset="0"/>
            </a:endParaRPr>
          </a:p>
          <a:p>
            <a:pPr marL="2343150" lvl="4" indent="-514350"/>
            <a:r>
              <a:rPr lang="en-GB" altLang="en-US" sz="1600" dirty="0" err="1" smtClean="0">
                <a:cs typeface="Times New Roman" pitchFamily="18" charset="0"/>
              </a:rPr>
              <a:t>Analisar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junto</a:t>
            </a:r>
            <a:r>
              <a:rPr lang="en-GB" altLang="en-US" sz="1600" dirty="0" smtClean="0">
                <a:cs typeface="Times New Roman" pitchFamily="18" charset="0"/>
              </a:rPr>
              <a:t> com o </a:t>
            </a:r>
            <a:r>
              <a:rPr lang="en-GB" altLang="en-US" sz="1600" dirty="0" err="1" smtClean="0">
                <a:cs typeface="Times New Roman" pitchFamily="18" charset="0"/>
              </a:rPr>
              <a:t>Gerente</a:t>
            </a:r>
            <a:r>
              <a:rPr lang="en-GB" altLang="en-US" sz="1600" dirty="0" smtClean="0">
                <a:cs typeface="Times New Roman" pitchFamily="18" charset="0"/>
              </a:rPr>
              <a:t> de </a:t>
            </a:r>
            <a:r>
              <a:rPr lang="en-GB" altLang="en-US" sz="1600" dirty="0" err="1" smtClean="0">
                <a:cs typeface="Times New Roman" pitchFamily="18" charset="0"/>
              </a:rPr>
              <a:t>projeto</a:t>
            </a:r>
            <a:r>
              <a:rPr lang="en-GB" altLang="en-US" sz="1600" dirty="0" smtClean="0">
                <a:cs typeface="Times New Roman" pitchFamily="18" charset="0"/>
              </a:rPr>
              <a:t> o </a:t>
            </a:r>
            <a:r>
              <a:rPr lang="en-GB" altLang="en-US" sz="1600" dirty="0" err="1" smtClean="0">
                <a:cs typeface="Times New Roman" pitchFamily="18" charset="0"/>
              </a:rPr>
              <a:t>tipo</a:t>
            </a:r>
            <a:r>
              <a:rPr lang="en-GB" altLang="en-US" sz="1600" dirty="0" smtClean="0">
                <a:cs typeface="Times New Roman" pitchFamily="18" charset="0"/>
              </a:rPr>
              <a:t> do </a:t>
            </a:r>
            <a:r>
              <a:rPr lang="en-GB" altLang="en-US" sz="1600" dirty="0" err="1" smtClean="0">
                <a:cs typeface="Times New Roman" pitchFamily="18" charset="0"/>
              </a:rPr>
              <a:t>projeto</a:t>
            </a:r>
            <a:r>
              <a:rPr lang="en-GB" altLang="en-US" sz="1600" dirty="0" smtClean="0">
                <a:cs typeface="Times New Roman" pitchFamily="18" charset="0"/>
              </a:rPr>
              <a:t>. </a:t>
            </a:r>
            <a:r>
              <a:rPr lang="en-GB" altLang="en-US" sz="1600" dirty="0" err="1" smtClean="0">
                <a:cs typeface="Times New Roman" pitchFamily="18" charset="0"/>
              </a:rPr>
              <a:t>Dimensão</a:t>
            </a:r>
            <a:r>
              <a:rPr lang="en-GB" altLang="en-US" sz="1600" dirty="0" smtClean="0">
                <a:cs typeface="Times New Roman" pitchFamily="18" charset="0"/>
              </a:rPr>
              <a:t>, </a:t>
            </a:r>
            <a:r>
              <a:rPr lang="en-GB" altLang="en-US" sz="1600" dirty="0" err="1" smtClean="0">
                <a:cs typeface="Times New Roman" pitchFamily="18" charset="0"/>
              </a:rPr>
              <a:t>entregas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previstas</a:t>
            </a:r>
            <a:r>
              <a:rPr lang="en-GB" altLang="en-US" sz="1600" dirty="0" smtClean="0">
                <a:cs typeface="Times New Roman" pitchFamily="18" charset="0"/>
              </a:rPr>
              <a:t> e </a:t>
            </a:r>
            <a:r>
              <a:rPr lang="en-GB" altLang="en-US" sz="1600" dirty="0" err="1" smtClean="0">
                <a:cs typeface="Times New Roman" pitchFamily="18" charset="0"/>
              </a:rPr>
              <a:t>lições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aprendidas</a:t>
            </a:r>
            <a:r>
              <a:rPr lang="en-GB" altLang="en-US" sz="1600" dirty="0" smtClean="0">
                <a:cs typeface="Times New Roman" pitchFamily="18" charset="0"/>
              </a:rPr>
              <a:t> de </a:t>
            </a:r>
            <a:r>
              <a:rPr lang="en-GB" altLang="en-US" sz="1600" dirty="0" err="1" smtClean="0">
                <a:cs typeface="Times New Roman" pitchFamily="18" charset="0"/>
              </a:rPr>
              <a:t>projetos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similares</a:t>
            </a:r>
            <a:endParaRPr lang="en-GB" altLang="en-US" sz="16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Proposta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96752"/>
            <a:ext cx="6934200" cy="5661248"/>
          </a:xfrm>
        </p:spPr>
        <p:txBody>
          <a:bodyPr/>
          <a:lstStyle/>
          <a:p>
            <a:pPr lvl="1"/>
            <a:r>
              <a:rPr lang="en-GB" altLang="en-US" dirty="0" err="1" smtClean="0">
                <a:cs typeface="Times New Roman" pitchFamily="18" charset="0"/>
              </a:rPr>
              <a:t>Reune</a:t>
            </a:r>
            <a:r>
              <a:rPr lang="en-GB" altLang="en-US" dirty="0" smtClean="0">
                <a:cs typeface="Times New Roman" pitchFamily="18" charset="0"/>
              </a:rPr>
              <a:t>: </a:t>
            </a:r>
            <a:r>
              <a:rPr lang="en-GB" altLang="en-US" dirty="0" err="1" smtClean="0">
                <a:cs typeface="Times New Roman" pitchFamily="18" charset="0"/>
              </a:rPr>
              <a:t>Conjunto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artefatos</a:t>
            </a:r>
            <a:r>
              <a:rPr lang="en-GB" altLang="en-US" dirty="0" smtClean="0">
                <a:cs typeface="Times New Roman" pitchFamily="18" charset="0"/>
              </a:rPr>
              <a:t> e </a:t>
            </a:r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1"/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2">
              <a:buNone/>
            </a:pPr>
            <a:r>
              <a:rPr lang="en-GB" altLang="en-US" dirty="0" smtClean="0">
                <a:cs typeface="Times New Roman" pitchFamily="18" charset="0"/>
              </a:rPr>
              <a:t>1.  </a:t>
            </a: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plano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qualidade</a:t>
            </a:r>
            <a:endParaRPr lang="en-GB" altLang="en-US" dirty="0" smtClean="0">
              <a:cs typeface="Times New Roman" pitchFamily="18" charset="0"/>
            </a:endParaRPr>
          </a:p>
          <a:p>
            <a:pPr marL="1885950" lvl="3" indent="-514350">
              <a:buFont typeface="Wingdings" pitchFamily="2" charset="2"/>
              <a:buChar char="ü"/>
            </a:pPr>
            <a:r>
              <a:rPr lang="en-GB" altLang="en-US" sz="1800" dirty="0" err="1" smtClean="0">
                <a:cs typeface="Times New Roman" pitchFamily="18" charset="0"/>
              </a:rPr>
              <a:t>Desenvolver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plano</a:t>
            </a:r>
            <a:r>
              <a:rPr lang="en-GB" altLang="en-US" sz="1800" dirty="0" smtClean="0">
                <a:cs typeface="Times New Roman" pitchFamily="18" charset="0"/>
              </a:rPr>
              <a:t> de </a:t>
            </a:r>
            <a:r>
              <a:rPr lang="en-GB" altLang="en-US" sz="1800" dirty="0" err="1" smtClean="0">
                <a:cs typeface="Times New Roman" pitchFamily="18" charset="0"/>
              </a:rPr>
              <a:t>garantia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da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qualidade</a:t>
            </a:r>
            <a:endParaRPr lang="en-GB" altLang="en-US" dirty="0" smtClean="0">
              <a:cs typeface="Times New Roman" pitchFamily="18" charset="0"/>
            </a:endParaRPr>
          </a:p>
          <a:p>
            <a:pPr lvl="4"/>
            <a:r>
              <a:rPr lang="en-GB" altLang="en-US" sz="1600" dirty="0" err="1" smtClean="0">
                <a:cs typeface="Times New Roman" pitchFamily="18" charset="0"/>
              </a:rPr>
              <a:t>Eleger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processos</a:t>
            </a:r>
            <a:r>
              <a:rPr lang="en-GB" altLang="en-US" sz="1600" dirty="0" smtClean="0">
                <a:cs typeface="Times New Roman" pitchFamily="18" charset="0"/>
              </a:rPr>
              <a:t> a </a:t>
            </a:r>
            <a:r>
              <a:rPr lang="en-GB" altLang="en-US" sz="1600" dirty="0" err="1" smtClean="0">
                <a:cs typeface="Times New Roman" pitchFamily="18" charset="0"/>
              </a:rPr>
              <a:t>serem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avaliados</a:t>
            </a:r>
            <a:endParaRPr lang="en-GB" altLang="en-US" sz="1600" dirty="0" smtClean="0">
              <a:cs typeface="Times New Roman" pitchFamily="18" charset="0"/>
            </a:endParaRPr>
          </a:p>
          <a:p>
            <a:pPr lvl="4"/>
            <a:r>
              <a:rPr lang="en-GB" altLang="en-US" sz="1600" dirty="0" err="1" smtClean="0">
                <a:cs typeface="Times New Roman" pitchFamily="18" charset="0"/>
              </a:rPr>
              <a:t>Eleger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produtos</a:t>
            </a:r>
            <a:r>
              <a:rPr lang="en-GB" altLang="en-US" sz="1600" dirty="0" smtClean="0">
                <a:cs typeface="Times New Roman" pitchFamily="18" charset="0"/>
              </a:rPr>
              <a:t> de </a:t>
            </a:r>
            <a:r>
              <a:rPr lang="en-GB" altLang="en-US" sz="1600" dirty="0" err="1" smtClean="0">
                <a:cs typeface="Times New Roman" pitchFamily="18" charset="0"/>
              </a:rPr>
              <a:t>trabalho</a:t>
            </a:r>
            <a:r>
              <a:rPr lang="en-GB" altLang="en-US" sz="1600" dirty="0" smtClean="0">
                <a:cs typeface="Times New Roman" pitchFamily="18" charset="0"/>
              </a:rPr>
              <a:t> a </a:t>
            </a:r>
            <a:r>
              <a:rPr lang="en-GB" altLang="en-US" sz="1600" dirty="0" err="1" smtClean="0">
                <a:cs typeface="Times New Roman" pitchFamily="18" charset="0"/>
              </a:rPr>
              <a:t>serem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avaliados</a:t>
            </a:r>
            <a:endParaRPr lang="en-GB" altLang="en-US" sz="1600" dirty="0" smtClean="0">
              <a:cs typeface="Times New Roman" pitchFamily="18" charset="0"/>
            </a:endParaRPr>
          </a:p>
          <a:p>
            <a:pPr lvl="4"/>
            <a:r>
              <a:rPr lang="en-GB" altLang="en-US" sz="1600" dirty="0" err="1" smtClean="0">
                <a:cs typeface="Times New Roman" pitchFamily="18" charset="0"/>
              </a:rPr>
              <a:t>Estabelecer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critério</a:t>
            </a:r>
            <a:r>
              <a:rPr lang="en-GB" altLang="en-US" sz="1600" dirty="0" smtClean="0">
                <a:cs typeface="Times New Roman" pitchFamily="18" charset="0"/>
              </a:rPr>
              <a:t> de </a:t>
            </a:r>
            <a:r>
              <a:rPr lang="en-GB" altLang="en-US" sz="1600" dirty="0" err="1" smtClean="0">
                <a:cs typeface="Times New Roman" pitchFamily="18" charset="0"/>
              </a:rPr>
              <a:t>avaliação</a:t>
            </a:r>
            <a:endParaRPr lang="en-GB" altLang="en-US" sz="1600" dirty="0" smtClean="0">
              <a:cs typeface="Times New Roman" pitchFamily="18" charset="0"/>
            </a:endParaRPr>
          </a:p>
          <a:p>
            <a:pPr lvl="4"/>
            <a:r>
              <a:rPr lang="en-GB" altLang="en-US" sz="1600" dirty="0" err="1" smtClean="0">
                <a:cs typeface="Times New Roman" pitchFamily="18" charset="0"/>
              </a:rPr>
              <a:t>Estabelecer</a:t>
            </a:r>
            <a:r>
              <a:rPr lang="en-GB" altLang="en-US" sz="1600" dirty="0" smtClean="0">
                <a:cs typeface="Times New Roman" pitchFamily="18" charset="0"/>
              </a:rPr>
              <a:t> o </a:t>
            </a:r>
            <a:r>
              <a:rPr lang="en-GB" altLang="en-US" sz="1600" dirty="0" err="1" smtClean="0">
                <a:cs typeface="Times New Roman" pitchFamily="18" charset="0"/>
              </a:rPr>
              <a:t>prazo</a:t>
            </a:r>
            <a:r>
              <a:rPr lang="en-GB" altLang="en-US" sz="1600" dirty="0" smtClean="0">
                <a:cs typeface="Times New Roman" pitchFamily="18" charset="0"/>
              </a:rPr>
              <a:t> e </a:t>
            </a:r>
            <a:r>
              <a:rPr lang="en-GB" altLang="en-US" sz="1600" dirty="0" err="1" smtClean="0">
                <a:cs typeface="Times New Roman" pitchFamily="18" charset="0"/>
              </a:rPr>
              <a:t>agendamento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para</a:t>
            </a:r>
            <a:r>
              <a:rPr lang="en-GB" altLang="en-US" sz="1600" dirty="0" smtClean="0">
                <a:cs typeface="Times New Roman" pitchFamily="18" charset="0"/>
              </a:rPr>
              <a:t> as </a:t>
            </a:r>
            <a:r>
              <a:rPr lang="en-GB" altLang="en-US" sz="1600" dirty="0" err="1" smtClean="0">
                <a:cs typeface="Times New Roman" pitchFamily="18" charset="0"/>
              </a:rPr>
              <a:t>avaliações</a:t>
            </a:r>
            <a:endParaRPr lang="en-GB" altLang="en-US" sz="16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Proposta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96752"/>
            <a:ext cx="6934200" cy="5661248"/>
          </a:xfrm>
        </p:spPr>
        <p:txBody>
          <a:bodyPr/>
          <a:lstStyle/>
          <a:p>
            <a:pPr lvl="1"/>
            <a:r>
              <a:rPr lang="en-GB" altLang="en-US" dirty="0" err="1" smtClean="0">
                <a:cs typeface="Times New Roman" pitchFamily="18" charset="0"/>
              </a:rPr>
              <a:t>Reune</a:t>
            </a:r>
            <a:r>
              <a:rPr lang="en-GB" altLang="en-US" dirty="0" smtClean="0">
                <a:cs typeface="Times New Roman" pitchFamily="18" charset="0"/>
              </a:rPr>
              <a:t>: </a:t>
            </a:r>
            <a:r>
              <a:rPr lang="en-GB" altLang="en-US" dirty="0" err="1" smtClean="0">
                <a:cs typeface="Times New Roman" pitchFamily="18" charset="0"/>
              </a:rPr>
              <a:t>Conjunto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artefatos</a:t>
            </a:r>
            <a:r>
              <a:rPr lang="en-GB" altLang="en-US" dirty="0" smtClean="0">
                <a:cs typeface="Times New Roman" pitchFamily="18" charset="0"/>
              </a:rPr>
              <a:t> e </a:t>
            </a:r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1"/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2">
              <a:buNone/>
            </a:pPr>
            <a:r>
              <a:rPr lang="en-GB" altLang="en-US" dirty="0" smtClean="0">
                <a:cs typeface="Times New Roman" pitchFamily="18" charset="0"/>
              </a:rPr>
              <a:t>7.  </a:t>
            </a: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lições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aprendidas</a:t>
            </a:r>
            <a:endParaRPr lang="en-GB" altLang="en-US" dirty="0" smtClean="0">
              <a:cs typeface="Times New Roman" pitchFamily="18" charset="0"/>
            </a:endParaRPr>
          </a:p>
          <a:p>
            <a:pPr marL="1885950" lvl="3" indent="-514350">
              <a:buFont typeface="Wingdings" pitchFamily="2" charset="2"/>
              <a:buChar char="ü"/>
            </a:pPr>
            <a:r>
              <a:rPr lang="en-GB" altLang="en-US" sz="1800" dirty="0" err="1" smtClean="0">
                <a:cs typeface="Times New Roman" pitchFamily="18" charset="0"/>
              </a:rPr>
              <a:t>Coletar</a:t>
            </a:r>
            <a:r>
              <a:rPr lang="en-GB" altLang="en-US" sz="1800" dirty="0" smtClean="0">
                <a:cs typeface="Times New Roman" pitchFamily="18" charset="0"/>
              </a:rPr>
              <a:t>, </a:t>
            </a:r>
            <a:r>
              <a:rPr lang="en-GB" altLang="en-US" sz="1800" dirty="0" err="1" smtClean="0">
                <a:cs typeface="Times New Roman" pitchFamily="18" charset="0"/>
              </a:rPr>
              <a:t>documentar</a:t>
            </a:r>
            <a:r>
              <a:rPr lang="en-GB" altLang="en-US" sz="1800" dirty="0" smtClean="0">
                <a:cs typeface="Times New Roman" pitchFamily="18" charset="0"/>
              </a:rPr>
              <a:t> e </a:t>
            </a:r>
            <a:r>
              <a:rPr lang="en-GB" altLang="en-US" sz="1800" dirty="0" err="1" smtClean="0">
                <a:cs typeface="Times New Roman" pitchFamily="18" charset="0"/>
              </a:rPr>
              <a:t>reportar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lições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aprendidas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durante</a:t>
            </a:r>
            <a:r>
              <a:rPr lang="en-GB" altLang="en-US" sz="1800" dirty="0" smtClean="0">
                <a:cs typeface="Times New Roman" pitchFamily="18" charset="0"/>
              </a:rPr>
              <a:t> o </a:t>
            </a:r>
            <a:r>
              <a:rPr lang="en-GB" altLang="en-US" sz="1800" dirty="0" err="1" smtClean="0">
                <a:cs typeface="Times New Roman" pitchFamily="18" charset="0"/>
              </a:rPr>
              <a:t>projeto</a:t>
            </a:r>
            <a:r>
              <a:rPr lang="en-GB" altLang="en-US" sz="1800" dirty="0" smtClean="0">
                <a:cs typeface="Times New Roman" pitchFamily="18" charset="0"/>
              </a:rPr>
              <a:t> com o </a:t>
            </a:r>
            <a:r>
              <a:rPr lang="en-GB" altLang="en-US" sz="1800" dirty="0" err="1" smtClean="0">
                <a:cs typeface="Times New Roman" pitchFamily="18" charset="0"/>
              </a:rPr>
              <a:t>intuito</a:t>
            </a:r>
            <a:r>
              <a:rPr lang="en-GB" altLang="en-US" sz="1800" dirty="0" smtClean="0">
                <a:cs typeface="Times New Roman" pitchFamily="18" charset="0"/>
              </a:rPr>
              <a:t> de </a:t>
            </a:r>
            <a:r>
              <a:rPr lang="en-GB" altLang="en-US" sz="1800" dirty="0" err="1" smtClean="0">
                <a:cs typeface="Times New Roman" pitchFamily="18" charset="0"/>
              </a:rPr>
              <a:t>colaborar</a:t>
            </a:r>
            <a:r>
              <a:rPr lang="en-GB" altLang="en-US" sz="1800" dirty="0" smtClean="0">
                <a:cs typeface="Times New Roman" pitchFamily="18" charset="0"/>
              </a:rPr>
              <a:t> com </a:t>
            </a:r>
            <a:r>
              <a:rPr lang="en-GB" altLang="en-US" sz="1800" dirty="0" err="1" smtClean="0">
                <a:cs typeface="Times New Roman" pitchFamily="18" charset="0"/>
              </a:rPr>
              <a:t>projetos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futuros</a:t>
            </a:r>
            <a:endParaRPr lang="en-GB" altLang="en-US" dirty="0" smtClean="0">
              <a:cs typeface="Times New Roman" pitchFamily="18" charset="0"/>
            </a:endParaRPr>
          </a:p>
          <a:p>
            <a:pPr lvl="4"/>
            <a:r>
              <a:rPr lang="en-GB" altLang="en-US" sz="1600" dirty="0" err="1" smtClean="0">
                <a:cs typeface="Times New Roman" pitchFamily="18" charset="0"/>
              </a:rPr>
              <a:t>Identificar</a:t>
            </a:r>
            <a:r>
              <a:rPr lang="en-GB" altLang="en-US" sz="1600" dirty="0" smtClean="0">
                <a:cs typeface="Times New Roman" pitchFamily="18" charset="0"/>
              </a:rPr>
              <a:t> e </a:t>
            </a:r>
            <a:r>
              <a:rPr lang="en-GB" altLang="en-US" sz="1600" dirty="0" err="1" smtClean="0">
                <a:cs typeface="Times New Roman" pitchFamily="18" charset="0"/>
              </a:rPr>
              <a:t>incluir</a:t>
            </a:r>
            <a:r>
              <a:rPr lang="en-GB" altLang="en-US" sz="1600" dirty="0" smtClean="0">
                <a:cs typeface="Times New Roman" pitchFamily="18" charset="0"/>
              </a:rPr>
              <a:t> no </a:t>
            </a:r>
            <a:r>
              <a:rPr lang="en-GB" altLang="en-US" sz="1600" dirty="0" err="1" smtClean="0">
                <a:cs typeface="Times New Roman" pitchFamily="18" charset="0"/>
              </a:rPr>
              <a:t>relatório</a:t>
            </a:r>
            <a:r>
              <a:rPr lang="en-GB" altLang="en-US" sz="1600" dirty="0" smtClean="0">
                <a:cs typeface="Times New Roman" pitchFamily="18" charset="0"/>
              </a:rPr>
              <a:t>, boas </a:t>
            </a:r>
            <a:r>
              <a:rPr lang="en-GB" altLang="en-US" sz="1600" dirty="0" err="1" smtClean="0">
                <a:cs typeface="Times New Roman" pitchFamily="18" charset="0"/>
              </a:rPr>
              <a:t>práticas</a:t>
            </a:r>
            <a:r>
              <a:rPr lang="en-GB" altLang="en-US" sz="1600" dirty="0" smtClean="0">
                <a:cs typeface="Times New Roman" pitchFamily="18" charset="0"/>
              </a:rPr>
              <a:t>, </a:t>
            </a:r>
            <a:r>
              <a:rPr lang="en-GB" altLang="en-US" sz="1600" dirty="0" err="1" smtClean="0">
                <a:cs typeface="Times New Roman" pitchFamily="18" charset="0"/>
              </a:rPr>
              <a:t>observações</a:t>
            </a:r>
            <a:r>
              <a:rPr lang="en-GB" altLang="en-US" sz="1600" dirty="0" smtClean="0">
                <a:cs typeface="Times New Roman" pitchFamily="18" charset="0"/>
              </a:rPr>
              <a:t> e </a:t>
            </a:r>
            <a:r>
              <a:rPr lang="en-GB" altLang="en-US" sz="1600" dirty="0" err="1" smtClean="0">
                <a:cs typeface="Times New Roman" pitchFamily="18" charset="0"/>
              </a:rPr>
              <a:t>análises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pessoais</a:t>
            </a:r>
            <a:r>
              <a:rPr lang="en-GB" altLang="en-US" sz="1600" dirty="0" smtClean="0">
                <a:cs typeface="Times New Roman" pitchFamily="18" charset="0"/>
              </a:rPr>
              <a:t> dos </a:t>
            </a:r>
            <a:r>
              <a:rPr lang="en-GB" altLang="en-US" sz="1600" dirty="0" err="1" smtClean="0">
                <a:cs typeface="Times New Roman" pitchFamily="18" charset="0"/>
              </a:rPr>
              <a:t>envolvidos</a:t>
            </a:r>
            <a:r>
              <a:rPr lang="en-GB" altLang="en-US" sz="1600" dirty="0" smtClean="0">
                <a:cs typeface="Times New Roman" pitchFamily="18" charset="0"/>
              </a:rPr>
              <a:t> no </a:t>
            </a:r>
            <a:r>
              <a:rPr lang="en-GB" altLang="en-US" sz="1600" dirty="0" err="1" smtClean="0">
                <a:cs typeface="Times New Roman" pitchFamily="18" charset="0"/>
              </a:rPr>
              <a:t>projeto</a:t>
            </a:r>
            <a:endParaRPr lang="en-GB" altLang="en-US" sz="16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274638"/>
            <a:ext cx="7308304" cy="1143000"/>
          </a:xfrm>
        </p:spPr>
        <p:txBody>
          <a:bodyPr/>
          <a:lstStyle/>
          <a:p>
            <a:r>
              <a:rPr lang="en-GB" altLang="en-US" dirty="0" err="1" smtClean="0"/>
              <a:t>Proposta</a:t>
            </a:r>
            <a:r>
              <a:rPr lang="en-GB" altLang="en-US" dirty="0" smtClean="0"/>
              <a:t> – </a:t>
            </a:r>
            <a:r>
              <a:rPr lang="en-GB" altLang="en-US" dirty="0" err="1" smtClean="0"/>
              <a:t>Análise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aderência</a:t>
            </a:r>
            <a:endParaRPr lang="en-GB" alt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763688" y="2174875"/>
            <a:ext cx="3384376" cy="3951288"/>
          </a:xfrm>
        </p:spPr>
        <p:txBody>
          <a:bodyPr/>
          <a:lstStyle/>
          <a:p>
            <a:r>
              <a:rPr lang="pt-BR" sz="1600" b="1" dirty="0" smtClean="0"/>
              <a:t>SP 1.1</a:t>
            </a:r>
            <a:r>
              <a:rPr lang="pt-BR" sz="1600" dirty="0" smtClean="0"/>
              <a:t> Avaliar objetivamente processos realizados selecionado contra descrições aplicáveis processo, padrões e procedimentos</a:t>
            </a:r>
          </a:p>
          <a:p>
            <a:endParaRPr lang="pt-BR" sz="1600" dirty="0" smtClean="0"/>
          </a:p>
          <a:p>
            <a:r>
              <a:rPr lang="pt-BR" sz="1600" b="1" dirty="0" smtClean="0"/>
              <a:t>SP 1.2</a:t>
            </a:r>
            <a:r>
              <a:rPr lang="pt-BR" sz="1600" dirty="0" smtClean="0"/>
              <a:t> Avaliar objetivamente produtos de trabalho selecionado contra as descrições aplicáveis processo, padrões e procedimentos.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220072" y="1535113"/>
            <a:ext cx="3923928" cy="639762"/>
          </a:xfrm>
        </p:spPr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220072" y="2174875"/>
            <a:ext cx="3923928" cy="3951288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smtClean="0"/>
              <a:t>Avaliar objetivamente os processos.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Avaliar objetivamente os produtos de trabalho e serviços.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>
          <a:xfrm>
            <a:off x="1763688" y="1535113"/>
            <a:ext cx="3384376" cy="639762"/>
          </a:xfrm>
        </p:spPr>
        <p:txBody>
          <a:bodyPr/>
          <a:lstStyle/>
          <a:p>
            <a:r>
              <a:rPr lang="pt-BR" dirty="0" smtClean="0"/>
              <a:t>CMMI - PPQA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274638"/>
            <a:ext cx="7308304" cy="1143000"/>
          </a:xfrm>
        </p:spPr>
        <p:txBody>
          <a:bodyPr/>
          <a:lstStyle/>
          <a:p>
            <a:r>
              <a:rPr lang="en-GB" altLang="en-US" dirty="0" err="1" smtClean="0"/>
              <a:t>Proposta</a:t>
            </a:r>
            <a:r>
              <a:rPr lang="en-GB" altLang="en-US" dirty="0" smtClean="0"/>
              <a:t> – </a:t>
            </a:r>
            <a:r>
              <a:rPr lang="en-GB" altLang="en-US" dirty="0" err="1" smtClean="0"/>
              <a:t>Análise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aderência</a:t>
            </a:r>
            <a:endParaRPr lang="en-GB" alt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763688" y="2174875"/>
            <a:ext cx="3384376" cy="3951288"/>
          </a:xfrm>
        </p:spPr>
        <p:txBody>
          <a:bodyPr/>
          <a:lstStyle/>
          <a:p>
            <a:r>
              <a:rPr lang="pt-BR" sz="1600" b="1" dirty="0" smtClean="0"/>
              <a:t>SP 2.1 </a:t>
            </a:r>
            <a:r>
              <a:rPr lang="pt-BR" sz="1600" dirty="0" smtClean="0"/>
              <a:t>Comunicar problemas de qualidade e garantir a resolução dos problemas de não conformidade com a equipe e gestores.</a:t>
            </a:r>
          </a:p>
          <a:p>
            <a:endParaRPr lang="pt-BR" sz="1600" dirty="0" smtClean="0"/>
          </a:p>
          <a:p>
            <a:r>
              <a:rPr lang="pt-BR" sz="1600" b="1" dirty="0" smtClean="0"/>
              <a:t>SP 2.2</a:t>
            </a:r>
            <a:r>
              <a:rPr lang="pt-BR" sz="1600" dirty="0" smtClean="0"/>
              <a:t> Estabelecer e manter registros das atividades de garantia de qualidade..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220072" y="1535113"/>
            <a:ext cx="3923928" cy="639762"/>
          </a:xfrm>
        </p:spPr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220072" y="2174875"/>
            <a:ext cx="3923928" cy="3951288"/>
          </a:xfrm>
        </p:spPr>
        <p:txBody>
          <a:bodyPr/>
          <a:lstStyle/>
          <a:p>
            <a:endParaRPr lang="pt-BR" sz="1800" dirty="0" smtClean="0"/>
          </a:p>
          <a:p>
            <a:r>
              <a:rPr lang="pt-BR" sz="1800" dirty="0" smtClean="0"/>
              <a:t>Elaborar relatório de não conformidades.</a:t>
            </a:r>
          </a:p>
          <a:p>
            <a:endParaRPr lang="pt-BR" sz="1800" dirty="0" smtClean="0"/>
          </a:p>
          <a:p>
            <a:endParaRPr lang="pt-BR" sz="1800" dirty="0" smtClean="0"/>
          </a:p>
          <a:p>
            <a:r>
              <a:rPr lang="pt-BR" sz="1800" dirty="0" smtClean="0"/>
              <a:t>Elaborar plano de qualidade.</a:t>
            </a:r>
          </a:p>
          <a:p>
            <a:r>
              <a:rPr lang="pt-BR" sz="1800" dirty="0" smtClean="0"/>
              <a:t>Elaborar relatório periódico de garantia da qualidade</a:t>
            </a:r>
            <a:r>
              <a:rPr lang="pt-BR" dirty="0" smtClean="0"/>
              <a:t>.</a:t>
            </a:r>
          </a:p>
          <a:p>
            <a:r>
              <a:rPr lang="pt-BR" sz="1800" dirty="0" smtClean="0"/>
              <a:t>Elaborar relatório de lições aprendidas do projeto.</a:t>
            </a:r>
            <a:endParaRPr lang="pt-BR" sz="1800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>
          <a:xfrm>
            <a:off x="1763688" y="1535113"/>
            <a:ext cx="3384376" cy="639762"/>
          </a:xfrm>
        </p:spPr>
        <p:txBody>
          <a:bodyPr/>
          <a:lstStyle/>
          <a:p>
            <a:r>
              <a:rPr lang="pt-BR" dirty="0" smtClean="0"/>
              <a:t>CMMI - PPQA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Conclusão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Considerações  finais</a:t>
            </a:r>
            <a:endParaRPr lang="pt-BR" dirty="0" smtClean="0"/>
          </a:p>
          <a:p>
            <a:pPr lvl="1"/>
            <a:r>
              <a:rPr lang="pt-BR" sz="1800" dirty="0" smtClean="0"/>
              <a:t>Existem diversos modelos  de referência (+)</a:t>
            </a:r>
          </a:p>
          <a:p>
            <a:pPr lvl="1"/>
            <a:r>
              <a:rPr lang="pt-BR" sz="1800" dirty="0" smtClean="0"/>
              <a:t>Abordagem prática, escassa (-)</a:t>
            </a:r>
          </a:p>
          <a:p>
            <a:r>
              <a:rPr lang="pt-BR" sz="1800" b="1" dirty="0" smtClean="0"/>
              <a:t>Dificuldades encontradas</a:t>
            </a:r>
          </a:p>
          <a:p>
            <a:pPr lvl="1"/>
            <a:r>
              <a:rPr lang="pt-BR" sz="1800" dirty="0" smtClean="0"/>
              <a:t>Falta de experiência com o tema</a:t>
            </a:r>
          </a:p>
          <a:p>
            <a:pPr lvl="1"/>
            <a:r>
              <a:rPr lang="pt-BR" sz="1800" dirty="0" smtClean="0"/>
              <a:t>Poucas literaturas com abordagem prática</a:t>
            </a:r>
          </a:p>
          <a:p>
            <a:r>
              <a:rPr lang="pt-BR" sz="1800" b="1" dirty="0" smtClean="0"/>
              <a:t>Trabalhos futuros</a:t>
            </a:r>
          </a:p>
          <a:p>
            <a:pPr lvl="1"/>
            <a:r>
              <a:rPr lang="pt-BR" sz="1800" dirty="0" smtClean="0"/>
              <a:t>Guia com mais exemplos, modelos para os artefatos </a:t>
            </a:r>
            <a:r>
              <a:rPr lang="pt-BR" sz="18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1800" i="1" dirty="0" err="1" smtClean="0">
                <a:latin typeface="Times New Roman" pitchFamily="18" charset="0"/>
                <a:cs typeface="Times New Roman" pitchFamily="18" charset="0"/>
              </a:rPr>
              <a:t>Templates</a:t>
            </a:r>
            <a:r>
              <a:rPr lang="pt-BR" sz="1800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pt-BR" sz="1800" dirty="0" smtClean="0"/>
              <a:t>Comparar proposta com outra também baseada em CMMI</a:t>
            </a:r>
          </a:p>
          <a:p>
            <a:pPr lvl="1"/>
            <a:r>
              <a:rPr lang="pt-BR" sz="1800" dirty="0" smtClean="0"/>
              <a:t>Adequação da proposta com outros modelos de referência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Referências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 smtClean="0"/>
              <a:t>BARTIÉ, </a:t>
            </a:r>
            <a:r>
              <a:rPr lang="pt-BR" dirty="0" smtClean="0"/>
              <a:t>Alexandre. Garantia da qualidade de software: adquirindo maturidade organizacional / Alexandre </a:t>
            </a:r>
            <a:r>
              <a:rPr lang="pt-BR" dirty="0" err="1" smtClean="0"/>
              <a:t>Bartié</a:t>
            </a:r>
            <a:r>
              <a:rPr lang="pt-BR" dirty="0" smtClean="0"/>
              <a:t> - Rio de Janeiro : </a:t>
            </a:r>
            <a:r>
              <a:rPr lang="pt-BR" dirty="0" err="1" smtClean="0"/>
              <a:t>Elisevier</a:t>
            </a:r>
            <a:r>
              <a:rPr lang="pt-BR" dirty="0" smtClean="0"/>
              <a:t> 2002.</a:t>
            </a:r>
          </a:p>
          <a:p>
            <a:pPr>
              <a:buNone/>
            </a:pPr>
            <a:r>
              <a:rPr lang="pt-BR" sz="1800" b="1" dirty="0" smtClean="0"/>
              <a:t>PRESSMAN</a:t>
            </a:r>
            <a:r>
              <a:rPr lang="pt-BR" sz="1800" dirty="0" smtClean="0"/>
              <a:t>, Roger S. Engenharia de Software: José Carlos Barbosa dos Santos - </a:t>
            </a:r>
            <a:r>
              <a:rPr lang="pt-BR" sz="1800" dirty="0" err="1" smtClean="0"/>
              <a:t>Sao</a:t>
            </a:r>
            <a:r>
              <a:rPr lang="pt-BR" sz="1800" dirty="0" smtClean="0"/>
              <a:t> Paulo : </a:t>
            </a:r>
            <a:r>
              <a:rPr lang="pt-BR" sz="1800" dirty="0" err="1" smtClean="0"/>
              <a:t>Person</a:t>
            </a:r>
            <a:r>
              <a:rPr lang="pt-BR" sz="1800" dirty="0" smtClean="0"/>
              <a:t> </a:t>
            </a:r>
            <a:r>
              <a:rPr lang="pt-BR" sz="1800" dirty="0" err="1" smtClean="0"/>
              <a:t>Makron</a:t>
            </a:r>
            <a:r>
              <a:rPr lang="pt-BR" sz="1800" dirty="0" smtClean="0"/>
              <a:t> Books, 1995.</a:t>
            </a:r>
          </a:p>
          <a:p>
            <a:pPr>
              <a:buNone/>
            </a:pPr>
            <a:r>
              <a:rPr lang="en-US" sz="1800" b="1" dirty="0" smtClean="0"/>
              <a:t>CMMI</a:t>
            </a:r>
            <a:r>
              <a:rPr lang="en-US" sz="1800" dirty="0" smtClean="0"/>
              <a:t>, CMMI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Product Team</a:t>
            </a:r>
            <a:r>
              <a:rPr lang="en-US" sz="1800" dirty="0" smtClean="0"/>
              <a:t>,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"CMMI for Development, Version 1.3"</a:t>
            </a:r>
            <a:r>
              <a:rPr lang="en-US" sz="1800" dirty="0" smtClean="0"/>
              <a:t> Software Engineering Institute, Carnegie Mellon University, Pittsburgh, Pennsylvania,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Technical Report </a:t>
            </a:r>
            <a:r>
              <a:rPr lang="en-US" sz="1800" dirty="0" smtClean="0"/>
              <a:t>CMU/SEI-2010-TR-033, 2010. </a:t>
            </a:r>
            <a:r>
              <a:rPr lang="en-US" sz="1800" dirty="0" err="1" smtClean="0"/>
              <a:t>Disponível</a:t>
            </a:r>
            <a:r>
              <a:rPr lang="en-US" sz="1800" dirty="0" smtClean="0"/>
              <a:t> </a:t>
            </a:r>
            <a:r>
              <a:rPr lang="en-US" sz="1800" dirty="0" err="1" smtClean="0"/>
              <a:t>em</a:t>
            </a:r>
            <a:r>
              <a:rPr lang="en-US" sz="1800" dirty="0" smtClean="0"/>
              <a:t> http://resources.sei.cmu.edu/library/asset-view.cfm?AssetID=9661. </a:t>
            </a:r>
            <a:r>
              <a:rPr lang="en-US" sz="1800" dirty="0" err="1" smtClean="0"/>
              <a:t>Acessado</a:t>
            </a:r>
            <a:r>
              <a:rPr lang="en-US" sz="1800" dirty="0" smtClean="0"/>
              <a:t> </a:t>
            </a:r>
            <a:r>
              <a:rPr lang="en-US" sz="1800" dirty="0" err="1" smtClean="0"/>
              <a:t>em</a:t>
            </a:r>
            <a:r>
              <a:rPr lang="en-US" sz="1800" dirty="0" smtClean="0"/>
              <a:t> 13 </a:t>
            </a:r>
            <a:r>
              <a:rPr lang="en-US" sz="1800" dirty="0" err="1" smtClean="0"/>
              <a:t>Março</a:t>
            </a:r>
            <a:r>
              <a:rPr lang="en-US" sz="1800" dirty="0" smtClean="0"/>
              <a:t> 2015.</a:t>
            </a:r>
          </a:p>
          <a:p>
            <a:pPr>
              <a:buNone/>
            </a:pPr>
            <a:r>
              <a:rPr lang="en-US" sz="1800" b="1" dirty="0" smtClean="0"/>
              <a:t>MANUVANNAN</a:t>
            </a:r>
            <a:r>
              <a:rPr lang="en-US" sz="1800" dirty="0" smtClean="0"/>
              <a:t> Mr. S.,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Software process and product quality assurance in IT organizations</a:t>
            </a:r>
            <a:r>
              <a:rPr lang="en-US" sz="1800" dirty="0" smtClean="0"/>
              <a:t>. International Journal of Computer Engineering. Volume 1, Number 1, May - June (2010), pp. 147-157. </a:t>
            </a:r>
            <a:r>
              <a:rPr lang="en-US" sz="1800" dirty="0" err="1" smtClean="0"/>
              <a:t>Junho</a:t>
            </a:r>
            <a:r>
              <a:rPr lang="en-US" sz="1800" dirty="0" smtClean="0"/>
              <a:t> de 2010.</a:t>
            </a:r>
            <a:endParaRPr lang="pt-BR" sz="1800" dirty="0" smtClean="0"/>
          </a:p>
          <a:p>
            <a:pPr>
              <a:buNone/>
            </a:pPr>
            <a:endParaRPr lang="pt-B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Objetivos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específicos</a:t>
            </a:r>
            <a:endParaRPr lang="en-GB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dirty="0" smtClean="0"/>
              <a:t>Uma proposta de garantia da qualidade</a:t>
            </a:r>
          </a:p>
          <a:p>
            <a:pPr lvl="1"/>
            <a:r>
              <a:rPr lang="pt-BR" altLang="en-US" dirty="0" smtClean="0"/>
              <a:t>como um conjunto de atividades, de modo a propor um guia geral para as organizações que buscam conformidade com o CMMI-DEV</a:t>
            </a:r>
            <a:r>
              <a:rPr lang="en-GB" altLang="en-US" dirty="0" smtClean="0"/>
              <a:t>.</a:t>
            </a:r>
          </a:p>
          <a:p>
            <a:pPr lvl="1"/>
            <a:r>
              <a:rPr lang="en-GB" altLang="en-US" dirty="0" err="1" smtClean="0"/>
              <a:t>Análise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aderência</a:t>
            </a:r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 smtClean="0"/>
              <a:t>Conceito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subjetivo</a:t>
            </a:r>
            <a:endParaRPr lang="en-GB" altLang="en-US" dirty="0" smtClean="0"/>
          </a:p>
          <a:p>
            <a:endParaRPr lang="en-GB" altLang="en-US" dirty="0" smtClean="0"/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“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Qualidade é a habilidade de um conjunto de características inerentes a um produto, componente de produto ou processo atenderem aos requisitos dos clientes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 – SEI, 2006.</a:t>
            </a:r>
          </a:p>
          <a:p>
            <a:pPr lvl="1">
              <a:buNone/>
            </a:pPr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Times New Roman" pitchFamily="18" charset="0"/>
              </a:rPr>
              <a:t>“</a:t>
            </a: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Qualidade é o grau no qual um conjunto de características inerentes satisfaz a requisitos – ISO 9000, 2005.</a:t>
            </a:r>
            <a:endParaRPr lang="en-GB" alt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= </a:t>
            </a:r>
            <a:r>
              <a:rPr lang="en-GB" altLang="en-US" dirty="0" err="1" smtClean="0"/>
              <a:t>Satisfação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 smtClean="0"/>
              <a:t>Atender</a:t>
            </a:r>
            <a:r>
              <a:rPr lang="en-GB" altLang="en-US" dirty="0" smtClean="0"/>
              <a:t> as </a:t>
            </a:r>
            <a:r>
              <a:rPr lang="en-GB" altLang="en-US" dirty="0" err="1" smtClean="0"/>
              <a:t>necessidades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ou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expectativas</a:t>
            </a:r>
            <a:r>
              <a:rPr lang="en-GB" altLang="en-US" dirty="0" smtClean="0"/>
              <a:t> do </a:t>
            </a:r>
            <a:r>
              <a:rPr lang="en-GB" altLang="en-US" dirty="0" err="1" smtClean="0"/>
              <a:t>cliente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ou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usuário</a:t>
            </a:r>
            <a:endParaRPr lang="en-GB" altLang="en-US" dirty="0"/>
          </a:p>
        </p:txBody>
      </p:sp>
      <p:pic>
        <p:nvPicPr>
          <p:cNvPr id="4" name="Imagem 3" descr="gl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6" y="2492896"/>
            <a:ext cx="2520280" cy="252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Como </a:t>
            </a:r>
            <a:r>
              <a:rPr lang="en-GB" altLang="en-US" dirty="0" err="1" smtClean="0"/>
              <a:t>definir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  <a:endParaRPr lang="en-GB" altLang="en-US" dirty="0"/>
          </a:p>
          <a:p>
            <a:pPr lvl="1"/>
            <a:r>
              <a:rPr lang="en-GB" altLang="en-US" dirty="0" err="1" smtClean="0"/>
              <a:t>Modelo</a:t>
            </a:r>
            <a:r>
              <a:rPr lang="en-GB" altLang="en-US" dirty="0" smtClean="0"/>
              <a:t> McCall, 1977</a:t>
            </a:r>
            <a:endParaRPr lang="en-GB" altLang="en-US" dirty="0"/>
          </a:p>
        </p:txBody>
      </p:sp>
      <p:grpSp>
        <p:nvGrpSpPr>
          <p:cNvPr id="4" name="Grupo 15"/>
          <p:cNvGrpSpPr/>
          <p:nvPr/>
        </p:nvGrpSpPr>
        <p:grpSpPr>
          <a:xfrm>
            <a:off x="2195737" y="2708920"/>
            <a:ext cx="6480720" cy="3672408"/>
            <a:chOff x="0" y="0"/>
            <a:chExt cx="6627999" cy="4610100"/>
          </a:xfrm>
        </p:grpSpPr>
        <p:sp>
          <p:nvSpPr>
            <p:cNvPr id="5" name="Triângulo isósceles 1"/>
            <p:cNvSpPr/>
            <p:nvPr/>
          </p:nvSpPr>
          <p:spPr>
            <a:xfrm>
              <a:off x="0" y="0"/>
              <a:ext cx="6571268" cy="3648075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1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6" name="Grupo 13"/>
            <p:cNvGrpSpPr/>
            <p:nvPr/>
          </p:nvGrpSpPr>
          <p:grpSpPr>
            <a:xfrm>
              <a:off x="18910" y="0"/>
              <a:ext cx="6609089" cy="4610100"/>
              <a:chOff x="18910" y="0"/>
              <a:chExt cx="6609089" cy="4610100"/>
            </a:xfrm>
          </p:grpSpPr>
          <p:cxnSp>
            <p:nvCxnSpPr>
              <p:cNvPr id="7" name="Conector reto 7"/>
              <p:cNvCxnSpPr>
                <a:stCxn id="8" idx="0"/>
                <a:endCxn id="5" idx="0"/>
              </p:cNvCxnSpPr>
              <p:nvPr/>
            </p:nvCxnSpPr>
            <p:spPr>
              <a:xfrm flipV="1">
                <a:off x="3276881" y="0"/>
                <a:ext cx="8753" cy="2238375"/>
              </a:xfrm>
              <a:prstGeom prst="line">
                <a:avLst/>
              </a:prstGeom>
              <a:ln w="44450">
                <a:solidFill>
                  <a:schemeClr val="accent4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riângulo isósceles 2"/>
              <p:cNvSpPr/>
              <p:nvPr/>
            </p:nvSpPr>
            <p:spPr>
              <a:xfrm>
                <a:off x="60792" y="2238375"/>
                <a:ext cx="6432177" cy="1381125"/>
              </a:xfrm>
              <a:prstGeom prst="triangle">
                <a:avLst/>
              </a:prstGeom>
              <a:noFill/>
              <a:ln w="444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sz="11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" name="CaixaDeTexto 10"/>
              <p:cNvSpPr txBox="1"/>
              <p:nvPr/>
            </p:nvSpPr>
            <p:spPr>
              <a:xfrm>
                <a:off x="104006" y="514349"/>
                <a:ext cx="3082351" cy="1228726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4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Capacidade:</a:t>
                </a:r>
                <a:endParaRPr lang="pt-BR" sz="1400" b="1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pt-BR" sz="2000" b="1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Manutenção </a:t>
                </a:r>
                <a:r>
                  <a:rPr lang="pt-BR" sz="1400" b="1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 Teste</a:t>
                </a:r>
              </a:p>
              <a:p>
                <a:r>
                  <a:rPr lang="pt-BR" sz="1400" b="1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Flexibilidade</a:t>
                </a:r>
                <a:endParaRPr lang="pt-BR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CaixaDeTexto 11"/>
              <p:cNvSpPr txBox="1"/>
              <p:nvPr/>
            </p:nvSpPr>
            <p:spPr>
              <a:xfrm>
                <a:off x="4094042" y="533400"/>
                <a:ext cx="2203030" cy="1038226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pt-BR" sz="12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Portabilidade</a:t>
                </a:r>
              </a:p>
              <a:p>
                <a:pPr algn="r"/>
                <a:r>
                  <a:rPr lang="pt-BR" sz="22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Reusabilidade</a:t>
                </a:r>
              </a:p>
              <a:p>
                <a:pPr algn="r"/>
                <a:r>
                  <a:rPr lang="pt-BR" sz="1200" b="1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Interoperabilidade</a:t>
                </a:r>
              </a:p>
            </p:txBody>
          </p:sp>
          <p:sp>
            <p:nvSpPr>
              <p:cNvPr id="11" name="CaixaDeTexto 14"/>
              <p:cNvSpPr txBox="1"/>
              <p:nvPr/>
            </p:nvSpPr>
            <p:spPr>
              <a:xfrm>
                <a:off x="18910" y="3648074"/>
                <a:ext cx="6609089" cy="962026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Acurácia 			</a:t>
                </a:r>
                <a:r>
                  <a:rPr lang="pt-BR" sz="1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Confiabilidade</a:t>
                </a:r>
                <a:r>
                  <a:rPr lang="pt-B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	E</a:t>
                </a:r>
                <a:r>
                  <a:rPr lang="pt-B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ficiência</a:t>
                </a:r>
              </a:p>
              <a:p>
                <a:r>
                  <a:rPr lang="pt-BR" sz="1200" b="1" baseline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	</a:t>
                </a:r>
                <a:r>
                  <a:rPr lang="pt-BR" sz="2800" b="1" baseline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Usabilidade</a:t>
                </a:r>
                <a:r>
                  <a:rPr lang="pt-BR" sz="2200" b="1" baseline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		</a:t>
                </a:r>
                <a:r>
                  <a:rPr lang="pt-BR" sz="1200" b="1" baseline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Integridade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125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Outros </a:t>
            </a:r>
            <a:r>
              <a:rPr lang="en-GB" altLang="en-US" dirty="0" err="1" smtClean="0"/>
              <a:t>modelos</a:t>
            </a:r>
            <a:endParaRPr lang="en-GB" altLang="en-US" dirty="0"/>
          </a:p>
          <a:p>
            <a:pPr lvl="1"/>
            <a:r>
              <a:rPr lang="en-GB" altLang="en-US" dirty="0" smtClean="0"/>
              <a:t>Boehm</a:t>
            </a:r>
          </a:p>
          <a:p>
            <a:pPr lvl="1"/>
            <a:r>
              <a:rPr lang="pt-BR" altLang="en-US" dirty="0" smtClean="0"/>
              <a:t>FURPS</a:t>
            </a:r>
          </a:p>
          <a:p>
            <a:r>
              <a:rPr lang="pt-BR" altLang="en-US" dirty="0" smtClean="0"/>
              <a:t>ISO/IEC JTC1, 1985</a:t>
            </a:r>
          </a:p>
          <a:p>
            <a:pPr lvl="1"/>
            <a:r>
              <a:rPr lang="pt-BR" altLang="en-US" dirty="0" smtClean="0"/>
              <a:t>Objetivo: Desenvolver consensos, padronização Internacional</a:t>
            </a:r>
          </a:p>
          <a:p>
            <a:pPr lvl="1"/>
            <a:r>
              <a:rPr lang="pt-BR" altLang="en-US" dirty="0" smtClean="0"/>
              <a:t>ISO/IEC 9126 – Membro da família ISO 9000</a:t>
            </a:r>
          </a:p>
          <a:p>
            <a:pPr lvl="2"/>
            <a:r>
              <a:rPr lang="pt-BR" altLang="en-US" dirty="0" smtClean="0"/>
              <a:t>Revisada em 2011, ISO/IEC 25010</a:t>
            </a:r>
          </a:p>
          <a:p>
            <a:pPr lvl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364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/>
              <a:t>Qualidade</a:t>
            </a:r>
            <a:r>
              <a:rPr lang="en-GB" altLang="en-US" dirty="0"/>
              <a:t> de Software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dirty="0" smtClean="0"/>
              <a:t>ISO/IEC 25010 - SQuaRE 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(Software </a:t>
            </a:r>
            <a:r>
              <a:rPr lang="pt-BR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upo 19"/>
          <p:cNvGrpSpPr/>
          <p:nvPr/>
        </p:nvGrpSpPr>
        <p:grpSpPr>
          <a:xfrm>
            <a:off x="1835016" y="2492896"/>
            <a:ext cx="7201480" cy="3672408"/>
            <a:chOff x="0" y="0"/>
            <a:chExt cx="8048625" cy="4333875"/>
          </a:xfrm>
        </p:grpSpPr>
        <p:sp>
          <p:nvSpPr>
            <p:cNvPr id="5" name="Retângulo de cantos arredondados 6"/>
            <p:cNvSpPr/>
            <p:nvPr/>
          </p:nvSpPr>
          <p:spPr>
            <a:xfrm>
              <a:off x="1228725" y="0"/>
              <a:ext cx="2181225" cy="62865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tx1">
                  <a:lumMod val="50000"/>
                  <a:lumOff val="50000"/>
                  <a:alpha val="5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pt-B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rPr>
                <a:t>PORTABILIDADE</a:t>
              </a:r>
            </a:p>
          </p:txBody>
        </p:sp>
        <p:grpSp>
          <p:nvGrpSpPr>
            <p:cNvPr id="6" name="Grupo 21"/>
            <p:cNvGrpSpPr/>
            <p:nvPr/>
          </p:nvGrpSpPr>
          <p:grpSpPr>
            <a:xfrm>
              <a:off x="0" y="28575"/>
              <a:ext cx="8048625" cy="4305300"/>
              <a:chOff x="0" y="28575"/>
              <a:chExt cx="8048625" cy="4305300"/>
            </a:xfrm>
          </p:grpSpPr>
          <p:sp>
            <p:nvSpPr>
              <p:cNvPr id="7" name="Retângulo de cantos arredondados 1"/>
              <p:cNvSpPr/>
              <p:nvPr/>
            </p:nvSpPr>
            <p:spPr>
              <a:xfrm>
                <a:off x="2943227" y="1685924"/>
                <a:ext cx="2190750" cy="990601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  <a:alpha val="17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400" b="1" dirty="0">
                    <a:latin typeface="Arial" pitchFamily="34" charset="0"/>
                    <a:cs typeface="Arial" pitchFamily="34" charset="0"/>
                  </a:rPr>
                  <a:t>ISO/IEC 25010:2011</a:t>
                </a:r>
              </a:p>
              <a:p>
                <a:pPr algn="ctr"/>
                <a:endParaRPr lang="pt-BR" sz="1400" b="1" dirty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pt-BR" sz="1400" b="1" dirty="0">
                    <a:latin typeface="Arial" pitchFamily="34" charset="0"/>
                    <a:cs typeface="Arial" pitchFamily="34" charset="0"/>
                  </a:rPr>
                  <a:t>Qualidade</a:t>
                </a:r>
                <a:r>
                  <a:rPr lang="pt-BR" sz="1400" b="1" baseline="0" dirty="0">
                    <a:latin typeface="Arial" pitchFamily="34" charset="0"/>
                    <a:cs typeface="Arial" pitchFamily="34" charset="0"/>
                  </a:rPr>
                  <a:t> do Produto</a:t>
                </a:r>
                <a:endParaRPr lang="pt-BR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" name="Retângulo de cantos arredondados 2"/>
              <p:cNvSpPr/>
              <p:nvPr/>
            </p:nvSpPr>
            <p:spPr>
              <a:xfrm>
                <a:off x="4648200" y="28575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FUNCIONALIDADE</a:t>
                </a:r>
              </a:p>
            </p:txBody>
          </p:sp>
          <p:sp>
            <p:nvSpPr>
              <p:cNvPr id="9" name="Retângulo de cantos arredondados 3"/>
              <p:cNvSpPr/>
              <p:nvPr/>
            </p:nvSpPr>
            <p:spPr>
              <a:xfrm>
                <a:off x="5867400" y="1047750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CONFIABILIDADE</a:t>
                </a:r>
              </a:p>
            </p:txBody>
          </p:sp>
          <p:sp>
            <p:nvSpPr>
              <p:cNvPr id="10" name="Retângulo de cantos arredondados 4"/>
              <p:cNvSpPr/>
              <p:nvPr/>
            </p:nvSpPr>
            <p:spPr>
              <a:xfrm>
                <a:off x="5867400" y="2676525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OPERABILIDADE</a:t>
                </a:r>
              </a:p>
            </p:txBody>
          </p:sp>
          <p:sp>
            <p:nvSpPr>
              <p:cNvPr id="11" name="Retângulo de cantos arredondados 5"/>
              <p:cNvSpPr/>
              <p:nvPr/>
            </p:nvSpPr>
            <p:spPr>
              <a:xfrm>
                <a:off x="4648200" y="3705225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SEGURANÇA</a:t>
                </a:r>
              </a:p>
            </p:txBody>
          </p:sp>
          <p:sp>
            <p:nvSpPr>
              <p:cNvPr id="12" name="Retângulo de cantos arredondados 7"/>
              <p:cNvSpPr/>
              <p:nvPr/>
            </p:nvSpPr>
            <p:spPr>
              <a:xfrm>
                <a:off x="1228725" y="3676650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COMPATIBILIDADE</a:t>
                </a:r>
              </a:p>
            </p:txBody>
          </p:sp>
          <p:sp>
            <p:nvSpPr>
              <p:cNvPr id="13" name="Retângulo de cantos arredondados 8"/>
              <p:cNvSpPr/>
              <p:nvPr/>
            </p:nvSpPr>
            <p:spPr>
              <a:xfrm>
                <a:off x="0" y="1047750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CAPACIDADE DE MANUTENÇÃO</a:t>
                </a:r>
              </a:p>
            </p:txBody>
          </p:sp>
          <p:sp>
            <p:nvSpPr>
              <p:cNvPr id="14" name="Retângulo de cantos arredondados 9"/>
              <p:cNvSpPr/>
              <p:nvPr/>
            </p:nvSpPr>
            <p:spPr>
              <a:xfrm>
                <a:off x="0" y="2676525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EFICIÊNCIA</a:t>
                </a:r>
              </a:p>
            </p:txBody>
          </p:sp>
          <p:cxnSp>
            <p:nvCxnSpPr>
              <p:cNvPr id="15" name="Conector reto 11"/>
              <p:cNvCxnSpPr>
                <a:stCxn id="7" idx="3"/>
                <a:endCxn id="8" idx="2"/>
              </p:cNvCxnSpPr>
              <p:nvPr/>
            </p:nvCxnSpPr>
            <p:spPr>
              <a:xfrm flipV="1">
                <a:off x="5133976" y="657225"/>
                <a:ext cx="604837" cy="1524000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3"/>
              <p:cNvCxnSpPr>
                <a:stCxn id="7" idx="3"/>
                <a:endCxn id="9" idx="1"/>
              </p:cNvCxnSpPr>
              <p:nvPr/>
            </p:nvCxnSpPr>
            <p:spPr>
              <a:xfrm flipV="1">
                <a:off x="5133976" y="1362075"/>
                <a:ext cx="733424" cy="819150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/>
              <p:cNvCxnSpPr>
                <a:stCxn id="7" idx="3"/>
                <a:endCxn id="10" idx="1"/>
              </p:cNvCxnSpPr>
              <p:nvPr/>
            </p:nvCxnSpPr>
            <p:spPr>
              <a:xfrm>
                <a:off x="5133976" y="2181225"/>
                <a:ext cx="733424" cy="809625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/>
              <p:cNvCxnSpPr>
                <a:stCxn id="7" idx="3"/>
                <a:endCxn id="11" idx="0"/>
              </p:cNvCxnSpPr>
              <p:nvPr/>
            </p:nvCxnSpPr>
            <p:spPr>
              <a:xfrm>
                <a:off x="5133976" y="2181225"/>
                <a:ext cx="604837" cy="1524000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20"/>
              <p:cNvCxnSpPr>
                <a:stCxn id="7" idx="1"/>
                <a:endCxn id="12" idx="0"/>
              </p:cNvCxnSpPr>
              <p:nvPr/>
            </p:nvCxnSpPr>
            <p:spPr>
              <a:xfrm flipH="1">
                <a:off x="2319338" y="2181225"/>
                <a:ext cx="623888" cy="1495425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23"/>
              <p:cNvCxnSpPr>
                <a:stCxn id="7" idx="1"/>
                <a:endCxn id="14" idx="3"/>
              </p:cNvCxnSpPr>
              <p:nvPr/>
            </p:nvCxnSpPr>
            <p:spPr>
              <a:xfrm flipH="1">
                <a:off x="2181225" y="2181225"/>
                <a:ext cx="762001" cy="809625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6"/>
              <p:cNvCxnSpPr>
                <a:stCxn id="7" idx="1"/>
                <a:endCxn id="13" idx="3"/>
              </p:cNvCxnSpPr>
              <p:nvPr/>
            </p:nvCxnSpPr>
            <p:spPr>
              <a:xfrm flipH="1" flipV="1">
                <a:off x="2181225" y="1362075"/>
                <a:ext cx="762001" cy="819150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9"/>
              <p:cNvCxnSpPr>
                <a:stCxn id="7" idx="1"/>
                <a:endCxn id="5" idx="2"/>
              </p:cNvCxnSpPr>
              <p:nvPr/>
            </p:nvCxnSpPr>
            <p:spPr>
              <a:xfrm flipH="1" flipV="1">
                <a:off x="2319338" y="628650"/>
                <a:ext cx="623888" cy="1552575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5030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 smtClean="0"/>
              <a:t>Premissa</a:t>
            </a:r>
            <a:r>
              <a:rPr lang="en-GB" altLang="en-US" dirty="0" smtClean="0"/>
              <a:t> –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 é </a:t>
            </a:r>
            <a:r>
              <a:rPr lang="en-GB" altLang="en-US" dirty="0" err="1" smtClean="0"/>
              <a:t>fruto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processos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qualidade</a:t>
            </a:r>
            <a:endParaRPr lang="en-GB" altLang="en-US" dirty="0" smtClean="0"/>
          </a:p>
          <a:p>
            <a:endParaRPr lang="en-GB" altLang="en-US" dirty="0" smtClean="0"/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“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é impossível obter um software de qualidade com processos de desenvolvimento frágeis e deficientes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 – BARTIÉ, 2002.</a:t>
            </a:r>
          </a:p>
          <a:p>
            <a:pPr lvl="1">
              <a:buNone/>
            </a:pPr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Times New Roman" pitchFamily="18" charset="0"/>
              </a:rPr>
              <a:t>“</a:t>
            </a: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a garantia da qualidade de software é uma “atividade de guarda-chuva” que é aplicada ao longo de todo o processo de engenharia de software – PRESSMAN, 1995.</a:t>
            </a:r>
            <a:endParaRPr lang="en-GB" alt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plan presentation">
  <a:themeElements>
    <a:clrScheme name="Black and White Pushpins Design Template 11">
      <a:dk1>
        <a:srgbClr val="005A58"/>
      </a:dk1>
      <a:lt1>
        <a:srgbClr val="FFFFFF"/>
      </a:lt1>
      <a:dk2>
        <a:srgbClr val="4BB7B7"/>
      </a:dk2>
      <a:lt2>
        <a:srgbClr val="99CCFF"/>
      </a:lt2>
      <a:accent1>
        <a:srgbClr val="586F9E"/>
      </a:accent1>
      <a:accent2>
        <a:srgbClr val="4A24A8"/>
      </a:accent2>
      <a:accent3>
        <a:srgbClr val="B1D8D8"/>
      </a:accent3>
      <a:accent4>
        <a:srgbClr val="DADADA"/>
      </a:accent4>
      <a:accent5>
        <a:srgbClr val="B4BBCC"/>
      </a:accent5>
      <a:accent6>
        <a:srgbClr val="422098"/>
      </a:accent6>
      <a:hlink>
        <a:srgbClr val="CCECFF"/>
      </a:hlink>
      <a:folHlink>
        <a:srgbClr val="B2B2B2"/>
      </a:folHlink>
    </a:clrScheme>
    <a:fontScheme name="Black and White Pushpins Design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ck and White Pushpins Design Template 1">
        <a:dk1>
          <a:srgbClr val="5C1F00"/>
        </a:dk1>
        <a:lt1>
          <a:srgbClr val="FFFFFF"/>
        </a:lt1>
        <a:dk2>
          <a:srgbClr val="E55555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0B4B4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2">
        <a:dk1>
          <a:srgbClr val="2D2015"/>
        </a:dk1>
        <a:lt1>
          <a:srgbClr val="FFFFFF"/>
        </a:lt1>
        <a:dk2>
          <a:srgbClr val="9C8D6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BC5B8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ADBA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3">
        <a:dk1>
          <a:srgbClr val="C0C0C0"/>
        </a:dk1>
        <a:lt1>
          <a:srgbClr val="FFFFFF"/>
        </a:lt1>
        <a:dk2>
          <a:srgbClr val="000000"/>
        </a:dk2>
        <a:lt2>
          <a:srgbClr val="333333"/>
        </a:lt2>
        <a:accent1>
          <a:srgbClr val="5F5F5F"/>
        </a:accent1>
        <a:accent2>
          <a:srgbClr val="DDDDDD"/>
        </a:accent2>
        <a:accent3>
          <a:srgbClr val="FFFFFF"/>
        </a:accent3>
        <a:accent4>
          <a:srgbClr val="A4A4A4"/>
        </a:accent4>
        <a:accent5>
          <a:srgbClr val="B6B6B6"/>
        </a:accent5>
        <a:accent6>
          <a:srgbClr val="C8C8C8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4">
        <a:dk1>
          <a:srgbClr val="003366"/>
        </a:dk1>
        <a:lt1>
          <a:srgbClr val="FFFFFF"/>
        </a:lt1>
        <a:dk2>
          <a:srgbClr val="42A5F0"/>
        </a:dk2>
        <a:lt2>
          <a:srgbClr val="3399FF"/>
        </a:lt2>
        <a:accent1>
          <a:srgbClr val="4880B8"/>
        </a:accent1>
        <a:accent2>
          <a:srgbClr val="00B000"/>
        </a:accent2>
        <a:accent3>
          <a:srgbClr val="B0CFF6"/>
        </a:accent3>
        <a:accent4>
          <a:srgbClr val="DADADA"/>
        </a:accent4>
        <a:accent5>
          <a:srgbClr val="B1C0D8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5">
        <a:dk1>
          <a:srgbClr val="336699"/>
        </a:dk1>
        <a:lt1>
          <a:srgbClr val="FFFFFF"/>
        </a:lt1>
        <a:dk2>
          <a:srgbClr val="DDDDDD"/>
        </a:dk2>
        <a:lt2>
          <a:srgbClr val="B2C8D8"/>
        </a:lt2>
        <a:accent1>
          <a:srgbClr val="1F62C5"/>
        </a:accent1>
        <a:accent2>
          <a:srgbClr val="468A4B"/>
        </a:accent2>
        <a:accent3>
          <a:srgbClr val="EBEBEB"/>
        </a:accent3>
        <a:accent4>
          <a:srgbClr val="DADADA"/>
        </a:accent4>
        <a:accent5>
          <a:srgbClr val="ABB7DF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6">
        <a:dk1>
          <a:srgbClr val="777777"/>
        </a:dk1>
        <a:lt1>
          <a:srgbClr val="FFFFFF"/>
        </a:lt1>
        <a:dk2>
          <a:srgbClr val="ABADA1"/>
        </a:dk2>
        <a:lt2>
          <a:srgbClr val="C2C2BA"/>
        </a:lt2>
        <a:accent1>
          <a:srgbClr val="909082"/>
        </a:accent1>
        <a:accent2>
          <a:srgbClr val="809EA8"/>
        </a:accent2>
        <a:accent3>
          <a:srgbClr val="D2D3CD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7">
        <a:dk1>
          <a:srgbClr val="3E3E5C"/>
        </a:dk1>
        <a:lt1>
          <a:srgbClr val="FFFFFF"/>
        </a:lt1>
        <a:dk2>
          <a:srgbClr val="BABBD2"/>
        </a:dk2>
        <a:lt2>
          <a:srgbClr val="B2B2B2"/>
        </a:lt2>
        <a:accent1>
          <a:srgbClr val="787682"/>
        </a:accent1>
        <a:accent2>
          <a:srgbClr val="6699FF"/>
        </a:accent2>
        <a:accent3>
          <a:srgbClr val="D9DAE5"/>
        </a:accent3>
        <a:accent4>
          <a:srgbClr val="DADADA"/>
        </a:accent4>
        <a:accent5>
          <a:srgbClr val="BEBDC1"/>
        </a:accent5>
        <a:accent6>
          <a:srgbClr val="5C8A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8">
        <a:dk1>
          <a:srgbClr val="777777"/>
        </a:dk1>
        <a:lt1>
          <a:srgbClr val="FFFFDF"/>
        </a:lt1>
        <a:dk2>
          <a:srgbClr val="FFFFD9"/>
        </a:dk2>
        <a:lt2>
          <a:srgbClr val="AA8322"/>
        </a:lt2>
        <a:accent1>
          <a:srgbClr val="D6B778"/>
        </a:accent1>
        <a:accent2>
          <a:srgbClr val="33CCCC"/>
        </a:accent2>
        <a:accent3>
          <a:srgbClr val="FFFFE9"/>
        </a:accent3>
        <a:accent4>
          <a:srgbClr val="DADABE"/>
        </a:accent4>
        <a:accent5>
          <a:srgbClr val="E8D8BE"/>
        </a:accent5>
        <a:accent6>
          <a:srgbClr val="2DB9B9"/>
        </a:accent6>
        <a:hlink>
          <a:srgbClr val="FF505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9">
        <a:dk1>
          <a:srgbClr val="EACD64"/>
        </a:dk1>
        <a:lt1>
          <a:srgbClr val="FEDA9A"/>
        </a:lt1>
        <a:dk2>
          <a:srgbClr val="AD7625"/>
        </a:dk2>
        <a:lt2>
          <a:srgbClr val="969696"/>
        </a:lt2>
        <a:accent1>
          <a:srgbClr val="8F6F59"/>
        </a:accent1>
        <a:accent2>
          <a:srgbClr val="FFC891"/>
        </a:accent2>
        <a:accent3>
          <a:srgbClr val="FEEACA"/>
        </a:accent3>
        <a:accent4>
          <a:srgbClr val="C8AF54"/>
        </a:accent4>
        <a:accent5>
          <a:srgbClr val="C6BBB5"/>
        </a:accent5>
        <a:accent6>
          <a:srgbClr val="E7B583"/>
        </a:accent6>
        <a:hlink>
          <a:srgbClr val="FF8A3B"/>
        </a:hlink>
        <a:folHlink>
          <a:srgbClr val="EEC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10">
        <a:dk1>
          <a:srgbClr val="808080"/>
        </a:dk1>
        <a:lt1>
          <a:srgbClr val="FFFFFF"/>
        </a:lt1>
        <a:dk2>
          <a:srgbClr val="F8F8F8"/>
        </a:dk2>
        <a:lt2>
          <a:srgbClr val="0099CC"/>
        </a:lt2>
        <a:accent1>
          <a:srgbClr val="66A0CC"/>
        </a:accent1>
        <a:accent2>
          <a:srgbClr val="CCCCFF"/>
        </a:accent2>
        <a:accent3>
          <a:srgbClr val="FBFBFB"/>
        </a:accent3>
        <a:accent4>
          <a:srgbClr val="DADADA"/>
        </a:accent4>
        <a:accent5>
          <a:srgbClr val="B8CDE2"/>
        </a:accent5>
        <a:accent6>
          <a:srgbClr val="B9B9E7"/>
        </a:accent6>
        <a:hlink>
          <a:srgbClr val="3333CC"/>
        </a:hlink>
        <a:folHlink>
          <a:srgbClr val="4D4D4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11">
        <a:dk1>
          <a:srgbClr val="005A58"/>
        </a:dk1>
        <a:lt1>
          <a:srgbClr val="FFFFFF"/>
        </a:lt1>
        <a:dk2>
          <a:srgbClr val="4BB7B7"/>
        </a:dk2>
        <a:lt2>
          <a:srgbClr val="99CCFF"/>
        </a:lt2>
        <a:accent1>
          <a:srgbClr val="586F9E"/>
        </a:accent1>
        <a:accent2>
          <a:srgbClr val="4A24A8"/>
        </a:accent2>
        <a:accent3>
          <a:srgbClr val="B1D8D8"/>
        </a:accent3>
        <a:accent4>
          <a:srgbClr val="DADADA"/>
        </a:accent4>
        <a:accent5>
          <a:srgbClr val="B4BBCC"/>
        </a:accent5>
        <a:accent6>
          <a:srgbClr val="422098"/>
        </a:accent6>
        <a:hlink>
          <a:srgbClr val="CCE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TotalTime>509</TotalTime>
  <Words>1421</Words>
  <Application>Microsoft Office PowerPoint</Application>
  <PresentationFormat>On-screen Show (4:3)</PresentationFormat>
  <Paragraphs>226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Business plan presentation</vt:lpstr>
      <vt:lpstr>Uma proposta para Garantia da qualidade de Software alinhada com o CMMI</vt:lpstr>
      <vt:lpstr>Objetivos</vt:lpstr>
      <vt:lpstr>Objetivos específicos</vt:lpstr>
      <vt:lpstr>Qualidade</vt:lpstr>
      <vt:lpstr>Qualidade = Satisfação</vt:lpstr>
      <vt:lpstr>Qualidade de Software</vt:lpstr>
      <vt:lpstr>Qualidade de Software</vt:lpstr>
      <vt:lpstr>Qualidade de Software</vt:lpstr>
      <vt:lpstr>Qualidade de Software</vt:lpstr>
      <vt:lpstr>Qualidade de Processo</vt:lpstr>
      <vt:lpstr>Qualidade de Processo</vt:lpstr>
      <vt:lpstr>Garantia da qualidade</vt:lpstr>
      <vt:lpstr>CMMI</vt:lpstr>
      <vt:lpstr>CMMI</vt:lpstr>
      <vt:lpstr>CMMI - PPQA</vt:lpstr>
      <vt:lpstr>CMMI - PPQA</vt:lpstr>
      <vt:lpstr>CMMI - PPQA</vt:lpstr>
      <vt:lpstr>Proposta</vt:lpstr>
      <vt:lpstr>Proposta</vt:lpstr>
      <vt:lpstr>Proposta</vt:lpstr>
      <vt:lpstr>Proposta</vt:lpstr>
      <vt:lpstr>Proposta</vt:lpstr>
      <vt:lpstr>Proposta</vt:lpstr>
      <vt:lpstr>Proposta – Análise de aderência</vt:lpstr>
      <vt:lpstr>Proposta – Análise de aderência</vt:lpstr>
      <vt:lpstr>Conclusão</vt:lpstr>
      <vt:lpstr>Referências</vt:lpstr>
    </vt:vector>
  </TitlesOfParts>
  <Company>GFT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Name</dc:title>
  <dc:creator>GFT</dc:creator>
  <cp:lastModifiedBy>GFT</cp:lastModifiedBy>
  <cp:revision>112</cp:revision>
  <cp:lastPrinted>1601-01-01T00:00:00Z</cp:lastPrinted>
  <dcterms:created xsi:type="dcterms:W3CDTF">2015-03-25T18:06:19Z</dcterms:created>
  <dcterms:modified xsi:type="dcterms:W3CDTF">2015-03-31T17:30:45Z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TC010175101033</vt:lpwstr>
  </property>
</Properties>
</file>