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68" r:id="rId5"/>
    <p:sldId id="259" r:id="rId6"/>
    <p:sldId id="270" r:id="rId7"/>
    <p:sldId id="271" r:id="rId8"/>
    <p:sldId id="272" r:id="rId9"/>
    <p:sldId id="273" r:id="rId10"/>
    <p:sldId id="275" r:id="rId11"/>
    <p:sldId id="274" r:id="rId12"/>
    <p:sldId id="269" r:id="rId13"/>
    <p:sldId id="276" r:id="rId14"/>
    <p:sldId id="277" r:id="rId15"/>
    <p:sldId id="278" r:id="rId16"/>
    <p:sldId id="279" r:id="rId17"/>
    <p:sldId id="281" r:id="rId18"/>
    <p:sldId id="282" r:id="rId19"/>
    <p:sldId id="280" r:id="rId20"/>
    <p:sldId id="283" r:id="rId21"/>
    <p:sldId id="286" r:id="rId22"/>
    <p:sldId id="287" r:id="rId23"/>
    <p:sldId id="284" r:id="rId24"/>
    <p:sldId id="285" r:id="rId25"/>
  </p:sldIdLst>
  <p:sldSz cx="9144000" cy="6858000" type="screen4x3"/>
  <p:notesSz cx="6997700" cy="9283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1182" y="-90"/>
      </p:cViewPr>
      <p:guideLst>
        <p:guide orient="horz" pos="2924"/>
        <p:guide pos="22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6C027EFB-4644-416D-B81A-F19E8B246ECA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117100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fld id="{2668A6B0-39CE-4449-B429-CEA1155F1F9F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478137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GB" altLang="en-US" noProof="0" smtClean="0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endParaRPr lang="en-GB" alt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fld id="{C8AB3E90-A031-40ED-864C-0FE577295A4E}" type="slidenum">
              <a:rPr lang="en-GB" altLang="en-US"/>
              <a:pPr/>
              <a:t>‹nº›</a:t>
            </a:fld>
            <a:endParaRPr lang="en-GB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B9F86-01BD-4AB2-A917-3EBBF00190D1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68503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147624-9B02-4BF5-B493-9E73928D4D99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83104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0CFF5-16EB-46D8-931E-269E2410E6A6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95193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8F0CB-2D3D-41AD-BCAB-2DD5D90E301A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7751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02484-938B-4517-BB33-B3B29C04DB26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54918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A9CB4-CBE3-457C-ABF5-8CF2F9FA81F1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9785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38676-A5C6-441D-871D-BA22E0B2CF97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92708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ED0D0-D77C-4087-B9DB-216A832FF7B7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0639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243EE-BA26-4E12-89DB-9BA7250AD0AF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48174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A4BA49-06BA-4A16-A84C-C141ADB185A3}" type="slidenum">
              <a:rPr lang="en-GB" altLang="en-US"/>
              <a:pPr/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98362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E477BC0E-3AE9-42A1-BC3F-DA76B085E71D}" type="slidenum">
              <a:rPr lang="en-GB" altLang="en-US"/>
              <a:pPr/>
              <a:t>‹nº›</a:t>
            </a:fld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663352"/>
            <a:ext cx="5181600" cy="2693640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Uma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abordagem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para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Garantia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da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qualidade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de Software </a:t>
            </a:r>
            <a:r>
              <a:rPr lang="en-GB" altLang="en-US" dirty="0" err="1" smtClean="0">
                <a:solidFill>
                  <a:schemeClr val="tx2">
                    <a:lumMod val="75000"/>
                  </a:schemeClr>
                </a:solidFill>
              </a:rPr>
              <a:t>alinhada</a:t>
            </a:r>
            <a:r>
              <a:rPr lang="en-GB" altLang="en-US" dirty="0" smtClean="0">
                <a:solidFill>
                  <a:schemeClr val="tx2">
                    <a:lumMod val="75000"/>
                  </a:schemeClr>
                </a:solidFill>
              </a:rPr>
              <a:t> com o CMMI</a:t>
            </a:r>
            <a:endParaRPr lang="en-GB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776" y="3573016"/>
            <a:ext cx="5976664" cy="1368152"/>
          </a:xfrm>
        </p:spPr>
        <p:txBody>
          <a:bodyPr/>
          <a:lstStyle/>
          <a:p>
            <a:pPr algn="r"/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Danilo</a:t>
            </a:r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 de Sousa </a:t>
            </a:r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Abreu</a:t>
            </a:r>
            <a:endParaRPr lang="en-GB" altLang="en-US" b="1" dirty="0" smtClean="0">
              <a:solidFill>
                <a:schemeClr val="accent4">
                  <a:lumMod val="25000"/>
                </a:schemeClr>
              </a:solidFill>
              <a:cs typeface="Raavi" panose="020B0502040204020203" pitchFamily="34" charset="0"/>
            </a:endParaRPr>
          </a:p>
          <a:p>
            <a:pPr algn="r"/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Marcos Antonio </a:t>
            </a:r>
            <a:r>
              <a:rPr lang="en-GB" altLang="en-US" b="1" dirty="0" err="1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Ribeiro</a:t>
            </a:r>
            <a:r>
              <a:rPr lang="en-GB" altLang="en-US" b="1" dirty="0" smtClean="0">
                <a:solidFill>
                  <a:schemeClr val="accent4">
                    <a:lumMod val="25000"/>
                  </a:schemeClr>
                </a:solidFill>
                <a:cs typeface="Raavi" panose="020B0502040204020203" pitchFamily="34" charset="0"/>
              </a:rPr>
              <a:t>, MS - Orientador</a:t>
            </a:r>
            <a:endParaRPr lang="en-GB" altLang="en-US" b="1" dirty="0">
              <a:solidFill>
                <a:schemeClr val="accent4">
                  <a:lumMod val="25000"/>
                </a:schemeClr>
              </a:solidFill>
              <a:cs typeface="Raavi" panose="020B0502040204020203" pitchFamily="34" charset="0"/>
            </a:endParaRPr>
          </a:p>
        </p:txBody>
      </p:sp>
      <p:pic>
        <p:nvPicPr>
          <p:cNvPr id="16390" name="Picture 6" descr="Logo placehol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225" y="5940425"/>
            <a:ext cx="8556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239000" cy="4648200"/>
          </a:xfrm>
        </p:spPr>
        <p:txBody>
          <a:bodyPr/>
          <a:lstStyle/>
          <a:p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um conjunto de atividades inter-relacionadas ou interativas que transformam entradas em saídas – ISO 9000</a:t>
            </a:r>
            <a:endParaRPr lang="pt-BR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pt-BR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O processo de software é representado por um conjunto sequencial de atividades, objetivos, transformações e eventos que integram estratégias para cumprimento da evolução de software - PRESSMAN, 1995. </a:t>
            </a: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Modelos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para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ISO/IEC 15504-4</a:t>
            </a:r>
          </a:p>
          <a:p>
            <a:pPr lvl="1"/>
            <a:r>
              <a:rPr lang="en-GB" altLang="en-US" dirty="0" smtClean="0"/>
              <a:t>CMMI 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Cabability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Maturity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en-US" i="1" dirty="0" err="1" smtClean="0">
                <a:latin typeface="Times New Roman" pitchFamily="18" charset="0"/>
                <a:cs typeface="Times New Roman" pitchFamily="18" charset="0"/>
              </a:rPr>
              <a:t>Integration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/>
              <a:t>MPS.BR – </a:t>
            </a:r>
            <a:r>
              <a:rPr lang="en-GB" altLang="en-US" dirty="0" err="1" smtClean="0"/>
              <a:t>Melhoria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r>
              <a:rPr lang="en-GB" altLang="en-US" dirty="0" smtClean="0"/>
              <a:t> do Software </a:t>
            </a:r>
            <a:r>
              <a:rPr lang="en-GB" altLang="en-US" dirty="0" err="1" smtClean="0"/>
              <a:t>Brasileiro</a:t>
            </a:r>
            <a:endParaRPr lang="en-GB" altLang="en-US" dirty="0" smtClean="0"/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Garantia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O </a:t>
            </a:r>
            <a:r>
              <a:rPr lang="en-GB" altLang="en-US" dirty="0" err="1" smtClean="0"/>
              <a:t>quê</a:t>
            </a:r>
            <a:r>
              <a:rPr lang="en-GB" altLang="en-US" dirty="0" smtClean="0"/>
              <a:t> se </a:t>
            </a:r>
            <a:r>
              <a:rPr lang="en-GB" altLang="en-US" dirty="0" err="1" smtClean="0"/>
              <a:t>busca</a:t>
            </a:r>
            <a:r>
              <a:rPr lang="en-GB" altLang="en-US" dirty="0" smtClean="0"/>
              <a:t> com a </a:t>
            </a:r>
            <a:r>
              <a:rPr lang="en-GB" altLang="en-US" dirty="0" err="1" smtClean="0"/>
              <a:t>garantia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?</a:t>
            </a:r>
            <a:endParaRPr lang="en-GB" altLang="en-US" dirty="0"/>
          </a:p>
          <a:p>
            <a:pPr lvl="1"/>
            <a:r>
              <a:rPr lang="en-GB" altLang="en-US" dirty="0" err="1" smtClean="0"/>
              <a:t>Processos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com o </a:t>
            </a:r>
            <a:r>
              <a:rPr lang="en-GB" altLang="en-US" dirty="0" err="1" smtClean="0"/>
              <a:t>intuito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obter</a:t>
            </a:r>
            <a:r>
              <a:rPr lang="en-GB" altLang="en-US" dirty="0" smtClean="0"/>
              <a:t> um </a:t>
            </a:r>
            <a:r>
              <a:rPr lang="en-GB" altLang="en-US" dirty="0" err="1" smtClean="0"/>
              <a:t>produto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trabalho</a:t>
            </a:r>
            <a:r>
              <a:rPr lang="en-GB" altLang="en-US" dirty="0" smtClean="0"/>
              <a:t> com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.</a:t>
            </a:r>
          </a:p>
          <a:p>
            <a:pPr lvl="1"/>
            <a:r>
              <a:rPr lang="en-GB" altLang="en-US" dirty="0" err="1" smtClean="0"/>
              <a:t>Dimensões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</a:p>
          <a:p>
            <a:pPr lvl="2"/>
            <a:r>
              <a:rPr lang="en-GB" altLang="en-US" dirty="0" err="1" smtClean="0"/>
              <a:t>Produto</a:t>
            </a:r>
            <a:endParaRPr lang="en-GB" altLang="en-US" dirty="0" smtClean="0"/>
          </a:p>
          <a:p>
            <a:pPr lvl="3"/>
            <a:r>
              <a:rPr lang="en-GB" altLang="en-US" dirty="0" smtClean="0"/>
              <a:t>ISO/IEC 25010 (9126)</a:t>
            </a:r>
          </a:p>
          <a:p>
            <a:pPr lvl="2"/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3"/>
            <a:r>
              <a:rPr lang="en-GB" altLang="en-US" dirty="0" smtClean="0"/>
              <a:t>CMMI, ISO/IEC 15504, MPS.BR entre </a:t>
            </a:r>
            <a:r>
              <a:rPr lang="en-GB" altLang="en-US" dirty="0" err="1" smtClean="0"/>
              <a:t>outros</a:t>
            </a:r>
            <a:r>
              <a:rPr lang="en-GB" altLang="en-US" dirty="0" smtClean="0"/>
              <a:t>.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- PMBOK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Pilares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</a:p>
          <a:p>
            <a:pPr lvl="1"/>
            <a:r>
              <a:rPr lang="en-GB" altLang="en-US" dirty="0" smtClean="0"/>
              <a:t>Plan</a:t>
            </a:r>
          </a:p>
          <a:p>
            <a:pPr lvl="1"/>
            <a:r>
              <a:rPr lang="pt-BR" altLang="en-US" dirty="0" smtClean="0"/>
              <a:t>Control</a:t>
            </a:r>
            <a:endParaRPr lang="pt-BR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/>
              <a:t>Assurance</a:t>
            </a:r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239000" cy="5077544"/>
          </a:xfrm>
        </p:spPr>
        <p:txBody>
          <a:bodyPr/>
          <a:lstStyle/>
          <a:p>
            <a:r>
              <a:rPr lang="en-GB" altLang="en-US" dirty="0" smtClean="0"/>
              <a:t>CMM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Model)</a:t>
            </a:r>
          </a:p>
          <a:p>
            <a:pPr lvl="1"/>
            <a:r>
              <a:rPr lang="en-GB" altLang="en-US" dirty="0" err="1" smtClean="0">
                <a:cs typeface="Arial" pitchFamily="34" charset="0"/>
              </a:rPr>
              <a:t>Desenvolvido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pelo</a:t>
            </a:r>
            <a:r>
              <a:rPr lang="en-GB" altLang="en-US" dirty="0" smtClean="0">
                <a:cs typeface="Arial" pitchFamily="34" charset="0"/>
              </a:rPr>
              <a:t> SEI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(Software Engineering Institute)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Universidade</a:t>
            </a:r>
            <a:r>
              <a:rPr lang="en-GB" altLang="en-US" dirty="0" smtClean="0">
                <a:cs typeface="Arial" pitchFamily="34" charset="0"/>
              </a:rPr>
              <a:t> Carnegie Mellon.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Departamento</a:t>
            </a:r>
            <a:r>
              <a:rPr lang="en-GB" altLang="en-US" dirty="0" smtClean="0">
                <a:cs typeface="Arial" pitchFamily="34" charset="0"/>
              </a:rPr>
              <a:t> de </a:t>
            </a:r>
            <a:r>
              <a:rPr lang="en-GB" altLang="en-US" dirty="0" err="1" smtClean="0">
                <a:cs typeface="Arial" pitchFamily="34" charset="0"/>
              </a:rPr>
              <a:t>Defesa</a:t>
            </a:r>
            <a:r>
              <a:rPr lang="en-GB" altLang="en-US" dirty="0" smtClean="0">
                <a:cs typeface="Arial" pitchFamily="34" charset="0"/>
              </a:rPr>
              <a:t> dos EUA.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Versão</a:t>
            </a:r>
            <a:r>
              <a:rPr lang="en-GB" altLang="en-US" dirty="0" smtClean="0">
                <a:cs typeface="Arial" pitchFamily="34" charset="0"/>
              </a:rPr>
              <a:t> 1.1 - 1993</a:t>
            </a:r>
          </a:p>
          <a:p>
            <a:r>
              <a:rPr lang="en-GB" altLang="en-US" dirty="0" smtClean="0"/>
              <a:t>CMMI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Integration) 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dos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modelos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:</a:t>
            </a: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/>
              <a:t>SW-CMM V2C -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Capability Maturity Model for Software V2.0</a:t>
            </a:r>
          </a:p>
          <a:p>
            <a:pPr lvl="1"/>
            <a:r>
              <a:rPr lang="pt-BR" sz="1600" dirty="0" smtClean="0"/>
              <a:t>SECM - 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EIA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Interim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Standard 731 – System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Engineering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Capability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600" i="1" dirty="0" err="1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pt-BR" sz="1600" i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/>
            <a:r>
              <a:rPr lang="en-US" sz="1600" dirty="0" smtClean="0"/>
              <a:t>IPD-CMM -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Integrated Product Development Capability Maturity Model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en-US" sz="1600" b="1" dirty="0" err="1" smtClean="0">
                <a:cs typeface="Arial" pitchFamily="34" charset="0"/>
              </a:rPr>
              <a:t>Compatibilidade</a:t>
            </a:r>
            <a:r>
              <a:rPr lang="en-US" altLang="en-US" sz="1600" b="1" dirty="0" smtClean="0">
                <a:cs typeface="Arial" pitchFamily="34" charset="0"/>
              </a:rPr>
              <a:t> com ISO/IEC 15504</a:t>
            </a:r>
            <a:endParaRPr lang="en-GB" altLang="en-US" sz="1600" b="1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CMMI </a:t>
            </a:r>
            <a:r>
              <a:rPr lang="en-GB" altLang="en-US" dirty="0" err="1" smtClean="0"/>
              <a:t>versão</a:t>
            </a:r>
            <a:r>
              <a:rPr lang="en-GB" altLang="en-US" dirty="0" smtClean="0"/>
              <a:t> 1.3, </a:t>
            </a:r>
            <a:r>
              <a:rPr lang="en-GB" altLang="en-US" dirty="0" err="1" smtClean="0"/>
              <a:t>possui</a:t>
            </a:r>
            <a:r>
              <a:rPr lang="en-GB" altLang="en-US" dirty="0" smtClean="0"/>
              <a:t> 03 </a:t>
            </a:r>
            <a:r>
              <a:rPr lang="en-GB" altLang="en-US" dirty="0" err="1" smtClean="0"/>
              <a:t>áreas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interesse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CMMI-DEV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Development)</a:t>
            </a:r>
          </a:p>
          <a:p>
            <a:pPr lvl="1"/>
            <a:r>
              <a:rPr lang="en-GB" altLang="en-US" dirty="0" smtClean="0"/>
              <a:t>CMMI-SVC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Service)</a:t>
            </a:r>
          </a:p>
          <a:p>
            <a:pPr lvl="1"/>
            <a:r>
              <a:rPr lang="en-GB" altLang="en-US" dirty="0" smtClean="0"/>
              <a:t>CMMI-ACQ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(Capability Maturity Model for Acquisition)</a:t>
            </a:r>
          </a:p>
          <a:p>
            <a:r>
              <a:rPr lang="en-GB" altLang="en-US" dirty="0" smtClean="0"/>
              <a:t>CMMI</a:t>
            </a:r>
            <a:r>
              <a:rPr lang="en-GB" altLang="en-US" dirty="0" smtClean="0">
                <a:ea typeface="+mn-ea"/>
                <a:cs typeface="+mn-cs"/>
              </a:rPr>
              <a:t>-DEV</a:t>
            </a:r>
          </a:p>
          <a:p>
            <a:pPr lvl="1"/>
            <a:r>
              <a:rPr lang="en-GB" altLang="en-US" b="1" i="1" u="sng" dirty="0" smtClean="0"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com 22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áreas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GB" altLang="en-US" dirty="0" err="1" smtClean="0">
                <a:latin typeface="Arial" pitchFamily="34" charset="0"/>
                <a:cs typeface="Arial" pitchFamily="34" charset="0"/>
              </a:rPr>
              <a:t>processos</a:t>
            </a:r>
            <a:endParaRPr lang="en-GB" altLang="en-US" i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GB" altLang="en-US" dirty="0" err="1" smtClean="0">
                <a:cs typeface="Arial" pitchFamily="34" charset="0"/>
              </a:rPr>
              <a:t>Atende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diversos</a:t>
            </a:r>
            <a:r>
              <a:rPr lang="en-GB" altLang="en-US" dirty="0" smtClean="0">
                <a:cs typeface="Arial" pitchFamily="34" charset="0"/>
              </a:rPr>
              <a:t> </a:t>
            </a:r>
            <a:r>
              <a:rPr lang="en-GB" altLang="en-US" dirty="0" err="1" smtClean="0">
                <a:cs typeface="Arial" pitchFamily="34" charset="0"/>
              </a:rPr>
              <a:t>setores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como</a:t>
            </a:r>
            <a:r>
              <a:rPr lang="en-GB" alt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2"/>
            <a:r>
              <a:rPr lang="en-GB" altLang="en-US" dirty="0" err="1" smtClean="0">
                <a:cs typeface="Arial" pitchFamily="34" charset="0"/>
              </a:rPr>
              <a:t>Indústria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telecomunicação</a:t>
            </a:r>
            <a:r>
              <a:rPr lang="en-GB" altLang="en-US" dirty="0" smtClean="0">
                <a:cs typeface="Arial" pitchFamily="34" charset="0"/>
              </a:rPr>
              <a:t>, </a:t>
            </a:r>
            <a:r>
              <a:rPr lang="en-GB" altLang="en-US" dirty="0" err="1" smtClean="0">
                <a:cs typeface="Arial" pitchFamily="34" charset="0"/>
              </a:rPr>
              <a:t>bancário</a:t>
            </a:r>
            <a:r>
              <a:rPr lang="en-GB" altLang="en-US" dirty="0" smtClean="0">
                <a:cs typeface="Arial" pitchFamily="34" charset="0"/>
              </a:rPr>
              <a:t> e etc.</a:t>
            </a:r>
          </a:p>
          <a:p>
            <a:pPr lvl="1"/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Process and Product Quality Assurance</a:t>
            </a:r>
            <a:r>
              <a:rPr lang="en-GB" altLang="en-US" dirty="0" smtClean="0">
                <a:cs typeface="Times New Roman" pitchFamily="18" charset="0"/>
              </a:rPr>
              <a:t> – PPQA</a:t>
            </a:r>
          </a:p>
          <a:p>
            <a:pPr lvl="2"/>
            <a:r>
              <a:rPr lang="en-GB" altLang="en-US" dirty="0" smtClean="0">
                <a:cs typeface="Times New Roman" pitchFamily="18" charset="0"/>
              </a:rPr>
              <a:t>02 </a:t>
            </a:r>
            <a:r>
              <a:rPr lang="en-GB" altLang="en-US" dirty="0" err="1" smtClean="0">
                <a:cs typeface="Times New Roman" pitchFamily="18" charset="0"/>
              </a:rPr>
              <a:t>Objetivos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específicos</a:t>
            </a:r>
            <a:endParaRPr lang="en-GB" altLang="en-US" dirty="0" smtClean="0">
              <a:cs typeface="Times New Roman" pitchFamily="18" charset="0"/>
            </a:endParaRPr>
          </a:p>
          <a:p>
            <a:pPr lvl="3"/>
            <a:r>
              <a:rPr lang="en-GB" altLang="en-US" dirty="0" err="1" smtClean="0">
                <a:cs typeface="Times New Roman" pitchFamily="18" charset="0"/>
              </a:rPr>
              <a:t>Cada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contém</a:t>
            </a:r>
            <a:r>
              <a:rPr lang="en-GB" altLang="en-US" dirty="0" smtClean="0">
                <a:cs typeface="Times New Roman" pitchFamily="18" charset="0"/>
              </a:rPr>
              <a:t> 02 </a:t>
            </a:r>
            <a:r>
              <a:rPr lang="en-GB" altLang="en-US" dirty="0" err="1" smtClean="0">
                <a:cs typeface="Times New Roman" pitchFamily="18" charset="0"/>
              </a:rPr>
              <a:t>práticas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específicas</a:t>
            </a:r>
            <a:endParaRPr lang="en-GB" altLang="en-US" dirty="0" smtClean="0">
              <a:cs typeface="Times New Roman" pitchFamily="18" charset="0"/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2915816" y="3212976"/>
            <a:ext cx="4333875" cy="3209925"/>
            <a:chOff x="0" y="0"/>
            <a:chExt cx="4333875" cy="3209925"/>
          </a:xfrm>
        </p:grpSpPr>
        <p:sp>
          <p:nvSpPr>
            <p:cNvPr id="27" name="Oval 1"/>
            <p:cNvSpPr/>
            <p:nvPr/>
          </p:nvSpPr>
          <p:spPr>
            <a:xfrm>
              <a:off x="0" y="66675"/>
              <a:ext cx="1685925" cy="3095625"/>
            </a:xfrm>
            <a:prstGeom prst="ellips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rPr>
                <a:t>Objetivos</a:t>
              </a:r>
            </a:p>
          </p:txBody>
        </p:sp>
        <p:sp>
          <p:nvSpPr>
            <p:cNvPr id="28" name="Oval 2"/>
            <p:cNvSpPr/>
            <p:nvPr/>
          </p:nvSpPr>
          <p:spPr>
            <a:xfrm>
              <a:off x="209550" y="542926"/>
              <a:ext cx="1285876" cy="7810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SG</a:t>
              </a:r>
              <a:r>
                <a:rPr lang="en-GB" sz="2400" b="1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1</a:t>
              </a:r>
              <a:endParaRPr lang="en-GB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3"/>
            <p:cNvSpPr/>
            <p:nvPr/>
          </p:nvSpPr>
          <p:spPr>
            <a:xfrm>
              <a:off x="190500" y="1981201"/>
              <a:ext cx="1285876" cy="7810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SG 2</a:t>
              </a:r>
            </a:p>
          </p:txBody>
        </p:sp>
        <p:sp>
          <p:nvSpPr>
            <p:cNvPr id="30" name="Oval 5"/>
            <p:cNvSpPr/>
            <p:nvPr/>
          </p:nvSpPr>
          <p:spPr>
            <a:xfrm>
              <a:off x="2657476" y="1219201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1.2</a:t>
              </a:r>
            </a:p>
          </p:txBody>
        </p:sp>
        <p:sp>
          <p:nvSpPr>
            <p:cNvPr id="31" name="Oval 6"/>
            <p:cNvSpPr/>
            <p:nvPr/>
          </p:nvSpPr>
          <p:spPr>
            <a:xfrm>
              <a:off x="2647951" y="533401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1.1</a:t>
              </a:r>
            </a:p>
          </p:txBody>
        </p:sp>
        <p:sp>
          <p:nvSpPr>
            <p:cNvPr id="32" name="Oval 7"/>
            <p:cNvSpPr/>
            <p:nvPr/>
          </p:nvSpPr>
          <p:spPr>
            <a:xfrm>
              <a:off x="2647951" y="2486026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2.2</a:t>
              </a:r>
            </a:p>
          </p:txBody>
        </p:sp>
        <p:sp>
          <p:nvSpPr>
            <p:cNvPr id="33" name="Oval 8"/>
            <p:cNvSpPr/>
            <p:nvPr/>
          </p:nvSpPr>
          <p:spPr>
            <a:xfrm>
              <a:off x="2638426" y="1838326"/>
              <a:ext cx="1152523" cy="552449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SP 2.1</a:t>
              </a:r>
            </a:p>
          </p:txBody>
        </p:sp>
        <p:sp>
          <p:nvSpPr>
            <p:cNvPr id="34" name="Rectangle 26"/>
            <p:cNvSpPr/>
            <p:nvPr/>
          </p:nvSpPr>
          <p:spPr>
            <a:xfrm>
              <a:off x="2028825" y="0"/>
              <a:ext cx="2305050" cy="3209925"/>
            </a:xfrm>
            <a:prstGeom prst="rect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en-GB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rPr>
                <a:t>Práticas</a:t>
              </a:r>
            </a:p>
          </p:txBody>
        </p:sp>
        <p:cxnSp>
          <p:nvCxnSpPr>
            <p:cNvPr id="35" name="Straight Arrow Connector 38"/>
            <p:cNvCxnSpPr>
              <a:stCxn id="28" idx="6"/>
              <a:endCxn id="31" idx="2"/>
            </p:cNvCxnSpPr>
            <p:nvPr/>
          </p:nvCxnSpPr>
          <p:spPr>
            <a:xfrm flipV="1">
              <a:off x="1495426" y="809626"/>
              <a:ext cx="1152525" cy="12382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40"/>
            <p:cNvCxnSpPr>
              <a:stCxn id="28" idx="6"/>
              <a:endCxn id="30" idx="2"/>
            </p:cNvCxnSpPr>
            <p:nvPr/>
          </p:nvCxnSpPr>
          <p:spPr>
            <a:xfrm>
              <a:off x="1495426" y="933451"/>
              <a:ext cx="1162050" cy="56197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43"/>
            <p:cNvCxnSpPr>
              <a:stCxn id="29" idx="6"/>
              <a:endCxn id="33" idx="2"/>
            </p:cNvCxnSpPr>
            <p:nvPr/>
          </p:nvCxnSpPr>
          <p:spPr>
            <a:xfrm flipV="1">
              <a:off x="1476376" y="2114551"/>
              <a:ext cx="1162050" cy="25717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46"/>
            <p:cNvCxnSpPr>
              <a:stCxn id="29" idx="6"/>
              <a:endCxn id="32" idx="2"/>
            </p:cNvCxnSpPr>
            <p:nvPr/>
          </p:nvCxnSpPr>
          <p:spPr>
            <a:xfrm>
              <a:off x="1476376" y="2371726"/>
              <a:ext cx="1171575" cy="390525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600" b="1" dirty="0" smtClean="0"/>
              <a:t>SG 1 - Aderência dos processos e produtos de trabalhos associados com as descrições do processo, padronizar e avaliar objetivamente o processo. </a:t>
            </a:r>
          </a:p>
          <a:p>
            <a:pPr lvl="1"/>
            <a:r>
              <a:rPr lang="pt-BR" sz="1400" dirty="0" smtClean="0"/>
              <a:t>SP 1.1 Avaliar objetivamente processos realizados, selecionado contra descrições aplicáveis de processo, padrões e procedimentos. </a:t>
            </a:r>
          </a:p>
          <a:p>
            <a:pPr lvl="1"/>
            <a:r>
              <a:rPr lang="pt-BR" sz="1400" dirty="0" smtClean="0"/>
              <a:t>SP 1.2 Avaliar objetivamente produtos de trabalho selecionado contra as descrições aplicáveis de processo, padrões e procedimentos. </a:t>
            </a:r>
          </a:p>
          <a:p>
            <a:r>
              <a:rPr lang="pt-BR" sz="1600" b="1" dirty="0" smtClean="0"/>
              <a:t>SG 2 - Questões de não conformidades são objetivamente rastreadas e comunicados, e é assegurada a resolução. </a:t>
            </a:r>
          </a:p>
          <a:p>
            <a:pPr lvl="1"/>
            <a:r>
              <a:rPr lang="pt-BR" sz="1400" dirty="0" smtClean="0"/>
              <a:t>SP 2.1 Comunicar problemas de qualidade e garantir a resolução dos problemas de não conformidade com a equipe e gestores. </a:t>
            </a:r>
          </a:p>
          <a:p>
            <a:pPr lvl="1"/>
            <a:r>
              <a:rPr lang="pt-BR" sz="1400" dirty="0" smtClean="0"/>
              <a:t>SP 2.2 Estabelecer e manter registros das atividades de garantia de qualidade.</a:t>
            </a:r>
            <a:endParaRPr lang="en-GB" altLang="en-US" sz="14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CMMI - PPQA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De forma geral</a:t>
            </a:r>
            <a:endParaRPr lang="pt-BR" dirty="0" smtClean="0"/>
          </a:p>
          <a:p>
            <a:pPr lvl="1"/>
            <a:r>
              <a:rPr lang="pt-BR" sz="1800" dirty="0" smtClean="0"/>
              <a:t>Avaliar a aderência dos produtos de trabalho e serviços com as descrições dos processos, padrões e procedimentos estabelecidos </a:t>
            </a:r>
          </a:p>
          <a:p>
            <a:pPr lvl="1"/>
            <a:r>
              <a:rPr lang="pt-BR" sz="1800" dirty="0" smtClean="0"/>
              <a:t>Identificar e documentar problemas de não conformidade</a:t>
            </a:r>
          </a:p>
          <a:p>
            <a:pPr lvl="1"/>
            <a:r>
              <a:rPr lang="pt-BR" sz="1800" dirty="0" smtClean="0"/>
              <a:t>Manter equipe e gestores informados dos resultados sobre as atividades da Garantia da Qualidade.</a:t>
            </a:r>
          </a:p>
          <a:p>
            <a:pPr lvl="1"/>
            <a:r>
              <a:rPr lang="pt-BR" sz="1800" dirty="0" smtClean="0"/>
              <a:t>Certificar que problemas de não conformidade estão devidamente delegados (CMMI, 2010) e (MANUVANNAN, 2010) </a:t>
            </a:r>
          </a:p>
          <a:p>
            <a:pPr lvl="1">
              <a:buNone/>
            </a:pPr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6934200" cy="5661248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Artefatos</a:t>
            </a:r>
            <a:endParaRPr lang="en-GB" altLang="en-US" dirty="0" smtClean="0">
              <a:cs typeface="Times New Roman" pitchFamily="18" charset="0"/>
            </a:endParaRPr>
          </a:p>
          <a:p>
            <a:pPr lvl="2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Entrada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smtClean="0">
                <a:cs typeface="Times New Roman" pitchFamily="18" charset="0"/>
              </a:rPr>
              <a:t>Plano de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Documentação</a:t>
            </a:r>
            <a:r>
              <a:rPr lang="en-GB" altLang="en-US" dirty="0" smtClean="0">
                <a:cs typeface="Times New Roman" pitchFamily="18" charset="0"/>
              </a:rPr>
              <a:t> dos </a:t>
            </a:r>
            <a:r>
              <a:rPr lang="en-GB" altLang="en-US" dirty="0" err="1" smtClean="0">
                <a:cs typeface="Times New Roman" pitchFamily="18" charset="0"/>
              </a:rPr>
              <a:t>processos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Checklist</a:t>
            </a:r>
            <a:r>
              <a:rPr lang="en-GB" altLang="en-US" dirty="0" smtClean="0">
                <a:cs typeface="Times New Roman" pitchFamily="18" charset="0"/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Saída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smtClean="0">
                <a:cs typeface="Times New Roman" pitchFamily="18" charset="0"/>
              </a:rPr>
              <a:t>Plano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periódico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da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Garantia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da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não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conformidades</a:t>
            </a:r>
            <a:endParaRPr lang="en-GB" altLang="en-US" dirty="0" smtClean="0">
              <a:cs typeface="Times New Roman" pitchFamily="18" charset="0"/>
            </a:endParaRPr>
          </a:p>
          <a:p>
            <a:pPr lvl="3">
              <a:lnSpc>
                <a:spcPct val="100000"/>
              </a:lnSpc>
            </a:pP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sobre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lições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aprendidas</a:t>
            </a:r>
            <a:endParaRPr lang="en-GB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Objetivos</a:t>
            </a:r>
            <a:endParaRPr lang="en-GB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059488" cy="4648200"/>
          </a:xfrm>
        </p:spPr>
        <p:txBody>
          <a:bodyPr/>
          <a:lstStyle/>
          <a:p>
            <a:r>
              <a:rPr lang="en-GB" altLang="en-US" dirty="0" err="1" smtClean="0"/>
              <a:t>Visão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geral</a:t>
            </a:r>
            <a:r>
              <a:rPr lang="en-GB" altLang="en-US" dirty="0" smtClean="0"/>
              <a:t> do </a:t>
            </a:r>
            <a:r>
              <a:rPr lang="en-GB" altLang="en-US" dirty="0" err="1" smtClean="0"/>
              <a:t>processo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</a:p>
          <a:p>
            <a:pPr lvl="1"/>
            <a:r>
              <a:rPr lang="en-GB" altLang="en-US" dirty="0" err="1" smtClean="0"/>
              <a:t>Qualidade</a:t>
            </a:r>
            <a:endParaRPr lang="en-GB" altLang="en-US" dirty="0" smtClean="0"/>
          </a:p>
          <a:p>
            <a:pPr lvl="1"/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</a:t>
            </a:r>
            <a:endParaRPr lang="en-GB" altLang="en-US" dirty="0" smtClean="0"/>
          </a:p>
          <a:p>
            <a:pPr lvl="1"/>
            <a:r>
              <a:rPr lang="en-GB" altLang="en-US" dirty="0" err="1" smtClean="0"/>
              <a:t>Qualidade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produto</a:t>
            </a:r>
            <a:r>
              <a:rPr lang="en-GB" altLang="en-US" dirty="0" smtClean="0"/>
              <a:t> e,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serviço</a:t>
            </a:r>
            <a:r>
              <a:rPr lang="en-GB" altLang="en-US" dirty="0" smtClean="0"/>
              <a:t> de Software</a:t>
            </a:r>
          </a:p>
          <a:p>
            <a:r>
              <a:rPr lang="en-GB" altLang="en-US" dirty="0" err="1" smtClean="0"/>
              <a:t>Ênfase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em</a:t>
            </a:r>
            <a:r>
              <a:rPr lang="en-GB" altLang="en-US" dirty="0" smtClean="0"/>
              <a:t> CMMI-DEV¹, PPQA</a:t>
            </a:r>
          </a:p>
          <a:p>
            <a:pPr lvl="1"/>
            <a:r>
              <a:rPr lang="en-GB" altLang="en-US" dirty="0" err="1" smtClean="0"/>
              <a:t>Histórico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motivação</a:t>
            </a:r>
            <a:r>
              <a:rPr lang="en-GB" altLang="en-US" dirty="0" smtClean="0"/>
              <a:t>, </a:t>
            </a:r>
            <a:r>
              <a:rPr lang="en-GB" altLang="en-US" dirty="0" err="1" smtClean="0"/>
              <a:t>evolução</a:t>
            </a:r>
            <a:r>
              <a:rPr lang="en-GB" altLang="en-US" dirty="0" smtClean="0"/>
              <a:t> e PPQA </a:t>
            </a:r>
            <a:r>
              <a:rPr lang="en-GB" altLang="en-US" i="1" dirty="0" smtClean="0"/>
              <a:t>(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Process and Product Quality Assurance</a:t>
            </a:r>
            <a:r>
              <a:rPr lang="en-GB" altLang="en-US" i="1" dirty="0" smtClean="0"/>
              <a:t>)</a:t>
            </a:r>
          </a:p>
          <a:p>
            <a:r>
              <a:rPr lang="en-GB" altLang="en-US" dirty="0" err="1" smtClean="0"/>
              <a:t>Fundamentação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teórica</a:t>
            </a:r>
            <a:endParaRPr lang="en-GB" altLang="en-US" dirty="0" smtClean="0"/>
          </a:p>
          <a:p>
            <a:endParaRPr lang="en-GB" altLang="en-US" dirty="0" smtClean="0"/>
          </a:p>
          <a:p>
            <a:pPr>
              <a:buNone/>
            </a:pPr>
            <a:r>
              <a:rPr lang="en-GB" altLang="en-US" dirty="0" smtClean="0"/>
              <a:t>[¹]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Capability Maturity Model Integration for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Proposta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96752"/>
            <a:ext cx="6934200" cy="4648200"/>
          </a:xfrm>
        </p:spPr>
        <p:txBody>
          <a:bodyPr/>
          <a:lstStyle/>
          <a:p>
            <a:pPr lvl="1"/>
            <a:r>
              <a:rPr lang="en-GB" altLang="en-US" dirty="0" err="1" smtClean="0">
                <a:cs typeface="Times New Roman" pitchFamily="18" charset="0"/>
              </a:rPr>
              <a:t>Reune</a:t>
            </a:r>
            <a:r>
              <a:rPr lang="en-GB" altLang="en-US" dirty="0" smtClean="0">
                <a:cs typeface="Times New Roman" pitchFamily="18" charset="0"/>
              </a:rPr>
              <a:t>: </a:t>
            </a:r>
            <a:r>
              <a:rPr lang="en-GB" altLang="en-US" dirty="0" err="1" smtClean="0">
                <a:cs typeface="Times New Roman" pitchFamily="18" charset="0"/>
              </a:rPr>
              <a:t>Conjunto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artefatos</a:t>
            </a:r>
            <a:r>
              <a:rPr lang="en-GB" altLang="en-US" dirty="0" smtClean="0">
                <a:cs typeface="Times New Roman" pitchFamily="18" charset="0"/>
              </a:rPr>
              <a:t> e </a:t>
            </a:r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1"/>
            <a:r>
              <a:rPr lang="en-GB" altLang="en-US" dirty="0" err="1" smtClean="0">
                <a:cs typeface="Times New Roman" pitchFamily="18" charset="0"/>
              </a:rPr>
              <a:t>Atividades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plano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qualidade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produtos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trabalho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r>
              <a:rPr lang="en-GB" altLang="en-US" dirty="0" err="1" smtClean="0">
                <a:cs typeface="Times New Roman" pitchFamily="18" charset="0"/>
              </a:rPr>
              <a:t>Avaliar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objetivamente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processos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r>
              <a:rPr lang="en-GB" altLang="en-US" dirty="0" err="1" smtClean="0">
                <a:cs typeface="Times New Roman" pitchFamily="18" charset="0"/>
              </a:rPr>
              <a:t>Aprovar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produto</a:t>
            </a:r>
            <a:r>
              <a:rPr lang="en-GB" altLang="en-US" dirty="0" smtClean="0">
                <a:cs typeface="Times New Roman" pitchFamily="18" charset="0"/>
              </a:rPr>
              <a:t> final </a:t>
            </a:r>
            <a:r>
              <a:rPr lang="en-GB" altLang="en-US" dirty="0" err="1" smtClean="0">
                <a:cs typeface="Times New Roman" pitchFamily="18" charset="0"/>
              </a:rPr>
              <a:t>para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entrega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periódico</a:t>
            </a:r>
            <a:r>
              <a:rPr lang="en-GB" altLang="en-US" dirty="0" smtClean="0">
                <a:cs typeface="Times New Roman" pitchFamily="18" charset="0"/>
              </a:rPr>
              <a:t> de PPQA</a:t>
            </a:r>
          </a:p>
          <a:p>
            <a:pPr lvl="2"/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não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conformidades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r>
              <a:rPr lang="en-GB" altLang="en-US" dirty="0" err="1" smtClean="0">
                <a:cs typeface="Times New Roman" pitchFamily="18" charset="0"/>
              </a:rPr>
              <a:t>Elaborar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relatório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lições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aprendidas</a:t>
            </a:r>
            <a:r>
              <a:rPr lang="en-GB" altLang="en-US" dirty="0" smtClean="0">
                <a:cs typeface="Times New Roman" pitchFamily="18" charset="0"/>
              </a:rPr>
              <a:t> do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r>
              <a:rPr lang="en-GB" altLang="en-US" dirty="0" err="1" smtClean="0">
                <a:cs typeface="Times New Roman" pitchFamily="18" charset="0"/>
              </a:rPr>
              <a:t>Disponibilizar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materias</a:t>
            </a:r>
            <a:r>
              <a:rPr lang="en-GB" altLang="en-US" dirty="0" smtClean="0">
                <a:cs typeface="Times New Roman" pitchFamily="18" charset="0"/>
              </a:rPr>
              <a:t> de </a:t>
            </a:r>
            <a:r>
              <a:rPr lang="en-GB" altLang="en-US" dirty="0" err="1" smtClean="0">
                <a:cs typeface="Times New Roman" pitchFamily="18" charset="0"/>
              </a:rPr>
              <a:t>treinamento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r>
              <a:rPr lang="en-GB" altLang="en-US" dirty="0" err="1" smtClean="0">
                <a:cs typeface="Times New Roman" pitchFamily="18" charset="0"/>
              </a:rPr>
              <a:t>Prestar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suporte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aos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r>
              <a:rPr lang="en-GB" altLang="en-US" dirty="0" err="1" smtClean="0">
                <a:cs typeface="Times New Roman" pitchFamily="18" charset="0"/>
              </a:rPr>
              <a:t>envolvidos</a:t>
            </a:r>
            <a:r>
              <a:rPr lang="en-GB" altLang="en-US" dirty="0" smtClean="0">
                <a:cs typeface="Times New Roman" pitchFamily="18" charset="0"/>
              </a:rPr>
              <a:t> no </a:t>
            </a:r>
            <a:r>
              <a:rPr lang="en-GB" altLang="en-US" dirty="0" err="1" smtClean="0">
                <a:cs typeface="Times New Roman" pitchFamily="18" charset="0"/>
              </a:rPr>
              <a:t>projeto</a:t>
            </a:r>
            <a:endParaRPr lang="en-GB" altLang="en-US" dirty="0" smtClean="0">
              <a:cs typeface="Times New Roman" pitchFamily="18" charset="0"/>
            </a:endParaRPr>
          </a:p>
          <a:p>
            <a:pPr lvl="2"/>
            <a:endParaRPr lang="en-GB" altLang="en-US" dirty="0" smtClean="0">
              <a:cs typeface="Times New Roman" pitchFamily="18" charset="0"/>
            </a:endParaRPr>
          </a:p>
          <a:p>
            <a:pPr lvl="1"/>
            <a:endParaRPr lang="en-GB" alt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74638"/>
            <a:ext cx="7308304" cy="1143000"/>
          </a:xfrm>
        </p:spPr>
        <p:txBody>
          <a:bodyPr/>
          <a:lstStyle/>
          <a:p>
            <a:r>
              <a:rPr lang="en-GB" altLang="en-US" dirty="0" err="1" smtClean="0"/>
              <a:t>Proposta</a:t>
            </a:r>
            <a:r>
              <a:rPr lang="en-GB" altLang="en-US" dirty="0" smtClean="0"/>
              <a:t> – </a:t>
            </a:r>
            <a:r>
              <a:rPr lang="en-GB" altLang="en-US" dirty="0" err="1" smtClean="0"/>
              <a:t>Análise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aderência</a:t>
            </a:r>
            <a:endParaRPr lang="en-GB" alt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63688" y="2174875"/>
            <a:ext cx="3384376" cy="3951288"/>
          </a:xfrm>
        </p:spPr>
        <p:txBody>
          <a:bodyPr/>
          <a:lstStyle/>
          <a:p>
            <a:r>
              <a:rPr lang="pt-BR" sz="1600" b="1" dirty="0" smtClean="0"/>
              <a:t>SP 1.1</a:t>
            </a:r>
            <a:r>
              <a:rPr lang="pt-BR" sz="1600" dirty="0" smtClean="0"/>
              <a:t> Avaliar objetivamente processos realizados selecionado contra descrições aplicáveis processo, padrões e procedimentos</a:t>
            </a:r>
          </a:p>
          <a:p>
            <a:endParaRPr lang="pt-BR" sz="1600" dirty="0" smtClean="0"/>
          </a:p>
          <a:p>
            <a:r>
              <a:rPr lang="pt-BR" sz="1600" b="1" dirty="0" smtClean="0"/>
              <a:t>SP 1.2</a:t>
            </a:r>
            <a:r>
              <a:rPr lang="pt-BR" sz="1600" dirty="0" smtClean="0"/>
              <a:t> Avaliar objetivamente produtos de trabalho selecionado contra as descrições aplicáveis processo, padrões e procedimentos.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220072" y="1535113"/>
            <a:ext cx="3923928" cy="639762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220072" y="2174875"/>
            <a:ext cx="3923928" cy="3951288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Avaliar objetivamente os processos.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Avaliar objetivamente os produtos de trabalho e serviços.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1763688" y="1535113"/>
            <a:ext cx="3384376" cy="639762"/>
          </a:xfrm>
        </p:spPr>
        <p:txBody>
          <a:bodyPr/>
          <a:lstStyle/>
          <a:p>
            <a:r>
              <a:rPr lang="pt-BR" dirty="0" smtClean="0"/>
              <a:t>CMMI - PPQA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74638"/>
            <a:ext cx="7308304" cy="1143000"/>
          </a:xfrm>
        </p:spPr>
        <p:txBody>
          <a:bodyPr/>
          <a:lstStyle/>
          <a:p>
            <a:r>
              <a:rPr lang="en-GB" altLang="en-US" dirty="0" err="1" smtClean="0"/>
              <a:t>Proposta</a:t>
            </a:r>
            <a:r>
              <a:rPr lang="en-GB" altLang="en-US" dirty="0" smtClean="0"/>
              <a:t> – </a:t>
            </a:r>
            <a:r>
              <a:rPr lang="en-GB" altLang="en-US" dirty="0" err="1" smtClean="0"/>
              <a:t>Análise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aderência</a:t>
            </a:r>
            <a:endParaRPr lang="en-GB" alt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763688" y="2174875"/>
            <a:ext cx="3384376" cy="3951288"/>
          </a:xfrm>
        </p:spPr>
        <p:txBody>
          <a:bodyPr/>
          <a:lstStyle/>
          <a:p>
            <a:r>
              <a:rPr lang="pt-BR" sz="1600" b="1" dirty="0" smtClean="0"/>
              <a:t>SP 2.1 </a:t>
            </a:r>
            <a:r>
              <a:rPr lang="pt-BR" sz="1600" dirty="0" smtClean="0"/>
              <a:t>Comunicar problemas de qualidade e garantir a resolução dos problemas de não conformidade com a equipe e gestores.</a:t>
            </a:r>
          </a:p>
          <a:p>
            <a:endParaRPr lang="pt-BR" sz="1600" dirty="0" smtClean="0"/>
          </a:p>
          <a:p>
            <a:r>
              <a:rPr lang="pt-BR" sz="1600" b="1" dirty="0" smtClean="0"/>
              <a:t>SP 2.2</a:t>
            </a:r>
            <a:r>
              <a:rPr lang="pt-BR" sz="1600" dirty="0" smtClean="0"/>
              <a:t> Estabelecer e manter registros das atividades de garantia de qualidade..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220072" y="1535113"/>
            <a:ext cx="3923928" cy="639762"/>
          </a:xfrm>
        </p:spPr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220072" y="2174875"/>
            <a:ext cx="3923928" cy="3951288"/>
          </a:xfrm>
        </p:spPr>
        <p:txBody>
          <a:bodyPr/>
          <a:lstStyle/>
          <a:p>
            <a:r>
              <a:rPr lang="pt-BR" sz="1800" dirty="0" smtClean="0"/>
              <a:t>Aprovar produto final para entrega.</a:t>
            </a:r>
          </a:p>
          <a:p>
            <a:r>
              <a:rPr lang="pt-BR" sz="1800" dirty="0" smtClean="0"/>
              <a:t>Elaborar relatório de não conformidades.</a:t>
            </a:r>
          </a:p>
          <a:p>
            <a:endParaRPr lang="pt-BR" sz="1800" dirty="0" smtClean="0"/>
          </a:p>
          <a:p>
            <a:r>
              <a:rPr lang="pt-BR" sz="1800" dirty="0" smtClean="0"/>
              <a:t>Elaborar plano de qualidade.</a:t>
            </a:r>
          </a:p>
          <a:p>
            <a:r>
              <a:rPr lang="pt-BR" sz="1800" dirty="0" smtClean="0"/>
              <a:t>Elaborar relatório periódico de garantia da qualidade</a:t>
            </a:r>
            <a:r>
              <a:rPr lang="pt-BR" dirty="0" smtClean="0"/>
              <a:t>.</a:t>
            </a:r>
          </a:p>
          <a:p>
            <a:r>
              <a:rPr lang="pt-BR" sz="1800" dirty="0" smtClean="0"/>
              <a:t>Elaborar relatório de lições aprendidas do projeto.</a:t>
            </a:r>
            <a:endParaRPr lang="pt-BR" sz="1800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1763688" y="1535113"/>
            <a:ext cx="3384376" cy="639762"/>
          </a:xfrm>
        </p:spPr>
        <p:txBody>
          <a:bodyPr/>
          <a:lstStyle/>
          <a:p>
            <a:r>
              <a:rPr lang="pt-BR" dirty="0" smtClean="0"/>
              <a:t>CMMI - PPQA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Conclusão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Considerações  finais</a:t>
            </a:r>
            <a:endParaRPr lang="pt-BR" dirty="0" smtClean="0"/>
          </a:p>
          <a:p>
            <a:pPr lvl="1"/>
            <a:r>
              <a:rPr lang="pt-BR" sz="1800" dirty="0" smtClean="0"/>
              <a:t>Existem diversos modelos </a:t>
            </a:r>
            <a:r>
              <a:rPr lang="pt-BR" sz="1800" dirty="0" smtClean="0"/>
              <a:t> de referência (+)</a:t>
            </a:r>
            <a:endParaRPr lang="pt-BR" sz="1800" dirty="0" smtClean="0"/>
          </a:p>
          <a:p>
            <a:pPr lvl="1"/>
            <a:r>
              <a:rPr lang="pt-BR" sz="1800" dirty="0" smtClean="0"/>
              <a:t>Abordagem prática </a:t>
            </a:r>
            <a:r>
              <a:rPr lang="pt-BR" sz="1800" dirty="0" smtClean="0"/>
              <a:t>, </a:t>
            </a:r>
            <a:r>
              <a:rPr lang="pt-BR" sz="1800" dirty="0" smtClean="0"/>
              <a:t>escassa (-)</a:t>
            </a:r>
          </a:p>
          <a:p>
            <a:r>
              <a:rPr lang="pt-BR" sz="1800" b="1" dirty="0" smtClean="0"/>
              <a:t>Dificuldades encontradas</a:t>
            </a:r>
          </a:p>
          <a:p>
            <a:pPr lvl="1"/>
            <a:r>
              <a:rPr lang="pt-BR" sz="1800" dirty="0" smtClean="0"/>
              <a:t>Falta de experiência com o tema</a:t>
            </a:r>
          </a:p>
          <a:p>
            <a:pPr lvl="1"/>
            <a:r>
              <a:rPr lang="pt-BR" sz="1800" dirty="0" smtClean="0"/>
              <a:t>Poucas literaturas com abordagem prática</a:t>
            </a:r>
          </a:p>
          <a:p>
            <a:r>
              <a:rPr lang="pt-BR" sz="1800" b="1" dirty="0" smtClean="0"/>
              <a:t>Trabalhos futuros</a:t>
            </a:r>
          </a:p>
          <a:p>
            <a:pPr lvl="1"/>
            <a:r>
              <a:rPr lang="pt-BR" sz="1800" dirty="0" smtClean="0"/>
              <a:t>Guia com mais exemplos, modelos para os artefatos </a:t>
            </a:r>
            <a:r>
              <a:rPr lang="pt-BR" sz="18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1800" i="1" dirty="0" err="1" smtClean="0">
                <a:latin typeface="Times New Roman" pitchFamily="18" charset="0"/>
                <a:cs typeface="Times New Roman" pitchFamily="18" charset="0"/>
              </a:rPr>
              <a:t>Templates</a:t>
            </a:r>
            <a:r>
              <a:rPr lang="pt-BR" sz="18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pt-BR" sz="1800" dirty="0" smtClean="0"/>
              <a:t>Comparar proposta com outra também baseada em CMMI</a:t>
            </a:r>
          </a:p>
          <a:p>
            <a:pPr lvl="1"/>
            <a:r>
              <a:rPr lang="pt-BR" sz="1800" dirty="0" smtClean="0"/>
              <a:t>Adequação da proposta com outros modelos de referência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Referências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smtClean="0"/>
              <a:t>BARTIÉ, </a:t>
            </a:r>
            <a:r>
              <a:rPr lang="pt-BR" dirty="0" smtClean="0"/>
              <a:t>Alexandre. Garantia da qualidade de software: adquirindo maturidade organizacional / Alexandre </a:t>
            </a:r>
            <a:r>
              <a:rPr lang="pt-BR" dirty="0" err="1" smtClean="0"/>
              <a:t>Bartié</a:t>
            </a:r>
            <a:r>
              <a:rPr lang="pt-BR" dirty="0" smtClean="0"/>
              <a:t> - Rio de Janeiro : </a:t>
            </a:r>
            <a:r>
              <a:rPr lang="pt-BR" dirty="0" err="1" smtClean="0"/>
              <a:t>Elisevier</a:t>
            </a:r>
            <a:r>
              <a:rPr lang="pt-BR" dirty="0" smtClean="0"/>
              <a:t> 2002.</a:t>
            </a:r>
          </a:p>
          <a:p>
            <a:pPr>
              <a:buNone/>
            </a:pPr>
            <a:r>
              <a:rPr lang="pt-BR" sz="1800" b="1" dirty="0" smtClean="0"/>
              <a:t>PRESSMAN</a:t>
            </a:r>
            <a:r>
              <a:rPr lang="pt-BR" sz="1800" dirty="0" smtClean="0"/>
              <a:t>, Roger S. Engenharia de Software: José Carlos Barbosa dos Santos - </a:t>
            </a:r>
            <a:r>
              <a:rPr lang="pt-BR" sz="1800" dirty="0" err="1" smtClean="0"/>
              <a:t>Sao</a:t>
            </a:r>
            <a:r>
              <a:rPr lang="pt-BR" sz="1800" dirty="0" smtClean="0"/>
              <a:t> Paulo : </a:t>
            </a:r>
            <a:r>
              <a:rPr lang="pt-BR" sz="1800" dirty="0" err="1" smtClean="0"/>
              <a:t>Person</a:t>
            </a:r>
            <a:r>
              <a:rPr lang="pt-BR" sz="1800" dirty="0" smtClean="0"/>
              <a:t> </a:t>
            </a:r>
            <a:r>
              <a:rPr lang="pt-BR" sz="1800" dirty="0" err="1" smtClean="0"/>
              <a:t>Makron</a:t>
            </a:r>
            <a:r>
              <a:rPr lang="pt-BR" sz="1800" dirty="0" smtClean="0"/>
              <a:t> Books, 1995.</a:t>
            </a:r>
          </a:p>
          <a:p>
            <a:pPr>
              <a:buNone/>
            </a:pPr>
            <a:r>
              <a:rPr lang="en-US" sz="1800" b="1" dirty="0" smtClean="0"/>
              <a:t>CMMI</a:t>
            </a:r>
            <a:r>
              <a:rPr lang="en-US" sz="1800" dirty="0" smtClean="0"/>
              <a:t>, CMMI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Product Team</a:t>
            </a:r>
            <a:r>
              <a:rPr lang="en-US" sz="1800" dirty="0" smtClean="0"/>
              <a:t>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"CMMI for Development, Version 1.3"</a:t>
            </a:r>
            <a:r>
              <a:rPr lang="en-US" sz="1800" dirty="0" smtClean="0"/>
              <a:t> Software Engineering Institute, Carnegie Mellon University, Pittsburgh, Pennsylvania,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Technical Report </a:t>
            </a:r>
            <a:r>
              <a:rPr lang="en-US" sz="1800" dirty="0" smtClean="0"/>
              <a:t>CMU/SEI-2010-TR-033, 2010. </a:t>
            </a:r>
            <a:r>
              <a:rPr lang="en-US" sz="1800" dirty="0" err="1" smtClean="0"/>
              <a:t>Disponível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http://resources.sei.cmu.edu/library/asset-view.cfm?AssetID=9661. </a:t>
            </a:r>
            <a:r>
              <a:rPr lang="en-US" sz="1800" dirty="0" err="1" smtClean="0"/>
              <a:t>Acessado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 smtClean="0"/>
              <a:t> 13 </a:t>
            </a:r>
            <a:r>
              <a:rPr lang="en-US" sz="1800" dirty="0" err="1" smtClean="0"/>
              <a:t>Março</a:t>
            </a:r>
            <a:r>
              <a:rPr lang="en-US" sz="1800" dirty="0" smtClean="0"/>
              <a:t> 2015.</a:t>
            </a:r>
          </a:p>
          <a:p>
            <a:pPr>
              <a:buNone/>
            </a:pPr>
            <a:r>
              <a:rPr lang="en-US" sz="1800" b="1" dirty="0" smtClean="0"/>
              <a:t>MANUVANNAN</a:t>
            </a:r>
            <a:r>
              <a:rPr lang="en-US" sz="1800" dirty="0" smtClean="0"/>
              <a:t> Mr. S.,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Software process and product quality assurance in IT organizations</a:t>
            </a:r>
            <a:r>
              <a:rPr lang="en-US" sz="1800" dirty="0" smtClean="0"/>
              <a:t>. International Journal of Computer Engineering. Volume 1, Number 1, May - June (2010), pp. 147-157. </a:t>
            </a:r>
            <a:r>
              <a:rPr lang="en-US" sz="1800" dirty="0" err="1" smtClean="0"/>
              <a:t>Junho</a:t>
            </a:r>
            <a:r>
              <a:rPr lang="en-US" sz="1800" dirty="0" smtClean="0"/>
              <a:t> de 2010.</a:t>
            </a:r>
            <a:endParaRPr lang="pt-BR" sz="1800" dirty="0" smtClean="0"/>
          </a:p>
          <a:p>
            <a:pPr>
              <a:buNone/>
            </a:pPr>
            <a:endParaRPr lang="pt-B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Objetivos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específicos</a:t>
            </a:r>
            <a:endParaRPr lang="en-GB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dirty="0" smtClean="0"/>
              <a:t>Uma proposta de garantia da qualidade</a:t>
            </a:r>
          </a:p>
          <a:p>
            <a:pPr lvl="1"/>
            <a:r>
              <a:rPr lang="pt-BR" altLang="en-US" dirty="0" smtClean="0"/>
              <a:t>como um conjunto de atividades, de modo a propor um guia geral para as organizações que buscam conformidade com o CMMI-DEV</a:t>
            </a:r>
            <a:r>
              <a:rPr lang="en-GB" altLang="en-US" dirty="0" smtClean="0"/>
              <a:t>.</a:t>
            </a:r>
          </a:p>
          <a:p>
            <a:pPr lvl="1"/>
            <a:r>
              <a:rPr lang="en-GB" altLang="en-US" dirty="0" err="1" smtClean="0"/>
              <a:t>Análise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aderência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Conceito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subjetivo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Qualidade é a habilidade de um conjunto de características inerentes a um produto, componente de produto ou processo atenderem aos requisitos dos clientes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 – SEI, 2006.</a:t>
            </a:r>
          </a:p>
          <a:p>
            <a:pPr lvl="1">
              <a:buNone/>
            </a:pP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Times New Roman" pitchFamily="18" charset="0"/>
              </a:rPr>
              <a:t>“</a:t>
            </a: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Qualidade é o grau no qual um conjunto de características inerentes satisfaz a requisitos – ISO 9000, 2005.</a:t>
            </a:r>
            <a:endParaRPr lang="en-GB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= </a:t>
            </a:r>
            <a:r>
              <a:rPr lang="en-GB" altLang="en-US" dirty="0" err="1" smtClean="0"/>
              <a:t>Satisfação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Atender</a:t>
            </a:r>
            <a:r>
              <a:rPr lang="en-GB" altLang="en-US" dirty="0" smtClean="0"/>
              <a:t> as </a:t>
            </a:r>
            <a:r>
              <a:rPr lang="en-GB" altLang="en-US" dirty="0" err="1" smtClean="0"/>
              <a:t>necessidades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expectativas</a:t>
            </a:r>
            <a:r>
              <a:rPr lang="en-GB" altLang="en-US" dirty="0" smtClean="0"/>
              <a:t> do </a:t>
            </a:r>
            <a:r>
              <a:rPr lang="en-GB" altLang="en-US" dirty="0" err="1" smtClean="0"/>
              <a:t>cliente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ou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usuário</a:t>
            </a:r>
            <a:endParaRPr lang="en-GB" altLang="en-US" dirty="0"/>
          </a:p>
        </p:txBody>
      </p:sp>
      <p:pic>
        <p:nvPicPr>
          <p:cNvPr id="4" name="Imagem 3" descr="gl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5936" y="2348880"/>
            <a:ext cx="2520280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Como </a:t>
            </a:r>
            <a:r>
              <a:rPr lang="en-GB" altLang="en-US" dirty="0" err="1" smtClean="0"/>
              <a:t>definir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  <a:p>
            <a:pPr lvl="1"/>
            <a:r>
              <a:rPr lang="en-GB" altLang="en-US" dirty="0" err="1" smtClean="0"/>
              <a:t>Modelo</a:t>
            </a:r>
            <a:r>
              <a:rPr lang="en-GB" altLang="en-US" dirty="0" smtClean="0"/>
              <a:t> McCall, 1977</a:t>
            </a:r>
            <a:endParaRPr lang="en-GB" altLang="en-US" dirty="0"/>
          </a:p>
        </p:txBody>
      </p:sp>
      <p:grpSp>
        <p:nvGrpSpPr>
          <p:cNvPr id="4" name="Grupo 15"/>
          <p:cNvGrpSpPr/>
          <p:nvPr/>
        </p:nvGrpSpPr>
        <p:grpSpPr>
          <a:xfrm>
            <a:off x="2195737" y="2708920"/>
            <a:ext cx="6480720" cy="3672408"/>
            <a:chOff x="0" y="0"/>
            <a:chExt cx="6627999" cy="4610100"/>
          </a:xfrm>
        </p:grpSpPr>
        <p:sp>
          <p:nvSpPr>
            <p:cNvPr id="5" name="Triângulo isósceles 1"/>
            <p:cNvSpPr/>
            <p:nvPr/>
          </p:nvSpPr>
          <p:spPr>
            <a:xfrm>
              <a:off x="0" y="0"/>
              <a:ext cx="6571268" cy="3648075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sz="11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6" name="Grupo 13"/>
            <p:cNvGrpSpPr/>
            <p:nvPr/>
          </p:nvGrpSpPr>
          <p:grpSpPr>
            <a:xfrm>
              <a:off x="18910" y="0"/>
              <a:ext cx="6609089" cy="4610100"/>
              <a:chOff x="18910" y="0"/>
              <a:chExt cx="6609089" cy="4610100"/>
            </a:xfrm>
          </p:grpSpPr>
          <p:cxnSp>
            <p:nvCxnSpPr>
              <p:cNvPr id="7" name="Conector reto 7"/>
              <p:cNvCxnSpPr>
                <a:stCxn id="8" idx="0"/>
                <a:endCxn id="5" idx="0"/>
              </p:cNvCxnSpPr>
              <p:nvPr/>
            </p:nvCxnSpPr>
            <p:spPr>
              <a:xfrm flipV="1">
                <a:off x="3276881" y="0"/>
                <a:ext cx="8753" cy="2238375"/>
              </a:xfrm>
              <a:prstGeom prst="line">
                <a:avLst/>
              </a:prstGeom>
              <a:ln w="44450">
                <a:solidFill>
                  <a:schemeClr val="accent4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riângulo isósceles 2"/>
              <p:cNvSpPr/>
              <p:nvPr/>
            </p:nvSpPr>
            <p:spPr>
              <a:xfrm>
                <a:off x="60792" y="2238375"/>
                <a:ext cx="6432177" cy="1381125"/>
              </a:xfrm>
              <a:prstGeom prst="triangle">
                <a:avLst/>
              </a:prstGeom>
              <a:noFill/>
              <a:ln w="444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sz="11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" name="CaixaDeTexto 10"/>
              <p:cNvSpPr txBox="1"/>
              <p:nvPr/>
            </p:nvSpPr>
            <p:spPr>
              <a:xfrm>
                <a:off x="104006" y="514349"/>
                <a:ext cx="3082351" cy="12287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Capacidade:</a:t>
                </a:r>
                <a:endParaRPr lang="pt-BR" sz="1400" b="1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pt-BR" sz="2000" b="1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Manutenção </a:t>
                </a:r>
                <a:r>
                  <a:rPr lang="pt-BR" sz="1400" b="1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 Teste</a:t>
                </a:r>
              </a:p>
              <a:p>
                <a:r>
                  <a:rPr lang="pt-BR" sz="1400" b="1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Flexibilidade</a:t>
                </a:r>
                <a:endParaRPr lang="pt-BR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CaixaDeTexto 11"/>
              <p:cNvSpPr txBox="1"/>
              <p:nvPr/>
            </p:nvSpPr>
            <p:spPr>
              <a:xfrm>
                <a:off x="4094042" y="533400"/>
                <a:ext cx="2203030" cy="10382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pt-BR" sz="12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Portabilidade</a:t>
                </a:r>
              </a:p>
              <a:p>
                <a:pPr algn="r"/>
                <a:r>
                  <a:rPr lang="pt-BR" sz="2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Reusabilidade</a:t>
                </a:r>
              </a:p>
              <a:p>
                <a:pPr algn="r"/>
                <a:r>
                  <a:rPr lang="pt-BR" sz="1200" b="1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Interoperabilidade</a:t>
                </a:r>
              </a:p>
            </p:txBody>
          </p:sp>
          <p:sp>
            <p:nvSpPr>
              <p:cNvPr id="11" name="CaixaDeTexto 14"/>
              <p:cNvSpPr txBox="1"/>
              <p:nvPr/>
            </p:nvSpPr>
            <p:spPr>
              <a:xfrm>
                <a:off x="18910" y="3648074"/>
                <a:ext cx="6609089" cy="962026"/>
              </a:xfrm>
              <a:prstGeom prst="rect">
                <a:avLst/>
              </a:prstGeom>
              <a:solidFill>
                <a:schemeClr val="lt1">
                  <a:alpha val="0"/>
                </a:schemeClr>
              </a:solidFill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Acurácia 			</a:t>
                </a:r>
                <a:r>
                  <a:rPr lang="pt-BR" sz="1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Confiabilidade</a:t>
                </a:r>
                <a:r>
                  <a:rPr lang="pt-B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E</a:t>
                </a:r>
                <a:r>
                  <a:rPr lang="pt-B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ficiência</a:t>
                </a:r>
              </a:p>
              <a:p>
                <a:r>
                  <a:rPr lang="pt-BR" sz="1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pt-BR" sz="2800" b="1" baseline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Usabilidade</a:t>
                </a:r>
                <a:r>
                  <a:rPr lang="pt-BR" sz="2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		</a:t>
                </a:r>
                <a:r>
                  <a:rPr lang="pt-BR" sz="1200" b="1" baseline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Integridade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7812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/>
              <a:t>Outros </a:t>
            </a:r>
            <a:r>
              <a:rPr lang="en-GB" altLang="en-US" dirty="0" err="1" smtClean="0"/>
              <a:t>modelos</a:t>
            </a:r>
            <a:endParaRPr lang="en-GB" altLang="en-US" dirty="0"/>
          </a:p>
          <a:p>
            <a:pPr lvl="1"/>
            <a:r>
              <a:rPr lang="en-GB" altLang="en-US" dirty="0" smtClean="0"/>
              <a:t>Boehm</a:t>
            </a:r>
          </a:p>
          <a:p>
            <a:pPr lvl="1"/>
            <a:r>
              <a:rPr lang="pt-BR" altLang="en-US" dirty="0" smtClean="0"/>
              <a:t>FURPS</a:t>
            </a:r>
          </a:p>
          <a:p>
            <a:r>
              <a:rPr lang="pt-BR" altLang="en-US" dirty="0" smtClean="0"/>
              <a:t>ISO/IEC JTC1, 1985</a:t>
            </a:r>
          </a:p>
          <a:p>
            <a:pPr lvl="1"/>
            <a:r>
              <a:rPr lang="pt-BR" altLang="en-US" dirty="0" smtClean="0"/>
              <a:t>Objetivo: Desenvolver consensos, padronização Internacional</a:t>
            </a:r>
          </a:p>
          <a:p>
            <a:pPr lvl="1"/>
            <a:r>
              <a:rPr lang="pt-BR" altLang="en-US" dirty="0" smtClean="0"/>
              <a:t>ISO/IEC 9126 – Membro da família ISO 9000</a:t>
            </a:r>
          </a:p>
          <a:p>
            <a:pPr lvl="2"/>
            <a:r>
              <a:rPr lang="pt-BR" altLang="en-US" dirty="0" smtClean="0"/>
              <a:t>Revisada em 2011, ISO/IEC 25010</a:t>
            </a:r>
          </a:p>
          <a:p>
            <a:pPr lvl="1"/>
            <a:endParaRPr lang="en-GB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36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/>
              <a:t>Qualidade</a:t>
            </a:r>
            <a:r>
              <a:rPr lang="en-GB" altLang="en-US" dirty="0"/>
              <a:t> de Software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dirty="0" smtClean="0"/>
              <a:t>ISO/IEC 25010 - SQuaRE 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(Software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pt-BR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upo 19"/>
          <p:cNvGrpSpPr/>
          <p:nvPr/>
        </p:nvGrpSpPr>
        <p:grpSpPr>
          <a:xfrm>
            <a:off x="1835016" y="2492896"/>
            <a:ext cx="7201480" cy="3672408"/>
            <a:chOff x="0" y="0"/>
            <a:chExt cx="8048625" cy="4333875"/>
          </a:xfrm>
        </p:grpSpPr>
        <p:sp>
          <p:nvSpPr>
            <p:cNvPr id="5" name="Retângulo de cantos arredondados 6"/>
            <p:cNvSpPr/>
            <p:nvPr/>
          </p:nvSpPr>
          <p:spPr>
            <a:xfrm>
              <a:off x="1228725" y="0"/>
              <a:ext cx="2181225" cy="62865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solidFill>
                <a:schemeClr val="tx1">
                  <a:lumMod val="50000"/>
                  <a:lumOff val="50000"/>
                  <a:alpha val="5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rPr>
                <a:t>PORTABILIDADE</a:t>
              </a:r>
            </a:p>
          </p:txBody>
        </p:sp>
        <p:grpSp>
          <p:nvGrpSpPr>
            <p:cNvPr id="6" name="Grupo 21"/>
            <p:cNvGrpSpPr/>
            <p:nvPr/>
          </p:nvGrpSpPr>
          <p:grpSpPr>
            <a:xfrm>
              <a:off x="0" y="28575"/>
              <a:ext cx="8048625" cy="4305300"/>
              <a:chOff x="0" y="28575"/>
              <a:chExt cx="8048625" cy="4305300"/>
            </a:xfrm>
          </p:grpSpPr>
          <p:sp>
            <p:nvSpPr>
              <p:cNvPr id="7" name="Retângulo de cantos arredondados 1"/>
              <p:cNvSpPr/>
              <p:nvPr/>
            </p:nvSpPr>
            <p:spPr>
              <a:xfrm>
                <a:off x="2943227" y="1685924"/>
                <a:ext cx="2190750" cy="990601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  <a:alpha val="17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400" b="1" dirty="0">
                    <a:latin typeface="Arial" pitchFamily="34" charset="0"/>
                    <a:cs typeface="Arial" pitchFamily="34" charset="0"/>
                  </a:rPr>
                  <a:t>ISO/IEC 25010:2011</a:t>
                </a:r>
              </a:p>
              <a:p>
                <a:pPr algn="ctr"/>
                <a:endParaRPr lang="pt-BR" sz="1400" b="1" dirty="0"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pt-BR" sz="1400" b="1" dirty="0">
                    <a:latin typeface="Arial" pitchFamily="34" charset="0"/>
                    <a:cs typeface="Arial" pitchFamily="34" charset="0"/>
                  </a:rPr>
                  <a:t>Qualidade</a:t>
                </a:r>
                <a:r>
                  <a:rPr lang="pt-BR" sz="1400" b="1" baseline="0" dirty="0">
                    <a:latin typeface="Arial" pitchFamily="34" charset="0"/>
                    <a:cs typeface="Arial" pitchFamily="34" charset="0"/>
                  </a:rPr>
                  <a:t> do Produto</a:t>
                </a:r>
                <a:endParaRPr lang="pt-BR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Retângulo de cantos arredondados 2"/>
              <p:cNvSpPr/>
              <p:nvPr/>
            </p:nvSpPr>
            <p:spPr>
              <a:xfrm>
                <a:off x="4648200" y="2857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FUNCIONALIDADE</a:t>
                </a:r>
              </a:p>
            </p:txBody>
          </p:sp>
          <p:sp>
            <p:nvSpPr>
              <p:cNvPr id="9" name="Retângulo de cantos arredondados 3"/>
              <p:cNvSpPr/>
              <p:nvPr/>
            </p:nvSpPr>
            <p:spPr>
              <a:xfrm>
                <a:off x="5867400" y="1047750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CONFIABILIDADE</a:t>
                </a:r>
              </a:p>
            </p:txBody>
          </p:sp>
          <p:sp>
            <p:nvSpPr>
              <p:cNvPr id="10" name="Retângulo de cantos arredondados 4"/>
              <p:cNvSpPr/>
              <p:nvPr/>
            </p:nvSpPr>
            <p:spPr>
              <a:xfrm>
                <a:off x="5867400" y="267652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OPERABILIDADE</a:t>
                </a:r>
              </a:p>
            </p:txBody>
          </p:sp>
          <p:sp>
            <p:nvSpPr>
              <p:cNvPr id="11" name="Retângulo de cantos arredondados 5"/>
              <p:cNvSpPr/>
              <p:nvPr/>
            </p:nvSpPr>
            <p:spPr>
              <a:xfrm>
                <a:off x="4648200" y="370522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SEGURANÇA</a:t>
                </a:r>
              </a:p>
            </p:txBody>
          </p:sp>
          <p:sp>
            <p:nvSpPr>
              <p:cNvPr id="12" name="Retângulo de cantos arredondados 7"/>
              <p:cNvSpPr/>
              <p:nvPr/>
            </p:nvSpPr>
            <p:spPr>
              <a:xfrm>
                <a:off x="1228725" y="3676650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COMPATIBILIDADE</a:t>
                </a:r>
              </a:p>
            </p:txBody>
          </p:sp>
          <p:sp>
            <p:nvSpPr>
              <p:cNvPr id="13" name="Retângulo de cantos arredondados 8"/>
              <p:cNvSpPr/>
              <p:nvPr/>
            </p:nvSpPr>
            <p:spPr>
              <a:xfrm>
                <a:off x="0" y="1047750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CAPACIDADE DE MANUTENÇÃO</a:t>
                </a:r>
              </a:p>
            </p:txBody>
          </p:sp>
          <p:sp>
            <p:nvSpPr>
              <p:cNvPr id="14" name="Retângulo de cantos arredondados 9"/>
              <p:cNvSpPr/>
              <p:nvPr/>
            </p:nvSpPr>
            <p:spPr>
              <a:xfrm>
                <a:off x="0" y="2676525"/>
                <a:ext cx="2181225" cy="62865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  <a:alpha val="5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r>
                  <a:rPr lang="pt-BR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rPr>
                  <a:t>EFICIÊNCIA</a:t>
                </a:r>
              </a:p>
            </p:txBody>
          </p:sp>
          <p:cxnSp>
            <p:nvCxnSpPr>
              <p:cNvPr id="15" name="Conector reto 11"/>
              <p:cNvCxnSpPr>
                <a:stCxn id="7" idx="3"/>
                <a:endCxn id="8" idx="2"/>
              </p:cNvCxnSpPr>
              <p:nvPr/>
            </p:nvCxnSpPr>
            <p:spPr>
              <a:xfrm flipV="1">
                <a:off x="5133976" y="657225"/>
                <a:ext cx="604837" cy="152400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3"/>
              <p:cNvCxnSpPr>
                <a:stCxn id="7" idx="3"/>
                <a:endCxn id="9" idx="1"/>
              </p:cNvCxnSpPr>
              <p:nvPr/>
            </p:nvCxnSpPr>
            <p:spPr>
              <a:xfrm flipV="1">
                <a:off x="5133976" y="1362075"/>
                <a:ext cx="733424" cy="81915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>
                <a:stCxn id="7" idx="3"/>
                <a:endCxn id="10" idx="1"/>
              </p:cNvCxnSpPr>
              <p:nvPr/>
            </p:nvCxnSpPr>
            <p:spPr>
              <a:xfrm>
                <a:off x="5133976" y="2181225"/>
                <a:ext cx="733424" cy="8096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>
                <a:stCxn id="7" idx="3"/>
                <a:endCxn id="11" idx="0"/>
              </p:cNvCxnSpPr>
              <p:nvPr/>
            </p:nvCxnSpPr>
            <p:spPr>
              <a:xfrm>
                <a:off x="5133976" y="2181225"/>
                <a:ext cx="604837" cy="152400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20"/>
              <p:cNvCxnSpPr>
                <a:stCxn id="7" idx="1"/>
                <a:endCxn id="12" idx="0"/>
              </p:cNvCxnSpPr>
              <p:nvPr/>
            </p:nvCxnSpPr>
            <p:spPr>
              <a:xfrm flipH="1">
                <a:off x="2319338" y="2181225"/>
                <a:ext cx="623888" cy="14954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23"/>
              <p:cNvCxnSpPr>
                <a:stCxn id="7" idx="1"/>
                <a:endCxn id="14" idx="3"/>
              </p:cNvCxnSpPr>
              <p:nvPr/>
            </p:nvCxnSpPr>
            <p:spPr>
              <a:xfrm flipH="1">
                <a:off x="2181225" y="2181225"/>
                <a:ext cx="762001" cy="80962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6"/>
              <p:cNvCxnSpPr>
                <a:stCxn id="7" idx="1"/>
                <a:endCxn id="13" idx="3"/>
              </p:cNvCxnSpPr>
              <p:nvPr/>
            </p:nvCxnSpPr>
            <p:spPr>
              <a:xfrm flipH="1" flipV="1">
                <a:off x="2181225" y="1362075"/>
                <a:ext cx="762001" cy="81915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9"/>
              <p:cNvCxnSpPr>
                <a:stCxn id="7" idx="1"/>
                <a:endCxn id="5" idx="2"/>
              </p:cNvCxnSpPr>
              <p:nvPr/>
            </p:nvCxnSpPr>
            <p:spPr>
              <a:xfrm flipH="1" flipV="1">
                <a:off x="2319338" y="628650"/>
                <a:ext cx="623888" cy="1552575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41503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</a:t>
            </a:r>
            <a:endParaRPr lang="en-GB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err="1" smtClean="0"/>
              <a:t>Premissa</a:t>
            </a:r>
            <a:r>
              <a:rPr lang="en-GB" altLang="en-US" dirty="0" smtClean="0"/>
              <a:t> – </a:t>
            </a:r>
            <a:r>
              <a:rPr lang="en-GB" altLang="en-US" dirty="0" err="1" smtClean="0"/>
              <a:t>Qualidade</a:t>
            </a:r>
            <a:r>
              <a:rPr lang="en-GB" altLang="en-US" dirty="0" smtClean="0"/>
              <a:t> de Software é </a:t>
            </a:r>
            <a:r>
              <a:rPr lang="en-GB" altLang="en-US" dirty="0" err="1" smtClean="0"/>
              <a:t>fruto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processos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qualidade</a:t>
            </a:r>
            <a:endParaRPr lang="en-GB" altLang="en-US" dirty="0" smtClean="0"/>
          </a:p>
          <a:p>
            <a:endParaRPr lang="en-GB" altLang="en-US" dirty="0" smtClean="0"/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“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altLang="en-US" i="1" dirty="0" smtClean="0">
                <a:latin typeface="Times New Roman" pitchFamily="18" charset="0"/>
                <a:cs typeface="Times New Roman" pitchFamily="18" charset="0"/>
              </a:rPr>
              <a:t>é impossível obter um software de qualidade com processos de desenvolvimento frágeis e deficientes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 – BARTIÉ, 2002.</a:t>
            </a:r>
          </a:p>
          <a:p>
            <a:pPr lvl="1">
              <a:buNone/>
            </a:pPr>
            <a:endParaRPr lang="en-GB" alt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altLang="en-US" sz="5400" dirty="0" smtClean="0">
                <a:latin typeface="Arial Black" pitchFamily="34" charset="0"/>
                <a:cs typeface="Times New Roman" pitchFamily="18" charset="0"/>
              </a:rPr>
              <a:t>“</a:t>
            </a:r>
            <a:r>
              <a:rPr lang="en-GB" altLang="en-US" sz="5400" dirty="0" smtClean="0">
                <a:latin typeface="Arial Black" pitchFamily="34" charset="0"/>
                <a:cs typeface="Arial" pitchFamily="34" charset="0"/>
              </a:rPr>
              <a:t> </a:t>
            </a:r>
            <a:r>
              <a:rPr lang="en-GB" altLang="en-US" i="1" dirty="0" smtClean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pt-BR" i="1" dirty="0" smtClean="0">
                <a:latin typeface="Times New Roman" pitchFamily="18" charset="0"/>
                <a:cs typeface="Times New Roman" pitchFamily="18" charset="0"/>
              </a:rPr>
              <a:t>a garantia da qualidade de software é uma “atividade de guarda-chuva” que é aplicada ao longo de todo o processo de engenharia de software – PRESSMAN, 1995.</a:t>
            </a:r>
            <a:endParaRPr lang="en-GB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plan presentation">
  <a:themeElements>
    <a:clrScheme name="Black and White Pushpins Design Template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Black and White Pushpin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ck and White Pushpins Design Template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 and White Pushpins Design Template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 and White Pushpins Design Template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406</TotalTime>
  <Words>1224</Words>
  <Application>Microsoft Office PowerPoint</Application>
  <PresentationFormat>Apresentação na tela (4:3)</PresentationFormat>
  <Paragraphs>195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Business plan presentation</vt:lpstr>
      <vt:lpstr>Uma abordagem para Garantia da qualidade de Software alinhada com o CMMI</vt:lpstr>
      <vt:lpstr>Objetivos</vt:lpstr>
      <vt:lpstr>Objetivos específicos</vt:lpstr>
      <vt:lpstr>Qualidade</vt:lpstr>
      <vt:lpstr>Qualidade = Satisfação</vt:lpstr>
      <vt:lpstr>Qualidade de Software</vt:lpstr>
      <vt:lpstr>Qualidade de Software</vt:lpstr>
      <vt:lpstr>Qualidade de Software</vt:lpstr>
      <vt:lpstr>Qualidade de Software</vt:lpstr>
      <vt:lpstr>Qualidade de Processo</vt:lpstr>
      <vt:lpstr>Qualidade de Processo</vt:lpstr>
      <vt:lpstr>Garantia da qualidade</vt:lpstr>
      <vt:lpstr>Qualidade - PMBOK</vt:lpstr>
      <vt:lpstr>CMMI</vt:lpstr>
      <vt:lpstr>CMMI</vt:lpstr>
      <vt:lpstr>CMMI - PPQA</vt:lpstr>
      <vt:lpstr>CMMI - PPQA</vt:lpstr>
      <vt:lpstr>CMMI - PPQA</vt:lpstr>
      <vt:lpstr>Proposta</vt:lpstr>
      <vt:lpstr>Proposta</vt:lpstr>
      <vt:lpstr>Proposta – Análise de aderência</vt:lpstr>
      <vt:lpstr>Proposta – Análise de aderência</vt:lpstr>
      <vt:lpstr>Conclusão</vt:lpstr>
      <vt:lpstr>Referências</vt:lpstr>
    </vt:vector>
  </TitlesOfParts>
  <Company>GFT AG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GFT</dc:creator>
  <cp:lastModifiedBy>Danilo</cp:lastModifiedBy>
  <cp:revision>98</cp:revision>
  <cp:lastPrinted>1601-01-01T00:00:00Z</cp:lastPrinted>
  <dcterms:created xsi:type="dcterms:W3CDTF">2015-03-25T18:06:19Z</dcterms:created>
  <dcterms:modified xsi:type="dcterms:W3CDTF">2015-03-29T02:49:44Z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TC010175101033</vt:lpwstr>
  </property>
</Properties>
</file>