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5" r:id="rId4"/>
    <p:sldId id="264" r:id="rId5"/>
    <p:sldId id="271" r:id="rId6"/>
    <p:sldId id="266" r:id="rId7"/>
    <p:sldId id="275" r:id="rId8"/>
    <p:sldId id="276" r:id="rId9"/>
    <p:sldId id="277" r:id="rId10"/>
    <p:sldId id="280" r:id="rId11"/>
    <p:sldId id="279" r:id="rId12"/>
    <p:sldId id="278" r:id="rId13"/>
    <p:sldId id="282" r:id="rId14"/>
    <p:sldId id="281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CB6BA63-6F79-154E-9C80-C0FEED1D009E}">
          <p14:sldIdLst/>
        </p14:section>
        <p14:section name="Seção sem Título" id="{24006C2F-47DA-B643-A7BA-B72C0A47A6E5}">
          <p14:sldIdLst>
            <p14:sldId id="261"/>
            <p14:sldId id="262"/>
            <p14:sldId id="265"/>
            <p14:sldId id="264"/>
            <p14:sldId id="271"/>
            <p14:sldId id="266"/>
            <p14:sldId id="275"/>
            <p14:sldId id="276"/>
            <p14:sldId id="277"/>
            <p14:sldId id="280"/>
            <p14:sldId id="279"/>
            <p14:sldId id="278"/>
            <p14:sldId id="282"/>
            <p14:sldId id="28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A0"/>
    <a:srgbClr val="00CDC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9885" autoAdjust="0"/>
  </p:normalViewPr>
  <p:slideViewPr>
    <p:cSldViewPr>
      <p:cViewPr varScale="1">
        <p:scale>
          <a:sx n="94" d="100"/>
          <a:sy n="94" d="100"/>
        </p:scale>
        <p:origin x="109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D8C-E6EF-E640-BF31-44920AFAFEE7}" type="datetimeFigureOut">
              <a:rPr lang="pt-BR" smtClean="0"/>
              <a:pPr/>
              <a:t>25/01/2018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7AACD-C519-E54C-B146-4CFAEF0CF0A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estilo do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BD04-8258-42CD-9EDB-615227048B9A}" type="datetimeFigureOut">
              <a:rPr lang="ru-RU" smtClean="0"/>
              <a:pPr/>
              <a:t>25.01.2018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21D-B76B-453A-840D-B9FB1A1E68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0851" y="620688"/>
            <a:ext cx="5256584" cy="1470025"/>
          </a:xfrm>
        </p:spPr>
        <p:txBody>
          <a:bodyPr>
            <a:no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Century Gothic" pitchFamily="34" charset="0"/>
              </a:rPr>
              <a:t>Sub</a:t>
            </a:r>
            <a:endParaRPr lang="ru-RU" sz="115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65406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M2 OMERR 2017 VBA Project</a:t>
            </a:r>
            <a:endParaRPr lang="ru-RU" sz="2000" b="1" dirty="0">
              <a:solidFill>
                <a:srgbClr val="00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8064" y="5157192"/>
            <a:ext cx="2869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Matthieu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Parfond</a:t>
            </a:r>
            <a:endParaRPr lang="pt-BR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err="1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Ugo </a:t>
            </a:r>
            <a:r>
              <a:rPr lang="pt-BR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Soussan</a:t>
            </a:r>
            <a:endParaRPr lang="pt-BR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 err="1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Yan </a:t>
            </a:r>
            <a:r>
              <a:rPr lang="pt-BR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Benevides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Huapaya</a:t>
            </a:r>
          </a:p>
          <a:p>
            <a:r>
              <a:rPr lang="pt-BR" sz="1400" b="1" dirty="0" err="1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Paul </a:t>
            </a:r>
            <a:r>
              <a:rPr lang="pt-BR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Renty</a:t>
            </a:r>
            <a:endParaRPr lang="pt-BR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400" b="1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Jerome </a:t>
            </a:r>
            <a:r>
              <a:rPr lang="pt-BR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Lavernhe</a:t>
            </a:r>
          </a:p>
          <a:p>
            <a:r>
              <a:rPr lang="pt-BR" sz="1400" b="1" dirty="0" err="1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pt-BR" sz="1400" dirty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Toma </a:t>
            </a:r>
            <a:r>
              <a:rPr lang="pt-BR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Smolovic</a:t>
            </a:r>
            <a:endParaRPr lang="pt-BR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23928" y="1886967"/>
            <a:ext cx="6120680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[Capital_Management]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4869393" y="2132856"/>
            <a:ext cx="4095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796136" y="374799"/>
            <a:ext cx="5256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dirty="0">
                <a:solidFill>
                  <a:schemeClr val="bg1"/>
                </a:solidFill>
                <a:latin typeface="Century Gothic" pitchFamily="34" charset="0"/>
              </a:rPr>
              <a:t>()</a:t>
            </a:r>
            <a:endParaRPr lang="ru-RU" sz="115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Résultat du </a:t>
            </a:r>
            <a:r>
              <a:rPr lang="fr-FR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Backtester</a:t>
            </a:r>
            <a:endParaRPr lang="fr-FR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8231" y="997517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orange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notre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benchmark (la performance de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l’indice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sous-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jacent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à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tilisé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ici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290" name="Picture 2" descr="D:\Desktop\S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4" y="2215932"/>
            <a:ext cx="6330321" cy="409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835696" y="1853535"/>
            <a:ext cx="0" cy="63936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6136" y="1853535"/>
            <a:ext cx="0" cy="63936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5413" y="99751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 bleu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représente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notre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courbe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d’actifs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théoriques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948264" y="3024653"/>
            <a:ext cx="0" cy="1728192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8880" y="347325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Prime de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risque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2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399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282595" y="1700808"/>
            <a:ext cx="38884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III] </a:t>
            </a:r>
            <a:r>
              <a:rPr lang="fr-FR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endParaRPr lang="fr-FR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42411" y="-99392"/>
            <a:ext cx="2221389" cy="854207"/>
            <a:chOff x="6372200" y="116632"/>
            <a:chExt cx="2221389" cy="854207"/>
          </a:xfrm>
        </p:grpSpPr>
        <p:sp>
          <p:nvSpPr>
            <p:cNvPr id="8" name="Заголовок 1"/>
            <p:cNvSpPr txBox="1">
              <a:spLocks/>
            </p:cNvSpPr>
            <p:nvPr/>
          </p:nvSpPr>
          <p:spPr>
            <a:xfrm>
              <a:off x="6588225" y="188641"/>
              <a:ext cx="1402913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Sub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9" name="Заголовок 1"/>
            <p:cNvSpPr txBox="1">
              <a:spLocks/>
            </p:cNvSpPr>
            <p:nvPr/>
          </p:nvSpPr>
          <p:spPr>
            <a:xfrm>
              <a:off x="6372200" y="764704"/>
              <a:ext cx="2221389" cy="2061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 pitchFamily="34" charset="0"/>
                  <a:ea typeface="+mj-ea"/>
                  <a:cs typeface="+mj-cs"/>
                </a:rPr>
                <a:t>[Capital_Management]</a:t>
              </a:r>
              <a:endPara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endParaRPr>
            </a:p>
          </p:txBody>
        </p:sp>
        <p:cxnSp>
          <p:nvCxnSpPr>
            <p:cNvPr id="10" name="Connecteur droit 7"/>
            <p:cNvCxnSpPr/>
            <p:nvPr/>
          </p:nvCxnSpPr>
          <p:spPr>
            <a:xfrm>
              <a:off x="6660232" y="764704"/>
              <a:ext cx="150968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Заголовок 1"/>
            <p:cNvSpPr txBox="1">
              <a:spLocks/>
            </p:cNvSpPr>
            <p:nvPr/>
          </p:nvSpPr>
          <p:spPr>
            <a:xfrm>
              <a:off x="7697206" y="116632"/>
              <a:ext cx="619210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()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80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001419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L’objectif du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est de faire un état des lieux des capitaux mobilisés dans la stratégie à travers 2 graphiques :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Une performance de la stratégie relative au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benchemark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Une distribution de la totalité des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trades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Il permet aussi de chiffrer la performance de la stratégie et le risque pris par chaque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trade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III] </a:t>
            </a:r>
            <a:r>
              <a:rPr lang="fr-FR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endParaRPr lang="fr-FR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1/2 : Info Clés…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3944" y="112474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cliquant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bouton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“Analysis Sheet”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l’utilisateur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avoir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accès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 un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détail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perfomance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sous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PDF.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dernier se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présente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sorte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8640" y="2534635"/>
            <a:ext cx="166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Informations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Générales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6441714" y="2827023"/>
            <a:ext cx="496926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D:\Desktop\SS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1" y="2174595"/>
            <a:ext cx="5898383" cy="345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44568" y="3284984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de la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447642" y="3700483"/>
            <a:ext cx="496926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8640" y="4406843"/>
            <a:ext cx="1665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du Benchmark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441714" y="4699231"/>
            <a:ext cx="496926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6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2/2 : Info Clés…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D:\Desktop\SS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7" y="1580119"/>
            <a:ext cx="6128373" cy="48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48264" y="2348880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General Risk / Reward Information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876256" y="2204864"/>
            <a:ext cx="1152128" cy="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48264" y="443711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Graphical Trades Information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876256" y="4293096"/>
            <a:ext cx="1152128" cy="2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6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IV]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quoi le modèle peut-il être amélioré ?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utilisant des données intra-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day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utilisant un taux sans risque dynamique (moyenne sur la période de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backtest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taux sans-risque variable en fonction des indices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tradés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élargissant l’univers d’investissement (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Equity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Forex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…etc.)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mélangeant les stratégies</a:t>
            </a:r>
          </a:p>
          <a:p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539552" y="1124744"/>
            <a:ext cx="8064896" cy="5184576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I]		Introduction</a:t>
            </a:r>
          </a:p>
          <a:p>
            <a:pPr>
              <a:buNone/>
            </a:pP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II]		Interface de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Backtest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III]	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Reporting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IV]		Conclusion</a:t>
            </a:r>
          </a:p>
        </p:txBody>
      </p:sp>
      <p:sp>
        <p:nvSpPr>
          <p:cNvPr id="4" name="Pie 3"/>
          <p:cNvSpPr/>
          <p:nvPr/>
        </p:nvSpPr>
        <p:spPr>
          <a:xfrm>
            <a:off x="6053594" y="4149080"/>
            <a:ext cx="1804387" cy="1728192"/>
          </a:xfrm>
          <a:prstGeom prst="pi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6269618" y="3933056"/>
            <a:ext cx="1804387" cy="1728192"/>
          </a:xfrm>
          <a:prstGeom prst="pie">
            <a:avLst>
              <a:gd name="adj1" fmla="val 16243831"/>
              <a:gd name="adj2" fmla="val 65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>
            <a:off x="539552" y="1124744"/>
            <a:ext cx="8064896" cy="5184576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" name="Group 2047"/>
          <p:cNvGrpSpPr/>
          <p:nvPr/>
        </p:nvGrpSpPr>
        <p:grpSpPr>
          <a:xfrm>
            <a:off x="6815107" y="260648"/>
            <a:ext cx="2221389" cy="854207"/>
            <a:chOff x="6372200" y="116632"/>
            <a:chExt cx="2221389" cy="854207"/>
          </a:xfrm>
        </p:grpSpPr>
        <p:sp>
          <p:nvSpPr>
            <p:cNvPr id="29" name="Заголовок 1"/>
            <p:cNvSpPr txBox="1">
              <a:spLocks/>
            </p:cNvSpPr>
            <p:nvPr/>
          </p:nvSpPr>
          <p:spPr>
            <a:xfrm>
              <a:off x="6588225" y="188641"/>
              <a:ext cx="1402913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Sub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30" name="Заголовок 1"/>
            <p:cNvSpPr txBox="1">
              <a:spLocks/>
            </p:cNvSpPr>
            <p:nvPr/>
          </p:nvSpPr>
          <p:spPr>
            <a:xfrm>
              <a:off x="6372200" y="764704"/>
              <a:ext cx="2221389" cy="2061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 pitchFamily="34" charset="0"/>
                  <a:ea typeface="+mj-ea"/>
                  <a:cs typeface="+mj-cs"/>
                </a:rPr>
                <a:t>[Capital_Management]</a:t>
              </a:r>
              <a:endPara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endParaRPr>
            </a:p>
          </p:txBody>
        </p:sp>
        <p:cxnSp>
          <p:nvCxnSpPr>
            <p:cNvPr id="31" name="Connecteur droit 7"/>
            <p:cNvCxnSpPr/>
            <p:nvPr/>
          </p:nvCxnSpPr>
          <p:spPr>
            <a:xfrm>
              <a:off x="6660232" y="764704"/>
              <a:ext cx="150968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Заголовок 1"/>
            <p:cNvSpPr txBox="1">
              <a:spLocks/>
            </p:cNvSpPr>
            <p:nvPr/>
          </p:nvSpPr>
          <p:spPr>
            <a:xfrm>
              <a:off x="7697206" y="116632"/>
              <a:ext cx="619210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()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I]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Objectif : 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Pouvoir tester des stratégies très utilisées dans le milieu de la gestion d’actifs sur cours indiciels historiques</a:t>
            </a:r>
            <a:endParaRPr lang="fr-FR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None/>
            </a:pPr>
            <a:r>
              <a:rPr lang="fr-FR" sz="3200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Moyen : 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Données journalières de Yahoo!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Déploiement d’un panel de stratégies technique répandues</a:t>
            </a:r>
          </a:p>
          <a:p>
            <a:pPr lvl="1">
              <a:buFont typeface="Wingdings" pitchFamily="2" charset="2"/>
              <a:buChar char="§"/>
            </a:pPr>
            <a:r>
              <a:rPr lang="fr-FR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Respect des contraintes de gestion (horaires de clôtures/commissions)</a:t>
            </a:r>
          </a:p>
          <a:p>
            <a:pPr>
              <a:buNone/>
            </a:pPr>
            <a:endParaRPr lang="fr-FR" u="sng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Stratégies développées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75518"/>
              </p:ext>
            </p:extLst>
          </p:nvPr>
        </p:nvGraphicFramePr>
        <p:xfrm>
          <a:off x="566027" y="1075063"/>
          <a:ext cx="7776864" cy="5409460"/>
        </p:xfrm>
        <a:graphic>
          <a:graphicData uri="http://schemas.openxmlformats.org/drawingml/2006/table">
            <a:tbl>
              <a:tblPr/>
              <a:tblGrid>
                <a:gridCol w="26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NOM</a:t>
                      </a:r>
                      <a:r>
                        <a:rPr lang="fr-FR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DELA STRATEGIE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TYPE</a:t>
                      </a:r>
                      <a:r>
                        <a:rPr lang="fr-FR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POSITION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HORIZON</a:t>
                      </a:r>
                      <a:r>
                        <a:rPr 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TEMPOREL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DETAILS</a:t>
                      </a:r>
                      <a:r>
                        <a:rPr lang="en-US" sz="11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ET DESCRIPTION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Slow MA / Fast MA Crossover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Long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moyenne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court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terme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au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dessus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la longue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;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MA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Slope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Level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Long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pente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moyenne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mobile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sélectionnée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positive,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Price Over / Under MA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Long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prix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au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dessus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la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moyenne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sélectionnée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,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RSI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Levels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Breakout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Inversion Moyenne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Court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marché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en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survente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    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(RSI &lt; 100 –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Seuil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Haut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);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marché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en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surachat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(RSI &gt;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Seuil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Haut)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RSI MA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Crossover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Cassure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RSI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au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dessus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sa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moyenne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sélectionnée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,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RSI MA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Slope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Level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Inversion Moyenne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Court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moyenne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du RSI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sélectionné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une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pente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positive,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76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Higher High / Lower Low Breakout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cours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clôture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dépasse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dernier plus haut,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dépasse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dernier plus bas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ADX DI+/DI+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Strength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DI+ (Positive Directional Index)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est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au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dessus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DI- (Negative Directional Index),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sinon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10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True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Range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Breakout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Cassure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bougie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 la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journée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casse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True Range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amplifié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(ATR*multiplier) à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hausse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s’il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casse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à la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baisse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8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Consecutive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Bullish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/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Bearish</a:t>
                      </a:r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Days</a:t>
                      </a:r>
                      <a:endParaRPr lang="fr-FR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Pro-Tendance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Moyen Terme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Acheteur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marché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ne retrace pas au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cours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des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dernières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bougies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à la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baisse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,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vendeur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si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le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marché</a:t>
                      </a:r>
                      <a:r>
                        <a:rPr lang="en-US" sz="1100" b="0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ne retrace pas à la </a:t>
                      </a:r>
                      <a:r>
                        <a:rPr lang="en-US" sz="1100" b="0" i="0" u="none" strike="noStrike" baseline="0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hausse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399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282595" y="1700808"/>
            <a:ext cx="3888432" cy="1368152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II] Interface de </a:t>
            </a:r>
            <a:r>
              <a:rPr lang="fr-FR" sz="3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Backtest</a:t>
            </a:r>
            <a:endParaRPr lang="fr-FR" sz="3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42411" y="-99392"/>
            <a:ext cx="2221389" cy="854207"/>
            <a:chOff x="6372200" y="116632"/>
            <a:chExt cx="2221389" cy="854207"/>
          </a:xfrm>
        </p:grpSpPr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6588225" y="188641"/>
              <a:ext cx="1402913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Sub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6372200" y="764704"/>
              <a:ext cx="2221389" cy="2061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entury Gothic" pitchFamily="34" charset="0"/>
                  <a:ea typeface="+mj-ea"/>
                  <a:cs typeface="+mj-cs"/>
                </a:rPr>
                <a:t>[Capital_Management]</a:t>
              </a:r>
              <a:endParaRPr kumimoji="0" lang="ru-RU" sz="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endParaRPr>
            </a:p>
          </p:txBody>
        </p:sp>
        <p:cxnSp>
          <p:nvCxnSpPr>
            <p:cNvPr id="14" name="Connecteur droit 7"/>
            <p:cNvCxnSpPr/>
            <p:nvPr/>
          </p:nvCxnSpPr>
          <p:spPr>
            <a:xfrm>
              <a:off x="6660232" y="764704"/>
              <a:ext cx="150968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Заголовок 1"/>
            <p:cNvSpPr txBox="1">
              <a:spLocks/>
            </p:cNvSpPr>
            <p:nvPr/>
          </p:nvSpPr>
          <p:spPr>
            <a:xfrm>
              <a:off x="7697206" y="116632"/>
              <a:ext cx="619210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000" dirty="0">
                  <a:solidFill>
                    <a:schemeClr val="bg1"/>
                  </a:solidFill>
                  <a:latin typeface="Century Gothic" pitchFamily="34" charset="0"/>
                </a:rPr>
                <a:t>()</a:t>
              </a:r>
              <a:endParaRPr lang="ru-RU" sz="4000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Interface 1/4 : Ouverture…</a:t>
            </a:r>
          </a:p>
        </p:txBody>
      </p:sp>
      <p:pic>
        <p:nvPicPr>
          <p:cNvPr id="8194" name="Picture 2" descr="D:\Desktop\S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38735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1934347" y="3001307"/>
            <a:ext cx="522778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270892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Démarrer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tester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72514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Ouvrir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reporting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5358" y="5157192"/>
            <a:ext cx="522778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6835" y="2708919"/>
            <a:ext cx="522778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2029" y="246269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Cacher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l’interface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d’Excel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56176" y="3937411"/>
            <a:ext cx="681688" cy="355685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8013" y="444001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Minimiser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fr-FR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graphique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performance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4966" y="141277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Nouveau Test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240" y="182827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Quitter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23928" y="1844824"/>
            <a:ext cx="792088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837864" y="1705163"/>
            <a:ext cx="542448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 2/4 : Donnée Historique</a:t>
            </a:r>
          </a:p>
        </p:txBody>
      </p:sp>
      <p:pic>
        <p:nvPicPr>
          <p:cNvPr id="9218" name="Picture 2" descr="D:\Desktop\S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" y="1484784"/>
            <a:ext cx="51625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18006" y="19888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Choisir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523" y="2281227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94673" y="285293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Paramétrer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date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34190" y="3145323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94673" y="3861048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Télécharger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les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données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puis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continuer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57523" y="4369459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4673" y="532913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Fermer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formulaire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778235" y="5682932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 3/4 : Stratégie</a:t>
            </a:r>
          </a:p>
        </p:txBody>
      </p:sp>
      <p:cxnSp>
        <p:nvCxnSpPr>
          <p:cNvPr id="7" name="Elbow Connector 6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:\Desktop\S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" y="1484784"/>
            <a:ext cx="51625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18006" y="198884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Chosir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stratégie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57523" y="2281227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4673" y="294730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Choisir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un type de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moyenne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mobile,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applicable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35855" y="3754514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4673" y="438212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Continuer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78235" y="4551396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8406" y="526772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Fermer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formulaire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968" y="5621520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 4/4 : Réglages de Compte</a:t>
            </a:r>
          </a:p>
        </p:txBody>
      </p:sp>
      <p:pic>
        <p:nvPicPr>
          <p:cNvPr id="11266" name="Picture 2" descr="D:\Desktop\SS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9" y="1484784"/>
            <a:ext cx="516255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/>
          <p:nvPr/>
        </p:nvCxnSpPr>
        <p:spPr>
          <a:xfrm>
            <a:off x="539552" y="908720"/>
            <a:ext cx="8064896" cy="5400600"/>
          </a:xfrm>
          <a:prstGeom prst="bentConnector3">
            <a:avLst>
              <a:gd name="adj1" fmla="val 99971"/>
            </a:avLst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08406" y="1988840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Paramétrer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levier broker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747923" y="2425243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4673" y="2996952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Paramétrer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les spreads brokers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761739" y="3403012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4673" y="421430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Lancer le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simulateur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78235" y="4506689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8406" y="526772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Fermer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formulaire</a:t>
            </a:r>
            <a:endParaRPr lang="fr-FR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968" y="5621520"/>
            <a:ext cx="936104" cy="1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786" id="{6EC9E1B2-8FF1-AC4A-9186-FEE181651297}" vid="{9638874D-F3E6-1A40-B0FD-EE2FAD5C659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Blue</Template>
  <TotalTime>23491</TotalTime>
  <Words>695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</vt:lpstr>
      <vt:lpstr>Тема Office</vt:lpstr>
      <vt:lpstr>Sub</vt:lpstr>
      <vt:lpstr>Plan</vt:lpstr>
      <vt:lpstr>I] Introduction</vt:lpstr>
      <vt:lpstr>Stratégies développées</vt:lpstr>
      <vt:lpstr>II] Interface de Backtest</vt:lpstr>
      <vt:lpstr>Interface 1/4 : Ouverture…</vt:lpstr>
      <vt:lpstr>… 2/4 : Donnée Historique</vt:lpstr>
      <vt:lpstr>… 3/4 : Stratégie</vt:lpstr>
      <vt:lpstr>… 4/4 : Réglages de Compte</vt:lpstr>
      <vt:lpstr>Résultat du Backtester</vt:lpstr>
      <vt:lpstr>PowerPoint Presentation</vt:lpstr>
      <vt:lpstr>III] Reporting</vt:lpstr>
      <vt:lpstr>Reporting 1/2 : Info Clés…</vt:lpstr>
      <vt:lpstr>Reporting 2/2 : Info Clés…</vt:lpstr>
      <vt:lpstr>IV]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Yan Benevides Huapaya</dc:creator>
  <cp:lastModifiedBy>Paul de Renty</cp:lastModifiedBy>
  <cp:revision>66</cp:revision>
  <dcterms:created xsi:type="dcterms:W3CDTF">2017-01-23T15:30:54Z</dcterms:created>
  <dcterms:modified xsi:type="dcterms:W3CDTF">2018-01-25T08:24:29Z</dcterms:modified>
</cp:coreProperties>
</file>