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321" r:id="rId2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4"/>
    </p:embeddedFont>
    <p:embeddedFont>
      <p:font typeface="KoPub돋움체 Bold" panose="00000800000000000000" pitchFamily="2" charset="-127"/>
      <p:bold r:id="rId5"/>
    </p:embeddedFont>
    <p:embeddedFont>
      <p:font typeface="KoPub돋움체 Light" panose="00000300000000000000" pitchFamily="2" charset="-127"/>
      <p:regular r:id="rId6"/>
    </p:embeddedFont>
    <p:embeddedFont>
      <p:font typeface="KoPub돋움체 Medium" panose="00000600000000000000" pitchFamily="2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23AFD-DCFD-4BAC-8A79-68859A74122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7AF7-8300-4692-99F7-AFE35A23D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ooyong.shin@gmail.com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mi.skku.edu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11.png">
            <a:extLst>
              <a:ext uri="{FF2B5EF4-FFF2-40B4-BE49-F238E27FC236}">
                <a16:creationId xmlns:a16="http://schemas.microsoft.com/office/drawing/2014/main" id="{1B219900-3958-4943-BB71-CEAAC0112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6" y="0"/>
            <a:ext cx="8143875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2088" y="188642"/>
            <a:ext cx="7772400" cy="1470025"/>
          </a:xfrm>
        </p:spPr>
        <p:txBody>
          <a:bodyPr/>
          <a:lstStyle>
            <a:lvl1pPr algn="r">
              <a:defRPr sz="4400" baseline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3140968"/>
            <a:ext cx="6400800" cy="1752600"/>
          </a:xfrm>
        </p:spPr>
        <p:txBody>
          <a:bodyPr/>
          <a:lstStyle>
            <a:lvl1pPr marL="0" indent="0" algn="r">
              <a:buNone/>
              <a:defRPr sz="3200" baseline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1C091E9-9D48-4939-A0BE-35B5268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4B6C293-F3B1-4E33-AC25-FB41A9D9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ea typeface="KoPub돋움체 Light" panose="02020603020101020101" pitchFamily="18" charset="-127"/>
              </a:defRPr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2A7926-BE4D-4C31-87EF-9B615C2C87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30001" r="12675" b="29999"/>
          <a:stretch/>
        </p:blipFill>
        <p:spPr>
          <a:xfrm>
            <a:off x="3419873" y="6372533"/>
            <a:ext cx="2419133" cy="3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7" descr="222.png">
            <a:extLst>
              <a:ext uri="{FF2B5EF4-FFF2-40B4-BE49-F238E27FC236}">
                <a16:creationId xmlns:a16="http://schemas.microsoft.com/office/drawing/2014/main" id="{161ED4B7-AF48-4773-BBAD-1F2BBCD5E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8244"/>
            <a:ext cx="8229600" cy="1143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KoPub돋움체 Medium" panose="00000600000000000000" pitchFamily="2" charset="-127"/>
              </a:defRPr>
            </a:lvl1pPr>
            <a:lvl2pPr>
              <a:defRPr sz="2400" baseline="0">
                <a:ea typeface="KoPub돋움체 Medium" panose="00000600000000000000" pitchFamily="2" charset="-127"/>
              </a:defRPr>
            </a:lvl2pPr>
            <a:lvl3pPr>
              <a:defRPr sz="2000" baseline="0">
                <a:ea typeface="KoPub돋움체 Medium" panose="00000600000000000000" pitchFamily="2" charset="-127"/>
              </a:defRPr>
            </a:lvl3pPr>
            <a:lvl4pPr>
              <a:defRPr sz="1600" baseline="0">
                <a:ea typeface="KoPub돋움체 Medium" panose="00000600000000000000" pitchFamily="2" charset="-127"/>
              </a:defRPr>
            </a:lvl4pPr>
            <a:lvl5pPr>
              <a:defRPr sz="1600" baseline="0">
                <a:ea typeface="KoPub돋움체 Medium" panose="00000600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DE4EDE2E-5714-46BE-B731-D19D7F47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B8CE999-B55E-434D-ADD5-4006F92D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131F8-52F5-47C4-B1B3-63017100FC9A}"/>
              </a:ext>
            </a:extLst>
          </p:cNvPr>
          <p:cNvSpPr txBox="1"/>
          <p:nvPr/>
        </p:nvSpPr>
        <p:spPr>
          <a:xfrm>
            <a:off x="323528" y="2348880"/>
            <a:ext cx="15121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36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6" descr="111.png">
            <a:extLst>
              <a:ext uri="{FF2B5EF4-FFF2-40B4-BE49-F238E27FC236}">
                <a16:creationId xmlns:a16="http://schemas.microsoft.com/office/drawing/2014/main" id="{32B3534E-F415-4D73-AFFB-8E86DAD43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6" y="0"/>
            <a:ext cx="8143875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CB092-129A-45C8-8906-CBB222C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3449B-6901-4714-BB78-BC65768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0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222.png">
            <a:extLst>
              <a:ext uri="{FF2B5EF4-FFF2-40B4-BE49-F238E27FC236}">
                <a16:creationId xmlns:a16="http://schemas.microsoft.com/office/drawing/2014/main" id="{9AA28263-B5EB-464E-AB89-DBD1E1F1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 baseline="0">
                <a:ea typeface="KoPub돋움체 Medium" panose="00000600000000000000" pitchFamily="2" charset="-127"/>
              </a:defRPr>
            </a:lvl1pPr>
            <a:lvl2pPr>
              <a:defRPr sz="1800" baseline="0">
                <a:ea typeface="KoPub돋움체 Medium" panose="00000600000000000000" pitchFamily="2" charset="-127"/>
              </a:defRPr>
            </a:lvl2pPr>
            <a:lvl3pPr>
              <a:defRPr sz="1500" baseline="0">
                <a:ea typeface="KoPub돋움체 Medium" panose="00000600000000000000" pitchFamily="2" charset="-127"/>
              </a:defRPr>
            </a:lvl3pPr>
            <a:lvl4pPr>
              <a:defRPr sz="1350" baseline="0">
                <a:ea typeface="KoPub돋움체 Medium" panose="00000600000000000000" pitchFamily="2" charset="-127"/>
              </a:defRPr>
            </a:lvl4pPr>
            <a:lvl5pPr>
              <a:defRPr sz="1350" baseline="0">
                <a:ea typeface="KoPub돋움체 Medium" panose="00000600000000000000" pitchFamily="2" charset="-127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 baseline="0">
                <a:ea typeface="KoPub돋움체 Medium" panose="00000600000000000000" pitchFamily="2" charset="-127"/>
              </a:defRPr>
            </a:lvl1pPr>
            <a:lvl2pPr>
              <a:defRPr sz="1800" baseline="0">
                <a:ea typeface="KoPub돋움체 Medium" panose="00000600000000000000" pitchFamily="2" charset="-127"/>
              </a:defRPr>
            </a:lvl2pPr>
            <a:lvl3pPr>
              <a:defRPr sz="1500" baseline="0">
                <a:ea typeface="KoPub돋움체 Medium" panose="00000600000000000000" pitchFamily="2" charset="-127"/>
              </a:defRPr>
            </a:lvl3pPr>
            <a:lvl4pPr>
              <a:defRPr sz="1350" baseline="0">
                <a:ea typeface="KoPub돋움체 Medium" panose="00000600000000000000" pitchFamily="2" charset="-127"/>
              </a:defRPr>
            </a:lvl4pPr>
            <a:lvl5pPr>
              <a:defRPr sz="1350" baseline="0">
                <a:ea typeface="KoPub돋움체 Medium" panose="00000600000000000000" pitchFamily="2" charset="-127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9FD93BA-9290-4279-B70A-1370D44C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33161D0-8CA6-406C-AC37-B84D4418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061202F1-91A7-4B03-A3B6-C43A416C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A1389A6-ACD3-42A7-B4D3-1702C1DD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6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3A23441A-1147-4CE9-8484-A487D60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363DA04-1F53-48FD-8F89-E5F698B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3A23441A-1147-4CE9-8484-A487D60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363DA04-1F53-48FD-8F89-E5F698B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C:\Users\LikeSky\AppData\Local\Microsoft\Windows\Temporary Internet Files\Content.IE5\6GGD3TCT\MC900442000[1].PNG">
            <a:extLst>
              <a:ext uri="{FF2B5EF4-FFF2-40B4-BE49-F238E27FC236}">
                <a16:creationId xmlns:a16="http://schemas.microsoft.com/office/drawing/2014/main" id="{B6A873E8-0641-4980-876A-1678B9C1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5288" y="2132856"/>
            <a:ext cx="2742857" cy="274285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FCCC9-7105-438C-A63E-6A035CFCD10B}"/>
              </a:ext>
            </a:extLst>
          </p:cNvPr>
          <p:cNvSpPr txBox="1"/>
          <p:nvPr/>
        </p:nvSpPr>
        <p:spPr>
          <a:xfrm>
            <a:off x="3500916" y="4869160"/>
            <a:ext cx="2387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itchFamily="34" charset="0"/>
                <a:hlinkClick r:id="rId3"/>
              </a:rPr>
              <a:t>sooyong.shin@gmail.com</a:t>
            </a:r>
            <a:endParaRPr lang="en-US" altLang="ko-KR" sz="15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itchFamily="34" charset="0"/>
            </a:endParaRPr>
          </a:p>
          <a:p>
            <a:pPr algn="ctr"/>
            <a:r>
              <a:rPr lang="en-US" altLang="ko-KR" sz="15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itchFamily="34" charset="0"/>
                <a:hlinkClick r:id="rId4"/>
              </a:rPr>
              <a:t>http://bmi.skku.edu</a:t>
            </a:r>
            <a:r>
              <a:rPr lang="en-US" altLang="ko-KR" sz="15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itchFamily="34" charset="0"/>
              </a:rPr>
              <a:t> </a:t>
            </a:r>
            <a:endParaRPr lang="ko-KR" altLang="en-US" sz="15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624B76-587F-45A1-A339-D1DC359EACCC}"/>
              </a:ext>
            </a:extLst>
          </p:cNvPr>
          <p:cNvSpPr/>
          <p:nvPr/>
        </p:nvSpPr>
        <p:spPr>
          <a:xfrm>
            <a:off x="1469601" y="-165237"/>
            <a:ext cx="1800073" cy="1772365"/>
          </a:xfrm>
          <a:prstGeom prst="ellipse">
            <a:avLst/>
          </a:prstGeom>
          <a:solidFill>
            <a:schemeClr val="bg1"/>
          </a:solidFill>
          <a:ln w="79375" cmpd="thickThin">
            <a:solidFill>
              <a:srgbClr val="5F8E9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HY헤드라인M" pitchFamily="18" charset="-127"/>
                <a:ea typeface="HY헤드라인M" pitchFamily="18" charset="-127"/>
              </a:rPr>
              <a:t>Q &amp; A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68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222.png">
            <a:extLst>
              <a:ext uri="{FF2B5EF4-FFF2-40B4-BE49-F238E27FC236}">
                <a16:creationId xmlns:a16="http://schemas.microsoft.com/office/drawing/2014/main" id="{D89DBFBF-6C35-413B-9689-A35EC29970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DC464C47-267B-45AC-B246-C8C32BDE6D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947A6E52-6950-42C1-93A0-6FFD5FD61C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53B8-07BF-45C9-ADE3-57789AD8E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FCCB0-AAC4-40D0-9B7F-536DBA6DB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kumimoji="0" sz="9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fld id="{271D2C15-2D9C-4C97-9531-CEF5D55960E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5B4141-A835-4FEE-975A-BAD4C913020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5" t="30001" r="12675" b="29999"/>
          <a:stretch/>
        </p:blipFill>
        <p:spPr>
          <a:xfrm>
            <a:off x="3419873" y="6372533"/>
            <a:ext cx="2419133" cy="345277"/>
          </a:xfrm>
          <a:prstGeom prst="rect">
            <a:avLst/>
          </a:prstGeom>
        </p:spPr>
      </p:pic>
      <p:pic>
        <p:nvPicPr>
          <p:cNvPr id="1032" name="Picture 8" descr="Sungkyunkwan University logo.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316209"/>
            <a:ext cx="2049433" cy="4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amsung medical center logo">
            <a:extLst>
              <a:ext uri="{FF2B5EF4-FFF2-40B4-BE49-F238E27FC236}">
                <a16:creationId xmlns:a16="http://schemas.microsoft.com/office/drawing/2014/main" id="{0220C0D4-A631-43F8-8844-D18691DCF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3" t="28074" r="13657" b="28074"/>
          <a:stretch/>
        </p:blipFill>
        <p:spPr bwMode="auto">
          <a:xfrm>
            <a:off x="7613064" y="6281025"/>
            <a:ext cx="1079944" cy="5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0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300" kern="1200" baseline="0">
          <a:solidFill>
            <a:schemeClr val="bg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맑은 고딕" panose="020B0503020000020004" pitchFamily="50" charset="-127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맑은 고딕" panose="020B0503020000020004" pitchFamily="50" charset="-127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 baseline="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맑은 고딕" panose="020B0503020000020004" pitchFamily="50" charset="-127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맑은 고딕" panose="020B0503020000020004" pitchFamily="50" charset="-127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맑은 고딕" panose="020B0503020000020004" pitchFamily="50" charset="-127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 baseline="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맑은 고딕" panose="020B0503020000020004" pitchFamily="50" charset="-127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Which problems that you encounter have many examples for how to solve them, yet no specific way to automate them? These may be prime candidates for using deep learning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Viewing the development of artificial intelligence as a new industrial revolution, what is the relationship between algorithms and data? Is it similar to steam engines and coal (what is the fundamental difference)?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72247"/>
      </p:ext>
    </p:extLst>
  </p:cSld>
  <p:clrMapOvr>
    <a:masterClrMapping/>
  </p:clrMapOvr>
</p:sld>
</file>

<file path=ppt/theme/theme1.xml><?xml version="1.0" encoding="utf-8"?>
<a:theme xmlns:a="http://schemas.openxmlformats.org/drawingml/2006/main" name="SAIHS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HST" id="{9ED559EE-88FF-4FD5-A3BD-F290FA7DE927}" vid="{D4B69A67-64F6-4906-AEF5-F1AECAFDCB4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SAIHST</Template>
  <TotalTime>1396</TotalTime>
  <Words>72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KoPub돋움체 Light</vt:lpstr>
      <vt:lpstr>굴림</vt:lpstr>
      <vt:lpstr>KoPub돋움체 Medium</vt:lpstr>
      <vt:lpstr>Arial</vt:lpstr>
      <vt:lpstr>HY헤드라인M</vt:lpstr>
      <vt:lpstr>맑은 고딕</vt:lpstr>
      <vt:lpstr>KoPub돋움체 Bold</vt:lpstr>
      <vt:lpstr>SAIHST</vt:lpstr>
      <vt:lpstr>Assignment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Medicine: Course Intro</dc:title>
  <dc:creator>Soo-Yong Shin</dc:creator>
  <cp:lastModifiedBy>Soo-Yong Shin</cp:lastModifiedBy>
  <cp:revision>34</cp:revision>
  <dcterms:created xsi:type="dcterms:W3CDTF">2020-07-13T07:33:19Z</dcterms:created>
  <dcterms:modified xsi:type="dcterms:W3CDTF">2020-08-17T05:12:07Z</dcterms:modified>
</cp:coreProperties>
</file>