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3004800" cy="9753600"/>
  <p:notesSz cx="6858000" cy="9144000"/>
  <p:embeddedFontLst>
    <p:embeddedFont>
      <p:font typeface="Helvetica Neue" panose="020B0604020202020204" charset="0"/>
      <p:regular r:id="rId12"/>
      <p:bold r:id="rId13"/>
      <p:italic r:id="rId14"/>
      <p:boldItalic r:id="rId15"/>
    </p:embeddedFont>
    <p:embeddedFont>
      <p:font typeface="Helvetica Neue Light"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4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270000" y="1638300"/>
            <a:ext cx="10464800" cy="33020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1" name="Shape 11"/>
          <p:cNvSpPr txBox="1">
            <a:spLocks noGrp="1"/>
          </p:cNvSpPr>
          <p:nvPr>
            <p:ph type="body" idx="1"/>
          </p:nvPr>
        </p:nvSpPr>
        <p:spPr>
          <a:xfrm>
            <a:off x="1270000" y="5041900"/>
            <a:ext cx="10464800" cy="11303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2" name="Shape 1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1270000" y="6362700"/>
            <a:ext cx="10464800" cy="461366"/>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2400"/>
              <a:buFont typeface="Helvetica Neue"/>
              <a:buNone/>
              <a:defRPr sz="2400" b="0" i="1"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8" name="Shape 48"/>
          <p:cNvSpPr txBox="1">
            <a:spLocks noGrp="1"/>
          </p:cNvSpPr>
          <p:nvPr>
            <p:ph type="body" idx="2"/>
          </p:nvPr>
        </p:nvSpPr>
        <p:spPr>
          <a:xfrm>
            <a:off x="1270000" y="4267112"/>
            <a:ext cx="10464800" cy="609776"/>
          </a:xfrm>
          <a:prstGeom prst="rect">
            <a:avLst/>
          </a:prstGeom>
          <a:noFill/>
          <a:ln>
            <a:noFill/>
          </a:ln>
        </p:spPr>
        <p:txBody>
          <a:bodyPr spcFirstLastPara="1" wrap="square" lIns="91425" tIns="91425" rIns="91425" bIns="91425" anchor="ctr" anchorCtr="0"/>
          <a:lstStyle>
            <a:lvl1pPr marL="457200" marR="0" lvl="0" indent="-228600" algn="ctr" rtl="0">
              <a:lnSpc>
                <a:spcPct val="100000"/>
              </a:lnSpc>
              <a:spcBef>
                <a:spcPts val="0"/>
              </a:spcBef>
              <a:spcAft>
                <a:spcPts val="0"/>
              </a:spcAft>
              <a:buClr>
                <a:srgbClr val="000000"/>
              </a:buClr>
              <a:buSzPts val="3400"/>
              <a:buFont typeface="Helvetica Neue"/>
              <a:buNone/>
              <a:defRPr sz="34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9" name="Shape 4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50"/>
        <p:cNvGrpSpPr/>
        <p:nvPr/>
      </p:nvGrpSpPr>
      <p:grpSpPr>
        <a:xfrm>
          <a:off x="0" y="0"/>
          <a:ext cx="0" cy="0"/>
          <a:chOff x="0" y="0"/>
          <a:chExt cx="0" cy="0"/>
        </a:xfrm>
      </p:grpSpPr>
      <p:sp>
        <p:nvSpPr>
          <p:cNvPr id="51" name="Shape 51"/>
          <p:cNvSpPr>
            <a:spLocks noGrp="1"/>
          </p:cNvSpPr>
          <p:nvPr>
            <p:ph type="pic" idx="2"/>
          </p:nvPr>
        </p:nvSpPr>
        <p:spPr>
          <a:xfrm>
            <a:off x="0" y="0"/>
            <a:ext cx="13004800" cy="97536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52" name="Shape 5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ullets" type="tx">
  <p:cSld name="TITLE_AND_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15" name="Shape 15"/>
          <p:cNvSpPr txBox="1">
            <a:spLocks noGrp="1"/>
          </p:cNvSpPr>
          <p:nvPr>
            <p:ph type="body" idx="1"/>
          </p:nvPr>
        </p:nvSpPr>
        <p:spPr>
          <a:xfrm>
            <a:off x="952500" y="2590800"/>
            <a:ext cx="11099800" cy="62865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6" name="Shape 16"/>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Horizontal">
  <p:cSld name="Photo - Horizontal">
    <p:spTree>
      <p:nvGrpSpPr>
        <p:cNvPr id="1" name="Shape 17"/>
        <p:cNvGrpSpPr/>
        <p:nvPr/>
      </p:nvGrpSpPr>
      <p:grpSpPr>
        <a:xfrm>
          <a:off x="0" y="0"/>
          <a:ext cx="0" cy="0"/>
          <a:chOff x="0" y="0"/>
          <a:chExt cx="0" cy="0"/>
        </a:xfrm>
      </p:grpSpPr>
      <p:sp>
        <p:nvSpPr>
          <p:cNvPr id="18" name="Shape 18"/>
          <p:cNvSpPr>
            <a:spLocks noGrp="1"/>
          </p:cNvSpPr>
          <p:nvPr>
            <p:ph type="pic" idx="2"/>
          </p:nvPr>
        </p:nvSpPr>
        <p:spPr>
          <a:xfrm>
            <a:off x="1625600" y="673100"/>
            <a:ext cx="9753600" cy="59055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19" name="Shape 19"/>
          <p:cNvSpPr txBox="1">
            <a:spLocks noGrp="1"/>
          </p:cNvSpPr>
          <p:nvPr>
            <p:ph type="title"/>
          </p:nvPr>
        </p:nvSpPr>
        <p:spPr>
          <a:xfrm>
            <a:off x="1270000" y="6718300"/>
            <a:ext cx="10464800" cy="1422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0" name="Shape 20"/>
          <p:cNvSpPr txBox="1">
            <a:spLocks noGrp="1"/>
          </p:cNvSpPr>
          <p:nvPr>
            <p:ph type="body" idx="1"/>
          </p:nvPr>
        </p:nvSpPr>
        <p:spPr>
          <a:xfrm>
            <a:off x="1270000" y="8153400"/>
            <a:ext cx="10464800" cy="11303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1" name="Shape 21"/>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270000" y="3225800"/>
            <a:ext cx="10464800" cy="3302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4" name="Shape 24"/>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25"/>
        <p:cNvGrpSpPr/>
        <p:nvPr/>
      </p:nvGrpSpPr>
      <p:grpSpPr>
        <a:xfrm>
          <a:off x="0" y="0"/>
          <a:ext cx="0" cy="0"/>
          <a:chOff x="0" y="0"/>
          <a:chExt cx="0" cy="0"/>
        </a:xfrm>
      </p:grpSpPr>
      <p:sp>
        <p:nvSpPr>
          <p:cNvPr id="26" name="Shape 26"/>
          <p:cNvSpPr>
            <a:spLocks noGrp="1"/>
          </p:cNvSpPr>
          <p:nvPr>
            <p:ph type="pic" idx="2"/>
          </p:nvPr>
        </p:nvSpPr>
        <p:spPr>
          <a:xfrm>
            <a:off x="6718300" y="635000"/>
            <a:ext cx="5334000" cy="8216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7" name="Shape 27"/>
          <p:cNvSpPr txBox="1">
            <a:spLocks noGrp="1"/>
          </p:cNvSpPr>
          <p:nvPr>
            <p:ph type="title"/>
          </p:nvPr>
        </p:nvSpPr>
        <p:spPr>
          <a:xfrm>
            <a:off x="952500" y="635000"/>
            <a:ext cx="5334000" cy="39878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00000"/>
              </a:buClr>
              <a:buSzPts val="6000"/>
              <a:buFont typeface="Helvetica Neue"/>
              <a:buNone/>
              <a:defRPr sz="6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28" name="Shape 28"/>
          <p:cNvSpPr txBox="1">
            <a:spLocks noGrp="1"/>
          </p:cNvSpPr>
          <p:nvPr>
            <p:ph type="body" idx="1"/>
          </p:nvPr>
        </p:nvSpPr>
        <p:spPr>
          <a:xfrm>
            <a:off x="952500" y="4724400"/>
            <a:ext cx="5334000" cy="41148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3700"/>
              <a:buFont typeface="Helvetica Neue"/>
              <a:buNone/>
              <a:defRPr sz="37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29" name="Shape 29"/>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2" name="Shape 32"/>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Shape 34"/>
          <p:cNvSpPr>
            <a:spLocks noGrp="1"/>
          </p:cNvSpPr>
          <p:nvPr>
            <p:ph type="pic" idx="2"/>
          </p:nvPr>
        </p:nvSpPr>
        <p:spPr>
          <a:xfrm>
            <a:off x="6718300" y="2590800"/>
            <a:ext cx="5334000" cy="62865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5" name="Shape 35"/>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36" name="Shape 36"/>
          <p:cNvSpPr txBox="1">
            <a:spLocks noGrp="1"/>
          </p:cNvSpPr>
          <p:nvPr>
            <p:ph type="body" idx="1"/>
          </p:nvPr>
        </p:nvSpPr>
        <p:spPr>
          <a:xfrm>
            <a:off x="952500" y="2590800"/>
            <a:ext cx="5334000" cy="6286500"/>
          </a:xfrm>
          <a:prstGeom prst="rect">
            <a:avLst/>
          </a:prstGeom>
          <a:noFill/>
          <a:ln>
            <a:noFill/>
          </a:ln>
        </p:spPr>
        <p:txBody>
          <a:bodyPr spcFirstLastPara="1" wrap="square" lIns="91425" tIns="91425" rIns="91425" bIns="91425" anchor="ctr" anchorCtr="0"/>
          <a:lstStyle>
            <a:lvl1pPr marL="457200" marR="0" lvl="0"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1pPr>
            <a:lvl2pPr marL="914400" marR="0" lvl="1"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2pPr>
            <a:lvl3pPr marL="1371600" marR="0" lvl="2"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3pPr>
            <a:lvl4pPr marL="1828800" marR="0" lvl="3"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4pPr>
            <a:lvl5pPr marL="2286000" marR="0" lvl="4" indent="-486410" algn="l" rtl="0">
              <a:lnSpc>
                <a:spcPct val="100000"/>
              </a:lnSpc>
              <a:spcBef>
                <a:spcPts val="3200"/>
              </a:spcBef>
              <a:spcAft>
                <a:spcPts val="0"/>
              </a:spcAft>
              <a:buClr>
                <a:srgbClr val="000000"/>
              </a:buClr>
              <a:buSzPts val="4060"/>
              <a:buFont typeface="Helvetica Neue"/>
              <a:buChar char="•"/>
              <a:defRPr sz="28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sldNum" idx="12"/>
          </p:nvPr>
        </p:nvSpPr>
        <p:spPr>
          <a:xfrm>
            <a:off x="6328884" y="9296400"/>
            <a:ext cx="340259" cy="342900"/>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952500" y="1270000"/>
            <a:ext cx="11099800" cy="72136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0" name="Shape 40"/>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6718300" y="5092700"/>
            <a:ext cx="5334000" cy="3771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3" name="Shape 43"/>
          <p:cNvSpPr>
            <a:spLocks noGrp="1"/>
          </p:cNvSpPr>
          <p:nvPr>
            <p:ph type="pic" idx="3"/>
          </p:nvPr>
        </p:nvSpPr>
        <p:spPr>
          <a:xfrm>
            <a:off x="6718300" y="889000"/>
            <a:ext cx="5334000" cy="37719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4" name="Shape 44"/>
          <p:cNvSpPr>
            <a:spLocks noGrp="1"/>
          </p:cNvSpPr>
          <p:nvPr>
            <p:ph type="pic" idx="4"/>
          </p:nvPr>
        </p:nvSpPr>
        <p:spPr>
          <a:xfrm>
            <a:off x="952500" y="889000"/>
            <a:ext cx="5334000" cy="7975600"/>
          </a:xfrm>
          <a:prstGeom prst="rect">
            <a:avLst/>
          </a:prstGeom>
          <a:noFill/>
          <a:ln>
            <a:noFill/>
          </a:ln>
        </p:spPr>
        <p:txBody>
          <a:bodyPr spcFirstLastPara="1" wrap="square" lIns="91425" tIns="91425" rIns="91425" bIns="91425" anchor="t" anchorCtr="0"/>
          <a:lstStyle>
            <a:lvl1pPr marR="0" lvl="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52500" y="254000"/>
            <a:ext cx="11099800" cy="21590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8000"/>
              <a:buFont typeface="Helvetica Neue"/>
              <a:buNone/>
              <a:defRPr sz="80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952500" y="2590800"/>
            <a:ext cx="11099800" cy="6286500"/>
          </a:xfrm>
          <a:prstGeom prst="rect">
            <a:avLst/>
          </a:prstGeom>
          <a:noFill/>
          <a:ln>
            <a:noFill/>
          </a:ln>
        </p:spPr>
        <p:txBody>
          <a:bodyPr spcFirstLastPara="1" wrap="square" lIns="91425" tIns="91425" rIns="91425" bIns="91425" anchor="ctr" anchorCtr="0"/>
          <a:lstStyle>
            <a:lvl1pPr marL="457200" marR="0" lvl="0"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1pPr>
            <a:lvl2pPr marL="914400" marR="0" lvl="1"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2pPr>
            <a:lvl3pPr marL="1371600" marR="0" lvl="2"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3pPr>
            <a:lvl4pPr marL="1828800" marR="0" lvl="3"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4pPr>
            <a:lvl5pPr marL="2286000" marR="0" lvl="4"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5pPr>
            <a:lvl6pPr marL="2743200" marR="0" lvl="5"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6pPr>
            <a:lvl7pPr marL="3200400" marR="0" lvl="6"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7pPr>
            <a:lvl8pPr marL="3657600" marR="0" lvl="7" indent="-523239"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8pPr>
            <a:lvl9pPr marL="4114800" marR="0" lvl="8" indent="-523240" algn="l" rtl="0">
              <a:lnSpc>
                <a:spcPct val="100000"/>
              </a:lnSpc>
              <a:spcBef>
                <a:spcPts val="4200"/>
              </a:spcBef>
              <a:spcAft>
                <a:spcPts val="0"/>
              </a:spcAft>
              <a:buClr>
                <a:srgbClr val="000000"/>
              </a:buClr>
              <a:buSzPts val="4640"/>
              <a:buFont typeface="Helvetica Neue"/>
              <a:buChar char="•"/>
              <a:defRPr sz="32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6328884" y="9296400"/>
            <a:ext cx="340259" cy="324306"/>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600"/>
              <a:buFont typeface="Helvetica Neue Light"/>
              <a:buNone/>
              <a:defRPr sz="16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idx="4294967295"/>
          </p:nvPr>
        </p:nvSpPr>
        <p:spPr>
          <a:xfrm>
            <a:off x="1270000" y="1638300"/>
            <a:ext cx="10464800" cy="3302000"/>
          </a:xfrm>
          <a:prstGeom prst="rect">
            <a:avLst/>
          </a:prstGeom>
          <a:noFill/>
          <a:ln>
            <a:noFill/>
          </a:ln>
        </p:spPr>
        <p:txBody>
          <a:bodyPr spcFirstLastPara="1" wrap="square" lIns="50800" tIns="50800" rIns="50800" bIns="50800" anchor="b" anchorCtr="0">
            <a:noAutofit/>
          </a:bodyPr>
          <a:lstStyle/>
          <a:p>
            <a:pPr marL="0" marR="0" lvl="0" indent="0" algn="ctr" rtl="0">
              <a:lnSpc>
                <a:spcPct val="100000"/>
              </a:lnSpc>
              <a:spcBef>
                <a:spcPts val="0"/>
              </a:spcBef>
              <a:spcAft>
                <a:spcPts val="0"/>
              </a:spcAft>
              <a:buClr>
                <a:srgbClr val="000000"/>
              </a:buClr>
              <a:buSzPts val="8000"/>
              <a:buFont typeface="Helvetica Neue"/>
              <a:buNone/>
            </a:pPr>
            <a:r>
              <a:rPr lang="en-US" sz="8000" b="0" i="0" u="none" strike="noStrike" cap="none">
                <a:solidFill>
                  <a:srgbClr val="000000"/>
                </a:solidFill>
                <a:latin typeface="Helvetica Neue"/>
                <a:ea typeface="Helvetica Neue"/>
                <a:cs typeface="Helvetica Neue"/>
                <a:sym typeface="Helvetica Neue"/>
              </a:rPr>
              <a:t>Presentation 6</a:t>
            </a:r>
            <a:endParaRPr/>
          </a:p>
        </p:txBody>
      </p:sp>
      <p:sp>
        <p:nvSpPr>
          <p:cNvPr id="60" name="Shape 60"/>
          <p:cNvSpPr txBox="1">
            <a:spLocks noGrp="1"/>
          </p:cNvSpPr>
          <p:nvPr>
            <p:ph type="subTitle" idx="4294967295"/>
          </p:nvPr>
        </p:nvSpPr>
        <p:spPr>
          <a:xfrm>
            <a:off x="1270000" y="5041900"/>
            <a:ext cx="10464800" cy="1130300"/>
          </a:xfrm>
          <a:prstGeom prst="rect">
            <a:avLst/>
          </a:prstGeom>
          <a:noFill/>
          <a:ln>
            <a:noFill/>
          </a:ln>
        </p:spPr>
        <p:txBody>
          <a:bodyPr spcFirstLastPara="1" wrap="square" lIns="50800" tIns="50800" rIns="50800" bIns="50800" anchor="t" anchorCtr="0">
            <a:noAutofit/>
          </a:bodyPr>
          <a:lstStyle/>
          <a:p>
            <a:pPr marL="0" marR="0" lvl="0" indent="0" algn="ctr" rtl="0">
              <a:lnSpc>
                <a:spcPct val="100000"/>
              </a:lnSpc>
              <a:spcBef>
                <a:spcPts val="0"/>
              </a:spcBef>
              <a:spcAft>
                <a:spcPts val="0"/>
              </a:spcAft>
              <a:buClr>
                <a:srgbClr val="000000"/>
              </a:buClr>
              <a:buSzPts val="2257"/>
              <a:buFont typeface="Helvetica Neue"/>
              <a:buNone/>
            </a:pPr>
            <a:r>
              <a:rPr lang="en-US" sz="2257" b="0" i="0" u="none" strike="noStrike" cap="none">
                <a:solidFill>
                  <a:srgbClr val="000000"/>
                </a:solidFill>
                <a:latin typeface="Helvetica Neue"/>
                <a:ea typeface="Helvetica Neue"/>
                <a:cs typeface="Helvetica Neue"/>
                <a:sym typeface="Helvetica Neue"/>
              </a:rPr>
              <a:t>Airbnb Capstone Project</a:t>
            </a:r>
            <a:endParaRPr/>
          </a:p>
          <a:p>
            <a:pPr marL="0" marR="0" lvl="0" indent="0" algn="ctr" rtl="0">
              <a:lnSpc>
                <a:spcPct val="100000"/>
              </a:lnSpc>
              <a:spcBef>
                <a:spcPts val="0"/>
              </a:spcBef>
              <a:spcAft>
                <a:spcPts val="0"/>
              </a:spcAft>
              <a:buClr>
                <a:srgbClr val="000000"/>
              </a:buClr>
              <a:buSzPts val="2257"/>
              <a:buFont typeface="Helvetica Neue"/>
              <a:buNone/>
            </a:pPr>
            <a:r>
              <a:rPr lang="en-US" sz="2257" b="0" i="0" u="none" strike="noStrike" cap="none">
                <a:solidFill>
                  <a:srgbClr val="000000"/>
                </a:solidFill>
                <a:latin typeface="Helvetica Neue"/>
                <a:ea typeface="Helvetica Neue"/>
                <a:cs typeface="Helvetica Neue"/>
                <a:sym typeface="Helvetica Neue"/>
              </a:rPr>
              <a:t>Paul de Fusco, Sankarshan Archaya</a:t>
            </a:r>
            <a:endParaRPr/>
          </a:p>
          <a:p>
            <a:pPr marL="0" marR="0" lvl="0" indent="0" algn="ctr" rtl="0">
              <a:lnSpc>
                <a:spcPct val="100000"/>
              </a:lnSpc>
              <a:spcBef>
                <a:spcPts val="0"/>
              </a:spcBef>
              <a:spcAft>
                <a:spcPts val="0"/>
              </a:spcAft>
              <a:buClr>
                <a:srgbClr val="000000"/>
              </a:buClr>
              <a:buSzPts val="2257"/>
              <a:buFont typeface="Helvetica Neue"/>
              <a:buNone/>
            </a:pPr>
            <a:r>
              <a:rPr lang="en-US" sz="2257" b="0" i="0" u="none" strike="noStrike" cap="none">
                <a:solidFill>
                  <a:srgbClr val="000000"/>
                </a:solidFill>
                <a:latin typeface="Helvetica Neue"/>
                <a:ea typeface="Helvetica Neue"/>
                <a:cs typeface="Helvetica Neue"/>
                <a:sym typeface="Helvetica Neue"/>
              </a:rPr>
              <a:t>4/13/18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8000"/>
              <a:buFont typeface="Helvetica Neue"/>
              <a:buNone/>
            </a:pPr>
            <a:r>
              <a:rPr lang="en-US" sz="8000" b="0" i="0" u="none" strike="noStrike" cap="none">
                <a:solidFill>
                  <a:srgbClr val="000000"/>
                </a:solidFill>
                <a:latin typeface="Helvetica Neue"/>
                <a:ea typeface="Helvetica Neue"/>
                <a:cs typeface="Helvetica Neue"/>
                <a:sym typeface="Helvetica Neue"/>
              </a:rPr>
              <a:t>Modeling</a:t>
            </a:r>
            <a:endParaRPr/>
          </a:p>
        </p:txBody>
      </p:sp>
      <p:sp>
        <p:nvSpPr>
          <p:cNvPr id="66" name="Shape 66"/>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Autofit/>
          </a:bodyPr>
          <a:lstStyle/>
          <a:p>
            <a:pPr marL="297815" marR="0" lvl="0" indent="-297815" algn="l" rtl="0">
              <a:lnSpc>
                <a:spcPct val="100000"/>
              </a:lnSpc>
              <a:spcBef>
                <a:spcPts val="0"/>
              </a:spcBef>
              <a:spcAft>
                <a:spcPts val="0"/>
              </a:spcAft>
              <a:buClr>
                <a:srgbClr val="000000"/>
              </a:buClr>
              <a:buSzPts val="3109"/>
              <a:buFont typeface="Helvetica Neue"/>
              <a:buChar char="•"/>
            </a:pPr>
            <a:r>
              <a:rPr lang="en-US" sz="2144" b="0" i="0" u="none" strike="noStrike" cap="none">
                <a:solidFill>
                  <a:srgbClr val="000000"/>
                </a:solidFill>
                <a:latin typeface="Helvetica Neue"/>
                <a:ea typeface="Helvetica Neue"/>
                <a:cs typeface="Helvetica Neue"/>
                <a:sym typeface="Helvetica Neue"/>
              </a:rPr>
              <a:t>Prediction: average price for listing (better way to estimate price rather than base price)</a:t>
            </a:r>
            <a:endParaRPr/>
          </a:p>
          <a:p>
            <a:pPr marL="297815" marR="0" lvl="0" indent="-297815" algn="l" rtl="0">
              <a:lnSpc>
                <a:spcPct val="100000"/>
              </a:lnSpc>
              <a:spcBef>
                <a:spcPts val="2800"/>
              </a:spcBef>
              <a:spcAft>
                <a:spcPts val="0"/>
              </a:spcAft>
              <a:buClr>
                <a:srgbClr val="000000"/>
              </a:buClr>
              <a:buSzPts val="3109"/>
              <a:buFont typeface="Helvetica Neue"/>
              <a:buChar char="•"/>
            </a:pPr>
            <a:r>
              <a:rPr lang="en-US" sz="2144" b="0" i="0" u="none" strike="noStrike" cap="none">
                <a:solidFill>
                  <a:srgbClr val="000000"/>
                </a:solidFill>
                <a:latin typeface="Helvetica Neue"/>
                <a:ea typeface="Helvetica Neue"/>
                <a:cs typeface="Helvetica Neue"/>
                <a:sym typeface="Helvetica Neue"/>
              </a:rPr>
              <a:t>Autoregression outcome is three datasets: holiday, weekend, weekday</a:t>
            </a:r>
            <a:endParaRPr/>
          </a:p>
          <a:p>
            <a:pPr marL="297815" marR="0" lvl="0" indent="-297815" algn="l" rtl="0">
              <a:lnSpc>
                <a:spcPct val="100000"/>
              </a:lnSpc>
              <a:spcBef>
                <a:spcPts val="2800"/>
              </a:spcBef>
              <a:spcAft>
                <a:spcPts val="0"/>
              </a:spcAft>
              <a:buClr>
                <a:srgbClr val="000000"/>
              </a:buClr>
              <a:buSzPts val="3109"/>
              <a:buFont typeface="Helvetica Neue"/>
              <a:buChar char="•"/>
            </a:pPr>
            <a:r>
              <a:rPr lang="en-US" sz="2144" b="0" i="0" u="none" strike="noStrike" cap="none">
                <a:solidFill>
                  <a:srgbClr val="000000"/>
                </a:solidFill>
                <a:latin typeface="Helvetica Neue"/>
                <a:ea typeface="Helvetica Neue"/>
                <a:cs typeface="Helvetica Neue"/>
                <a:sym typeface="Helvetica Neue"/>
              </a:rPr>
              <a:t>One model analysis pipeline including:</a:t>
            </a:r>
            <a:endParaRPr/>
          </a:p>
          <a:p>
            <a:pPr marL="850900" marR="0" lvl="1" indent="-425450" algn="l" rtl="0">
              <a:lnSpc>
                <a:spcPct val="100000"/>
              </a:lnSpc>
              <a:spcBef>
                <a:spcPts val="2800"/>
              </a:spcBef>
              <a:spcAft>
                <a:spcPts val="0"/>
              </a:spcAft>
              <a:buClr>
                <a:srgbClr val="000000"/>
              </a:buClr>
              <a:buSzPts val="2144"/>
              <a:buFont typeface="Helvetica Neue"/>
              <a:buAutoNum type="arabicPeriod"/>
            </a:pPr>
            <a:r>
              <a:rPr lang="en-US" sz="2144" b="0" i="0" u="none" strike="noStrike" cap="none">
                <a:solidFill>
                  <a:srgbClr val="000000"/>
                </a:solidFill>
                <a:latin typeface="Helvetica Neue"/>
                <a:ea typeface="Helvetica Neue"/>
                <a:cs typeface="Helvetica Neue"/>
                <a:sym typeface="Helvetica Neue"/>
              </a:rPr>
              <a:t>Feature statistical significance and correlation </a:t>
            </a:r>
            <a:endParaRPr/>
          </a:p>
          <a:p>
            <a:pPr marL="850900" marR="0" lvl="1" indent="-425450" algn="l" rtl="0">
              <a:lnSpc>
                <a:spcPct val="100000"/>
              </a:lnSpc>
              <a:spcBef>
                <a:spcPts val="2800"/>
              </a:spcBef>
              <a:spcAft>
                <a:spcPts val="0"/>
              </a:spcAft>
              <a:buClr>
                <a:srgbClr val="000000"/>
              </a:buClr>
              <a:buSzPts val="2144"/>
              <a:buFont typeface="Helvetica Neue"/>
              <a:buAutoNum type="arabicPeriod"/>
            </a:pPr>
            <a:r>
              <a:rPr lang="en-US" sz="2144" b="0" i="0" u="none" strike="noStrike" cap="none">
                <a:solidFill>
                  <a:srgbClr val="000000"/>
                </a:solidFill>
                <a:latin typeface="Helvetica Neue"/>
                <a:ea typeface="Helvetica Neue"/>
                <a:cs typeface="Helvetica Neue"/>
                <a:sym typeface="Helvetica Neue"/>
              </a:rPr>
              <a:t>Residual analysis </a:t>
            </a:r>
            <a:endParaRPr/>
          </a:p>
          <a:p>
            <a:pPr marL="850900" marR="0" lvl="1" indent="-425450" algn="l" rtl="0">
              <a:lnSpc>
                <a:spcPct val="100000"/>
              </a:lnSpc>
              <a:spcBef>
                <a:spcPts val="2800"/>
              </a:spcBef>
              <a:spcAft>
                <a:spcPts val="0"/>
              </a:spcAft>
              <a:buClr>
                <a:srgbClr val="000000"/>
              </a:buClr>
              <a:buSzPts val="2144"/>
              <a:buFont typeface="Helvetica Neue"/>
              <a:buAutoNum type="arabicPeriod"/>
            </a:pPr>
            <a:r>
              <a:rPr lang="en-US" sz="2144" b="0" i="0" u="none" strike="noStrike" cap="none">
                <a:solidFill>
                  <a:srgbClr val="000000"/>
                </a:solidFill>
                <a:latin typeface="Helvetica Neue"/>
                <a:ea typeface="Helvetica Neue"/>
                <a:cs typeface="Helvetica Neue"/>
                <a:sym typeface="Helvetica Neue"/>
              </a:rPr>
              <a:t>Feature importance and mutual interactions for feature selection (also PCA…)</a:t>
            </a:r>
            <a:endParaRPr/>
          </a:p>
          <a:p>
            <a:pPr marL="850900" marR="0" lvl="1" indent="-425450" algn="l" rtl="0">
              <a:lnSpc>
                <a:spcPct val="100000"/>
              </a:lnSpc>
              <a:spcBef>
                <a:spcPts val="2800"/>
              </a:spcBef>
              <a:spcAft>
                <a:spcPts val="0"/>
              </a:spcAft>
              <a:buClr>
                <a:srgbClr val="000000"/>
              </a:buClr>
              <a:buSzPts val="2144"/>
              <a:buFont typeface="Helvetica Neue"/>
              <a:buAutoNum type="arabicPeriod"/>
            </a:pPr>
            <a:r>
              <a:rPr lang="en-US" sz="2144" b="0" i="0" u="none" strike="noStrike" cap="none">
                <a:solidFill>
                  <a:srgbClr val="000000"/>
                </a:solidFill>
                <a:latin typeface="Helvetica Neue"/>
                <a:ea typeface="Helvetica Neue"/>
                <a:cs typeface="Helvetica Neue"/>
                <a:sym typeface="Helvetica Neue"/>
              </a:rPr>
              <a:t>Feature standardization/normalization/scaling and mean centering </a:t>
            </a:r>
            <a:endParaRPr/>
          </a:p>
          <a:p>
            <a:pPr marL="850900" marR="0" lvl="1" indent="-425450" algn="l" rtl="0">
              <a:lnSpc>
                <a:spcPct val="100000"/>
              </a:lnSpc>
              <a:spcBef>
                <a:spcPts val="2800"/>
              </a:spcBef>
              <a:spcAft>
                <a:spcPts val="0"/>
              </a:spcAft>
              <a:buClr>
                <a:srgbClr val="000000"/>
              </a:buClr>
              <a:buSzPts val="2144"/>
              <a:buFont typeface="Helvetica Neue"/>
              <a:buAutoNum type="arabicPeriod"/>
            </a:pPr>
            <a:r>
              <a:rPr lang="en-US" sz="2144" b="0" i="0" u="none" strike="noStrike" cap="none">
                <a:solidFill>
                  <a:srgbClr val="000000"/>
                </a:solidFill>
                <a:latin typeface="Helvetica Neue"/>
                <a:ea typeface="Helvetica Neue"/>
                <a:cs typeface="Helvetica Neue"/>
                <a:sym typeface="Helvetica Neue"/>
              </a:rPr>
              <a:t>Outlier analysis, basic data imputation, cross-validation</a:t>
            </a:r>
            <a:endParaRPr/>
          </a:p>
          <a:p>
            <a:pPr marL="850900" marR="0" lvl="1" indent="-425450" algn="l" rtl="0">
              <a:lnSpc>
                <a:spcPct val="100000"/>
              </a:lnSpc>
              <a:spcBef>
                <a:spcPts val="2800"/>
              </a:spcBef>
              <a:spcAft>
                <a:spcPts val="0"/>
              </a:spcAft>
              <a:buClr>
                <a:srgbClr val="000000"/>
              </a:buClr>
              <a:buSzPts val="2144"/>
              <a:buFont typeface="Helvetica Neue"/>
              <a:buAutoNum type="arabicPeriod"/>
            </a:pPr>
            <a:r>
              <a:rPr lang="en-US" sz="2144" b="0" i="0" u="none" strike="noStrike" cap="none">
                <a:solidFill>
                  <a:srgbClr val="000000"/>
                </a:solidFill>
                <a:latin typeface="Helvetica Neue"/>
                <a:ea typeface="Helvetica Neue"/>
                <a:cs typeface="Helvetica Neue"/>
                <a:sym typeface="Helvetica Neue"/>
              </a:rPr>
              <a:t>Regressions degree (1 - 3)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8000"/>
              <a:buFont typeface="Helvetica Neue"/>
              <a:buNone/>
            </a:pPr>
            <a:r>
              <a:rPr lang="en-US" sz="8000" b="0" i="0" u="none" strike="noStrike" cap="none">
                <a:solidFill>
                  <a:srgbClr val="000000"/>
                </a:solidFill>
                <a:latin typeface="Helvetica Neue"/>
                <a:ea typeface="Helvetica Neue"/>
                <a:cs typeface="Helvetica Neue"/>
                <a:sym typeface="Helvetica Neue"/>
              </a:rPr>
              <a:t>Model Chosen</a:t>
            </a:r>
            <a:endParaRPr/>
          </a:p>
        </p:txBody>
      </p:sp>
      <p:sp>
        <p:nvSpPr>
          <p:cNvPr id="72" name="Shape 72"/>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Autofit/>
          </a:bodyPr>
          <a:lstStyle/>
          <a:p>
            <a:pPr marL="444500" marR="0" lvl="0" indent="-444500" algn="l" rtl="0">
              <a:lnSpc>
                <a:spcPct val="100000"/>
              </a:lnSpc>
              <a:spcBef>
                <a:spcPts val="0"/>
              </a:spcBef>
              <a:spcAft>
                <a:spcPts val="0"/>
              </a:spcAft>
              <a:buClr>
                <a:srgbClr val="000000"/>
              </a:buClr>
              <a:buSzPts val="4640"/>
              <a:buFont typeface="Helvetica Neue"/>
              <a:buChar char="•"/>
            </a:pPr>
            <a:r>
              <a:rPr lang="en-US" sz="3200" b="0" i="0" u="none" strike="noStrike" cap="none">
                <a:solidFill>
                  <a:srgbClr val="000000"/>
                </a:solidFill>
                <a:latin typeface="Helvetica Neue"/>
                <a:ea typeface="Helvetica Neue"/>
                <a:cs typeface="Helvetica Neue"/>
                <a:sym typeface="Helvetica Neue"/>
              </a:rPr>
              <a:t>Quadratic Regression with 48 features</a:t>
            </a:r>
            <a:endParaRPr/>
          </a:p>
          <a:p>
            <a:pPr marL="889000" marR="0" lvl="1" indent="-444500" algn="l" rtl="0">
              <a:lnSpc>
                <a:spcPct val="100000"/>
              </a:lnSpc>
              <a:spcBef>
                <a:spcPts val="4200"/>
              </a:spcBef>
              <a:spcAft>
                <a:spcPts val="0"/>
              </a:spcAft>
              <a:buClr>
                <a:srgbClr val="000000"/>
              </a:buClr>
              <a:buSzPts val="4640"/>
              <a:buFont typeface="Helvetica Neue"/>
              <a:buChar char="•"/>
            </a:pPr>
            <a:r>
              <a:rPr lang="en-US" sz="3200" b="0" i="0" u="none" strike="noStrike" cap="none">
                <a:solidFill>
                  <a:srgbClr val="000000"/>
                </a:solidFill>
                <a:latin typeface="Helvetica Neue"/>
                <a:ea typeface="Helvetica Neue"/>
                <a:cs typeface="Helvetica Neue"/>
                <a:sym typeface="Helvetica Neue"/>
              </a:rPr>
              <a:t>MAE: high!</a:t>
            </a:r>
            <a:endParaRPr/>
          </a:p>
          <a:p>
            <a:pPr marL="889000" marR="0" lvl="1" indent="-444500" algn="l" rtl="0">
              <a:lnSpc>
                <a:spcPct val="100000"/>
              </a:lnSpc>
              <a:spcBef>
                <a:spcPts val="4200"/>
              </a:spcBef>
              <a:spcAft>
                <a:spcPts val="0"/>
              </a:spcAft>
              <a:buClr>
                <a:srgbClr val="000000"/>
              </a:buClr>
              <a:buSzPts val="4640"/>
              <a:buFont typeface="Helvetica Neue"/>
              <a:buChar char="•"/>
            </a:pPr>
            <a:r>
              <a:rPr lang="en-US" sz="3200" b="0" i="0" u="none" strike="noStrike" cap="none">
                <a:solidFill>
                  <a:srgbClr val="000000"/>
                </a:solidFill>
                <a:latin typeface="Helvetica Neue"/>
                <a:ea typeface="Helvetica Neue"/>
                <a:cs typeface="Helvetica Neue"/>
                <a:sym typeface="Helvetica Neue"/>
              </a:rPr>
              <a:t>St Dev of Residuals: 73 ca.</a:t>
            </a:r>
            <a:endParaRPr/>
          </a:p>
          <a:p>
            <a:pPr marL="889000" marR="0" lvl="1" indent="-444500" algn="l" rtl="0">
              <a:lnSpc>
                <a:spcPct val="100000"/>
              </a:lnSpc>
              <a:spcBef>
                <a:spcPts val="4200"/>
              </a:spcBef>
              <a:spcAft>
                <a:spcPts val="0"/>
              </a:spcAft>
              <a:buClr>
                <a:srgbClr val="000000"/>
              </a:buClr>
              <a:buSzPts val="4640"/>
              <a:buFont typeface="Helvetica Neue"/>
              <a:buChar char="•"/>
            </a:pPr>
            <a:r>
              <a:rPr lang="en-US" sz="3200" b="0" i="0" u="none" strike="noStrike" cap="none">
                <a:solidFill>
                  <a:srgbClr val="000000"/>
                </a:solidFill>
                <a:latin typeface="Helvetica Neue"/>
                <a:ea typeface="Helvetica Neue"/>
                <a:cs typeface="Helvetica Neue"/>
                <a:sym typeface="Helvetica Neue"/>
              </a:rPr>
              <a:t>R2: 80% 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8000"/>
              <a:buFont typeface="Helvetica Neue"/>
              <a:buNone/>
            </a:pPr>
            <a:r>
              <a:rPr lang="en-US" sz="8000" b="0" i="0" u="none" strike="noStrike" cap="none">
                <a:solidFill>
                  <a:srgbClr val="000000"/>
                </a:solidFill>
                <a:latin typeface="Helvetica Neue"/>
                <a:ea typeface="Helvetica Neue"/>
                <a:cs typeface="Helvetica Neue"/>
                <a:sym typeface="Helvetica Neue"/>
              </a:rPr>
              <a:t>Model Conclusions</a:t>
            </a:r>
            <a:endParaRPr/>
          </a:p>
        </p:txBody>
      </p:sp>
      <p:sp>
        <p:nvSpPr>
          <p:cNvPr id="78" name="Shape 78"/>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Autofit/>
          </a:bodyPr>
          <a:lstStyle/>
          <a:p>
            <a:pPr marL="444500" marR="0" lvl="0" indent="-444500" algn="l" rtl="0">
              <a:lnSpc>
                <a:spcPct val="100000"/>
              </a:lnSpc>
              <a:spcBef>
                <a:spcPts val="0"/>
              </a:spcBef>
              <a:spcAft>
                <a:spcPts val="0"/>
              </a:spcAft>
              <a:buClr>
                <a:srgbClr val="000000"/>
              </a:buClr>
              <a:buSzPts val="4640"/>
              <a:buFont typeface="Helvetica Neue"/>
              <a:buChar char="•"/>
            </a:pPr>
            <a:r>
              <a:rPr lang="en-US" sz="3200" b="0" i="0" u="none" strike="noStrike" cap="none">
                <a:solidFill>
                  <a:srgbClr val="000000"/>
                </a:solidFill>
                <a:latin typeface="Helvetica Neue"/>
                <a:ea typeface="Helvetica Neue"/>
                <a:cs typeface="Helvetica Neue"/>
                <a:sym typeface="Helvetica Neue"/>
              </a:rPr>
              <a:t>Location (distance from ocean), fees, listing size, availability are key factors</a:t>
            </a:r>
            <a:endParaRPr/>
          </a:p>
          <a:p>
            <a:pPr marL="444500" marR="0" lvl="0" indent="-444500" algn="l" rtl="0">
              <a:lnSpc>
                <a:spcPct val="100000"/>
              </a:lnSpc>
              <a:spcBef>
                <a:spcPts val="4200"/>
              </a:spcBef>
              <a:spcAft>
                <a:spcPts val="0"/>
              </a:spcAft>
              <a:buClr>
                <a:srgbClr val="000000"/>
              </a:buClr>
              <a:buSzPts val="4640"/>
              <a:buFont typeface="Helvetica Neue"/>
              <a:buChar char="•"/>
            </a:pPr>
            <a:r>
              <a:rPr lang="en-US" sz="3200" b="0" i="0" u="none" strike="noStrike" cap="none">
                <a:solidFill>
                  <a:srgbClr val="000000"/>
                </a:solidFill>
                <a:latin typeface="Helvetica Neue"/>
                <a:ea typeface="Helvetica Neue"/>
                <a:cs typeface="Helvetica Neue"/>
                <a:sym typeface="Helvetica Neue"/>
              </a:rPr>
              <a:t>Next steps:</a:t>
            </a:r>
            <a:endParaRPr/>
          </a:p>
          <a:p>
            <a:pPr marL="1270000" marR="0" lvl="1" indent="-635000" algn="l" rtl="0">
              <a:lnSpc>
                <a:spcPct val="100000"/>
              </a:lnSpc>
              <a:spcBef>
                <a:spcPts val="4200"/>
              </a:spcBef>
              <a:spcAft>
                <a:spcPts val="0"/>
              </a:spcAft>
              <a:buClr>
                <a:srgbClr val="000000"/>
              </a:buClr>
              <a:buSzPts val="3200"/>
              <a:buFont typeface="Helvetica Neue"/>
              <a:buAutoNum type="alphaUcPeriod"/>
            </a:pPr>
            <a:r>
              <a:rPr lang="en-US" sz="3200" b="0" i="0" u="none" strike="noStrike" cap="none">
                <a:solidFill>
                  <a:srgbClr val="000000"/>
                </a:solidFill>
                <a:latin typeface="Helvetica Neue"/>
                <a:ea typeface="Helvetica Neue"/>
                <a:cs typeface="Helvetica Neue"/>
                <a:sym typeface="Helvetica Neue"/>
              </a:rPr>
              <a:t>Description and Review Text</a:t>
            </a:r>
            <a:endParaRPr/>
          </a:p>
          <a:p>
            <a:pPr marL="1270000" marR="0" lvl="1" indent="-635000" algn="l" rtl="0">
              <a:lnSpc>
                <a:spcPct val="100000"/>
              </a:lnSpc>
              <a:spcBef>
                <a:spcPts val="4200"/>
              </a:spcBef>
              <a:spcAft>
                <a:spcPts val="0"/>
              </a:spcAft>
              <a:buClr>
                <a:srgbClr val="000000"/>
              </a:buClr>
              <a:buSzPts val="3200"/>
              <a:buFont typeface="Helvetica Neue"/>
              <a:buAutoNum type="alphaUcPeriod"/>
            </a:pPr>
            <a:r>
              <a:rPr lang="en-US" sz="3200" b="0" i="0" u="none" strike="noStrike" cap="none">
                <a:solidFill>
                  <a:srgbClr val="000000"/>
                </a:solidFill>
                <a:latin typeface="Helvetica Neue"/>
                <a:ea typeface="Helvetica Neue"/>
                <a:cs typeface="Helvetica Neue"/>
                <a:sym typeface="Helvetica Neue"/>
              </a:rPr>
              <a:t>Transform current location variables</a:t>
            </a:r>
            <a:endParaRPr/>
          </a:p>
          <a:p>
            <a:pPr marL="1270000" marR="0" lvl="1" indent="-635000" algn="l" rtl="0">
              <a:lnSpc>
                <a:spcPct val="100000"/>
              </a:lnSpc>
              <a:spcBef>
                <a:spcPts val="4200"/>
              </a:spcBef>
              <a:spcAft>
                <a:spcPts val="0"/>
              </a:spcAft>
              <a:buClr>
                <a:srgbClr val="000000"/>
              </a:buClr>
              <a:buSzPts val="3200"/>
              <a:buFont typeface="Helvetica Neue"/>
              <a:buAutoNum type="alphaUcPeriod"/>
            </a:pPr>
            <a:r>
              <a:rPr lang="en-US" sz="3200" b="0" i="0" u="none" strike="noStrike" cap="none">
                <a:solidFill>
                  <a:srgbClr val="000000"/>
                </a:solidFill>
                <a:latin typeface="Helvetica Neue"/>
                <a:ea typeface="Helvetica Neue"/>
                <a:cs typeface="Helvetica Neue"/>
                <a:sym typeface="Helvetica Neue"/>
              </a:rPr>
              <a:t>Better feature importance evaluation (GridSearchCV)</a:t>
            </a:r>
            <a:endParaRPr/>
          </a:p>
          <a:p>
            <a:pPr marL="1270000" marR="0" lvl="1" indent="-635000" algn="l" rtl="0">
              <a:lnSpc>
                <a:spcPct val="100000"/>
              </a:lnSpc>
              <a:spcBef>
                <a:spcPts val="4200"/>
              </a:spcBef>
              <a:spcAft>
                <a:spcPts val="0"/>
              </a:spcAft>
              <a:buClr>
                <a:srgbClr val="000000"/>
              </a:buClr>
              <a:buSzPts val="3200"/>
              <a:buFont typeface="Helvetica Neue"/>
              <a:buAutoNum type="alphaUcPeriod"/>
            </a:pPr>
            <a:r>
              <a:rPr lang="en-US" sz="3200" b="0" i="0" u="none" strike="noStrike" cap="none">
                <a:solidFill>
                  <a:srgbClr val="000000"/>
                </a:solidFill>
                <a:latin typeface="Helvetica Neue"/>
                <a:ea typeface="Helvetica Neue"/>
                <a:cs typeface="Helvetica Neue"/>
                <a:sym typeface="Helvetica Neue"/>
              </a:rPr>
              <a:t>Continue to refine the quadratic models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952500" y="254000"/>
            <a:ext cx="11099800" cy="2159000"/>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8000"/>
              <a:buFont typeface="Helvetica Neue"/>
              <a:buNone/>
            </a:pPr>
            <a:r>
              <a:rPr lang="en-US" sz="8000" b="0" i="0" u="none" strike="noStrike" cap="none">
                <a:solidFill>
                  <a:srgbClr val="000000"/>
                </a:solidFill>
                <a:latin typeface="Helvetica Neue"/>
                <a:ea typeface="Helvetica Neue"/>
                <a:cs typeface="Helvetica Neue"/>
                <a:sym typeface="Helvetica Neue"/>
              </a:rPr>
              <a:t>Visualization </a:t>
            </a:r>
            <a:endParaRPr/>
          </a:p>
        </p:txBody>
      </p:sp>
      <p:sp>
        <p:nvSpPr>
          <p:cNvPr id="84" name="Shape 84"/>
          <p:cNvSpPr txBox="1">
            <a:spLocks noGrp="1"/>
          </p:cNvSpPr>
          <p:nvPr>
            <p:ph type="body" idx="1"/>
          </p:nvPr>
        </p:nvSpPr>
        <p:spPr>
          <a:xfrm>
            <a:off x="952500" y="2590800"/>
            <a:ext cx="11099800" cy="6286500"/>
          </a:xfrm>
          <a:prstGeom prst="rect">
            <a:avLst/>
          </a:prstGeom>
          <a:noFill/>
          <a:ln>
            <a:noFill/>
          </a:ln>
        </p:spPr>
        <p:txBody>
          <a:bodyPr spcFirstLastPara="1" wrap="square" lIns="50800" tIns="50800" rIns="50800" bIns="50800" anchor="ctr" anchorCtr="0">
            <a:noAutofit/>
          </a:bodyPr>
          <a:lstStyle/>
          <a:p>
            <a:pPr marL="457200" marR="0" lvl="0" indent="-431800" algn="l" rtl="0">
              <a:lnSpc>
                <a:spcPct val="100000"/>
              </a:lnSpc>
              <a:spcBef>
                <a:spcPts val="0"/>
              </a:spcBef>
              <a:spcAft>
                <a:spcPts val="0"/>
              </a:spcAft>
              <a:buClr>
                <a:srgbClr val="000000"/>
              </a:buClr>
              <a:buSzPts val="3200"/>
              <a:buFont typeface="Helvetica Neue"/>
              <a:buChar char="•"/>
            </a:pPr>
            <a:r>
              <a:rPr lang="en-US"/>
              <a:t>For this week, two visualization designs were created as part of the project</a:t>
            </a:r>
            <a:endParaRPr/>
          </a:p>
          <a:p>
            <a:pPr marL="457200" lvl="0" indent="-523240" rtl="0">
              <a:spcBef>
                <a:spcPts val="0"/>
              </a:spcBef>
              <a:spcAft>
                <a:spcPts val="0"/>
              </a:spcAft>
              <a:buClr>
                <a:schemeClr val="dk1"/>
              </a:buClr>
              <a:buSzPts val="4640"/>
              <a:buChar char="•"/>
            </a:pPr>
            <a:r>
              <a:rPr lang="en-US">
                <a:solidFill>
                  <a:schemeClr val="dk1"/>
                </a:solidFill>
              </a:rPr>
              <a:t>The first of these designs was where saw the effects that the features we created/given to us had on price</a:t>
            </a:r>
            <a:endParaRPr>
              <a:solidFill>
                <a:schemeClr val="dk1"/>
              </a:solidFill>
            </a:endParaRPr>
          </a:p>
          <a:p>
            <a:pPr marL="457200" lvl="0" indent="-523240" rtl="0">
              <a:spcBef>
                <a:spcPts val="0"/>
              </a:spcBef>
              <a:spcAft>
                <a:spcPts val="0"/>
              </a:spcAft>
              <a:buClr>
                <a:schemeClr val="dk1"/>
              </a:buClr>
              <a:buSzPts val="4640"/>
              <a:buChar char="•"/>
            </a:pPr>
            <a:r>
              <a:rPr lang="en-US">
                <a:solidFill>
                  <a:schemeClr val="dk1"/>
                </a:solidFill>
              </a:rPr>
              <a:t>The other design was where we looked at was where we looked at the neighbourhood and saw how that would affect the value of the feature/predictor on average</a:t>
            </a:r>
            <a:endParaRPr>
              <a:solidFill>
                <a:schemeClr val="dk1"/>
              </a:solidFill>
            </a:endParaRPr>
          </a:p>
          <a:p>
            <a:pPr marL="0" lvl="0" indent="0" rtl="0">
              <a:spcBef>
                <a:spcPts val="0"/>
              </a:spcBef>
              <a:spcAft>
                <a:spcPts val="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952500" y="254000"/>
            <a:ext cx="11099700" cy="21591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8000"/>
              <a:buFont typeface="Helvetica Neue"/>
              <a:buNone/>
            </a:pPr>
            <a:r>
              <a:rPr lang="en-US">
                <a:solidFill>
                  <a:schemeClr val="dk1"/>
                </a:solidFill>
              </a:rPr>
              <a:t>Visualization(1st design)</a:t>
            </a:r>
            <a:endParaRPr/>
          </a:p>
        </p:txBody>
      </p:sp>
      <p:sp>
        <p:nvSpPr>
          <p:cNvPr id="90" name="Shape 90"/>
          <p:cNvSpPr txBox="1">
            <a:spLocks noGrp="1"/>
          </p:cNvSpPr>
          <p:nvPr>
            <p:ph type="body" idx="1"/>
          </p:nvPr>
        </p:nvSpPr>
        <p:spPr>
          <a:xfrm>
            <a:off x="952500" y="2590800"/>
            <a:ext cx="11099700" cy="6286500"/>
          </a:xfrm>
          <a:prstGeom prst="rect">
            <a:avLst/>
          </a:prstGeom>
        </p:spPr>
        <p:txBody>
          <a:bodyPr spcFirstLastPara="1" wrap="square" lIns="91425" tIns="91425" rIns="91425" bIns="91425" anchor="ctr" anchorCtr="0">
            <a:noAutofit/>
          </a:bodyPr>
          <a:lstStyle/>
          <a:p>
            <a:pPr marL="457200" lvl="0" indent="-523240" rtl="0">
              <a:spcBef>
                <a:spcPts val="4200"/>
              </a:spcBef>
              <a:spcAft>
                <a:spcPts val="0"/>
              </a:spcAft>
              <a:buSzPts val="4640"/>
              <a:buChar char="•"/>
            </a:pPr>
            <a:r>
              <a:rPr lang="en-US"/>
              <a:t>For the first design, bar plots (horizontal) were created to look at the effects of the predictors on the price (predicted)</a:t>
            </a:r>
            <a:endParaRPr/>
          </a:p>
          <a:p>
            <a:pPr marL="457200" lvl="0" indent="-523240" rtl="0">
              <a:spcBef>
                <a:spcPts val="0"/>
              </a:spcBef>
              <a:spcAft>
                <a:spcPts val="0"/>
              </a:spcAft>
              <a:buSzPts val="4640"/>
              <a:buChar char="•"/>
            </a:pPr>
            <a:r>
              <a:rPr lang="en-US"/>
              <a:t>These plots were created as part of the continuous work that was done as part of the capstone project </a:t>
            </a:r>
            <a:endParaRPr/>
          </a:p>
          <a:p>
            <a:pPr marL="457200" lvl="0" indent="-523240">
              <a:spcBef>
                <a:spcPts val="0"/>
              </a:spcBef>
              <a:spcAft>
                <a:spcPts val="0"/>
              </a:spcAft>
              <a:buSzPts val="4640"/>
              <a:buChar char="•"/>
            </a:pPr>
            <a:r>
              <a:rPr lang="en-US"/>
              <a:t>Most of these plots were done to look at the effects that certain amenities had on price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952500" y="254000"/>
            <a:ext cx="11099700" cy="21591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a:solidFill>
                  <a:schemeClr val="dk1"/>
                </a:solidFill>
              </a:rPr>
              <a:t>Visualization(2nd design)</a:t>
            </a:r>
            <a:endParaRPr/>
          </a:p>
        </p:txBody>
      </p:sp>
      <p:sp>
        <p:nvSpPr>
          <p:cNvPr id="96" name="Shape 96"/>
          <p:cNvSpPr txBox="1">
            <a:spLocks noGrp="1"/>
          </p:cNvSpPr>
          <p:nvPr>
            <p:ph type="body" idx="1"/>
          </p:nvPr>
        </p:nvSpPr>
        <p:spPr>
          <a:xfrm>
            <a:off x="952500" y="2590800"/>
            <a:ext cx="11099700" cy="6286500"/>
          </a:xfrm>
          <a:prstGeom prst="rect">
            <a:avLst/>
          </a:prstGeom>
        </p:spPr>
        <p:txBody>
          <a:bodyPr spcFirstLastPara="1" wrap="square" lIns="91425" tIns="91425" rIns="91425" bIns="91425" anchor="ctr" anchorCtr="0">
            <a:noAutofit/>
          </a:bodyPr>
          <a:lstStyle/>
          <a:p>
            <a:pPr marL="457200" lvl="0" indent="-523240" rtl="0">
              <a:spcBef>
                <a:spcPts val="4200"/>
              </a:spcBef>
              <a:spcAft>
                <a:spcPts val="0"/>
              </a:spcAft>
              <a:buSzPts val="4640"/>
              <a:buChar char="•"/>
            </a:pPr>
            <a:r>
              <a:rPr lang="en-US"/>
              <a:t>For this second design, we again used horizontal bar charts</a:t>
            </a:r>
            <a:endParaRPr/>
          </a:p>
          <a:p>
            <a:pPr marL="457200" lvl="0" indent="-523240" rtl="0">
              <a:spcBef>
                <a:spcPts val="0"/>
              </a:spcBef>
              <a:spcAft>
                <a:spcPts val="0"/>
              </a:spcAft>
              <a:buSzPts val="4640"/>
              <a:buChar char="•"/>
            </a:pPr>
            <a:r>
              <a:rPr lang="en-US"/>
              <a:t>However, the approach for this design was much different </a:t>
            </a:r>
            <a:endParaRPr/>
          </a:p>
          <a:p>
            <a:pPr marL="457200" lvl="0" indent="-523240" rtl="0">
              <a:spcBef>
                <a:spcPts val="0"/>
              </a:spcBef>
              <a:spcAft>
                <a:spcPts val="0"/>
              </a:spcAft>
              <a:buSzPts val="4640"/>
              <a:buChar char="•"/>
            </a:pPr>
            <a:r>
              <a:rPr lang="en-US"/>
              <a:t>Instead of determining the effects of the building structure or other variables on price, the point of this design was to see the effects of price on the values of the predictors</a:t>
            </a:r>
            <a:endParaRPr/>
          </a:p>
          <a:p>
            <a:pPr marL="457200" lvl="0" indent="-523240">
              <a:spcBef>
                <a:spcPts val="0"/>
              </a:spcBef>
              <a:spcAft>
                <a:spcPts val="0"/>
              </a:spcAft>
              <a:buSzPts val="4640"/>
              <a:buChar char="•"/>
            </a:pPr>
            <a:r>
              <a:rPr lang="en-US"/>
              <a:t>We did this by looking at the averages for each of the neighbourhoods in San Diego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952500" y="254000"/>
            <a:ext cx="11099700" cy="2159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a:t>Visualization Conclusions</a:t>
            </a:r>
            <a:endParaRPr/>
          </a:p>
        </p:txBody>
      </p:sp>
      <p:sp>
        <p:nvSpPr>
          <p:cNvPr id="102" name="Shape 102"/>
          <p:cNvSpPr txBox="1">
            <a:spLocks noGrp="1"/>
          </p:cNvSpPr>
          <p:nvPr>
            <p:ph type="body" idx="1"/>
          </p:nvPr>
        </p:nvSpPr>
        <p:spPr>
          <a:xfrm>
            <a:off x="952500" y="2590800"/>
            <a:ext cx="11099700" cy="6504000"/>
          </a:xfrm>
          <a:prstGeom prst="rect">
            <a:avLst/>
          </a:prstGeom>
        </p:spPr>
        <p:txBody>
          <a:bodyPr spcFirstLastPara="1" wrap="square" lIns="91425" tIns="91425" rIns="91425" bIns="91425" anchor="ctr" anchorCtr="0">
            <a:noAutofit/>
          </a:bodyPr>
          <a:lstStyle/>
          <a:p>
            <a:pPr marL="457200" lvl="0" indent="-523240" rtl="0">
              <a:spcBef>
                <a:spcPts val="4200"/>
              </a:spcBef>
              <a:spcAft>
                <a:spcPts val="0"/>
              </a:spcAft>
              <a:buSzPts val="4640"/>
              <a:buChar char="•"/>
            </a:pPr>
            <a:r>
              <a:rPr lang="en-US"/>
              <a:t>For the first visualization design, which was for the most part a set of graphs to look at the effects of amenities on price, we found a few things</a:t>
            </a:r>
            <a:endParaRPr/>
          </a:p>
          <a:p>
            <a:pPr marL="457200" lvl="0" indent="-523240" rtl="0">
              <a:spcBef>
                <a:spcPts val="0"/>
              </a:spcBef>
              <a:spcAft>
                <a:spcPts val="0"/>
              </a:spcAft>
              <a:buSzPts val="4640"/>
              <a:buChar char="•"/>
            </a:pPr>
            <a:r>
              <a:rPr lang="en-US"/>
              <a:t>We found out that amenties for the purpose of comfort like fireplaces, TVs, Hot Tubs, Washers have a strong effect on prices. Practical amenities had a significant effect but not to the extent that these comfort ones did</a:t>
            </a:r>
            <a:endParaRPr/>
          </a:p>
          <a:p>
            <a:pPr marL="457200" lvl="0" indent="-523240" rtl="0">
              <a:spcBef>
                <a:spcPts val="0"/>
              </a:spcBef>
              <a:spcAft>
                <a:spcPts val="0"/>
              </a:spcAft>
              <a:buSzPts val="4640"/>
              <a:buChar char="•"/>
            </a:pPr>
            <a:r>
              <a:rPr lang="en-US"/>
              <a:t>For the other design, we found that roughly the Top 20 - 25 neighborhoods in San Diego by mean price had the highest mean values for the predictors like number of bedrooms, bathrooms, and accomodates</a:t>
            </a:r>
            <a:endParaRPr/>
          </a:p>
          <a:p>
            <a:pPr marL="0" lvl="0" indent="0">
              <a:spcBef>
                <a:spcPts val="42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952500" y="254000"/>
            <a:ext cx="11099700" cy="21591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a:solidFill>
                  <a:schemeClr val="dk1"/>
                </a:solidFill>
              </a:rPr>
              <a:t>Visualization Conclusions</a:t>
            </a:r>
            <a:endParaRPr/>
          </a:p>
        </p:txBody>
      </p:sp>
      <p:sp>
        <p:nvSpPr>
          <p:cNvPr id="108" name="Shape 108"/>
          <p:cNvSpPr txBox="1">
            <a:spLocks noGrp="1"/>
          </p:cNvSpPr>
          <p:nvPr>
            <p:ph type="body" idx="1"/>
          </p:nvPr>
        </p:nvSpPr>
        <p:spPr>
          <a:xfrm>
            <a:off x="952500" y="2590800"/>
            <a:ext cx="11099700" cy="6758700"/>
          </a:xfrm>
          <a:prstGeom prst="rect">
            <a:avLst/>
          </a:prstGeom>
        </p:spPr>
        <p:txBody>
          <a:bodyPr spcFirstLastPara="1" wrap="square" lIns="91425" tIns="91425" rIns="91425" bIns="91425" anchor="ctr" anchorCtr="0">
            <a:noAutofit/>
          </a:bodyPr>
          <a:lstStyle/>
          <a:p>
            <a:pPr marL="457200" lvl="0" indent="-523240" rtl="0">
              <a:spcBef>
                <a:spcPts val="4200"/>
              </a:spcBef>
              <a:spcAft>
                <a:spcPts val="0"/>
              </a:spcAft>
              <a:buSzPts val="4640"/>
              <a:buChar char="•"/>
            </a:pPr>
            <a:r>
              <a:rPr lang="en-US"/>
              <a:t>The top 25 neighbourhoods by price included places like La Jolla, Rancho Encandata, Torrey Pines, La Playa, and Carmel Valley</a:t>
            </a:r>
            <a:endParaRPr/>
          </a:p>
          <a:p>
            <a:pPr marL="457200" lvl="0" indent="-523240" rtl="0">
              <a:spcBef>
                <a:spcPts val="0"/>
              </a:spcBef>
              <a:spcAft>
                <a:spcPts val="0"/>
              </a:spcAft>
              <a:buSzPts val="4640"/>
              <a:buChar char="•"/>
            </a:pPr>
            <a:r>
              <a:rPr lang="en-US"/>
              <a:t>The result itself is not surprising; the visualizations were created as a means to confirm whether or not our work was on track or not </a:t>
            </a:r>
            <a:endParaRPr/>
          </a:p>
          <a:p>
            <a:pPr marL="0" lvl="0" indent="0" rtl="0">
              <a:spcBef>
                <a:spcPts val="4200"/>
              </a:spcBef>
              <a:spcAft>
                <a:spcPts val="0"/>
              </a:spcAft>
              <a:buNone/>
            </a:pPr>
            <a:r>
              <a:rPr lang="en-US"/>
              <a:t>Next steps:</a:t>
            </a:r>
            <a:endParaRPr/>
          </a:p>
          <a:p>
            <a:pPr marL="0" lvl="0" indent="0">
              <a:spcBef>
                <a:spcPts val="4200"/>
              </a:spcBef>
              <a:spcAft>
                <a:spcPts val="0"/>
              </a:spcAft>
              <a:buNone/>
            </a:pPr>
            <a:r>
              <a:rPr lang="en-US"/>
              <a:t>We plan to create more complex visualizations from the bar charts that we created. The plan is to use something like a node-link visualization or a choropleth map </a:t>
            </a:r>
            <a:endParaRPr/>
          </a:p>
        </p:txBody>
      </p:sp>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562</Words>
  <Application>Microsoft Office PowerPoint</Application>
  <PresentationFormat>Custom</PresentationFormat>
  <Paragraphs>48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Helvetica Neue</vt:lpstr>
      <vt:lpstr>Helvetica Neue Light</vt:lpstr>
      <vt:lpstr>Arial</vt:lpstr>
      <vt:lpstr>White</vt:lpstr>
      <vt:lpstr>Presentation 6</vt:lpstr>
      <vt:lpstr>Modeling</vt:lpstr>
      <vt:lpstr>Model Chosen</vt:lpstr>
      <vt:lpstr>Model Conclusions</vt:lpstr>
      <vt:lpstr>Visualization </vt:lpstr>
      <vt:lpstr>Visualization(1st design)</vt:lpstr>
      <vt:lpstr>Visualization(2nd design)</vt:lpstr>
      <vt:lpstr>Visualization Conclusions</vt:lpstr>
      <vt:lpstr>Visualization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6</dc:title>
  <cp:lastModifiedBy>Sankarshan Acharya</cp:lastModifiedBy>
  <cp:revision>1</cp:revision>
  <dcterms:modified xsi:type="dcterms:W3CDTF">2018-04-13T21:00:07Z</dcterms:modified>
</cp:coreProperties>
</file>