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nsideairbnb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ca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</a:t>
            </a:r>
          </a:p>
        </p:txBody>
      </p:sp>
      <p:sp>
        <p:nvSpPr>
          <p:cNvPr id="121" name="Sankarshan and Paul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3534"/>
            </a:pPr>
            <a:r>
              <a:t>Sankarshan and Paul</a:t>
            </a:r>
          </a:p>
          <a:p>
            <a:pPr defTabSz="543305">
              <a:defRPr sz="3534"/>
            </a:pPr>
            <a:r>
              <a:t>Airbnb Prediction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aning of scalability for our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meaning of scalability for our project</a:t>
            </a:r>
          </a:p>
        </p:txBody>
      </p:sp>
      <p:sp>
        <p:nvSpPr>
          <p:cNvPr id="124" name="Built a model pipeline in Spark that instantiates every possible regression model based on parameter inputs and combinations of input 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Built a model pipeline in Spark that instantiates every possible regression model based on parameter inputs and combinations of input features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Pipeline: Model Instantiation, Feature Importance, Evaluation Metrics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Goal: find the best model features with brute force - or at least get an idea of where to look!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sp>
        <p:nvSpPr>
          <p:cNvPr id="127" name="We have only run our code in Spark on a personal computer - AWS coming soon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only run our code in Spark on a personal computer - AWS coming soon!</a:t>
            </a:r>
          </a:p>
          <a:p>
            <a:pPr/>
            <a:r>
              <a:t>Works for as many as 9 features (1.5 hours),  breaks with 10 or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8-05-10 at 3.24.05 AM.png" descr="Screen Shot 2018-05-10 at 3.24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7445" y="623681"/>
            <a:ext cx="6969910" cy="3293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18-05-10 at 3.32.24 AM.png" descr="Screen Shot 2018-05-10 at 3.32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4496" y="4308763"/>
            <a:ext cx="9895808" cy="3527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33" name="Screen Shot 2018-05-11 at 2.54.26 AM.png" descr="Screen Shot 2018-05-11 at 2.54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4273" y="2116820"/>
            <a:ext cx="4013065" cy="2833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8-05-11 at 2.54.41 AM.png" descr="Screen Shot 2018-05-11 at 2.54.4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15" y="2116820"/>
            <a:ext cx="4225483" cy="2833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8-05-11 at 2.55.03 AM.png" descr="Screen Shot 2018-05-11 at 2.55.03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59734" y="2116820"/>
            <a:ext cx="4282365" cy="2833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pipeline</a:t>
            </a:r>
          </a:p>
        </p:txBody>
      </p:sp>
      <p:sp>
        <p:nvSpPr>
          <p:cNvPr id="138" name="Data Transformations…"/>
          <p:cNvSpPr txBox="1"/>
          <p:nvPr>
            <p:ph type="body" sz="quarter" idx="1"/>
          </p:nvPr>
        </p:nvSpPr>
        <p:spPr>
          <a:xfrm>
            <a:off x="4300537" y="2529309"/>
            <a:ext cx="3141713" cy="5787182"/>
          </a:xfrm>
          <a:prstGeom prst="rect">
            <a:avLst/>
          </a:prstGeom>
        </p:spPr>
        <p:txBody>
          <a:bodyPr/>
          <a:lstStyle/>
          <a:p>
            <a:pPr marL="0" indent="0" defTabSz="297941">
              <a:spcBef>
                <a:spcPts val="2300"/>
              </a:spcBef>
              <a:buSzTx/>
              <a:buNone/>
              <a:defRPr b="1" sz="2346">
                <a:latin typeface="Gill Sans"/>
                <a:ea typeface="Gill Sans"/>
                <a:cs typeface="Gill Sans"/>
                <a:sym typeface="Gill Sans"/>
              </a:defRPr>
            </a:pPr>
            <a:r>
              <a:t>Data Transformations</a:t>
            </a:r>
          </a:p>
          <a:p>
            <a:pPr marL="265556" indent="-265556" defTabSz="297941">
              <a:spcBef>
                <a:spcPts val="2300"/>
              </a:spcBef>
              <a:defRPr sz="2346"/>
            </a:pPr>
            <a:r>
              <a:t>Compute Price Statistics</a:t>
            </a:r>
          </a:p>
          <a:p>
            <a:pPr marL="265556" indent="-265556" defTabSz="297941">
              <a:spcBef>
                <a:spcPts val="2300"/>
              </a:spcBef>
              <a:defRPr sz="2346"/>
            </a:pPr>
            <a:r>
              <a:t>Text: LDA, NLTK, Clustering</a:t>
            </a:r>
          </a:p>
          <a:p>
            <a:pPr marL="265556" indent="-265556" defTabSz="297941">
              <a:spcBef>
                <a:spcPts val="2300"/>
              </a:spcBef>
              <a:defRPr sz="2346"/>
            </a:pPr>
            <a:r>
              <a:t>Unstructured Features</a:t>
            </a:r>
          </a:p>
          <a:p>
            <a:pPr marL="265556" indent="-265556" defTabSz="297941">
              <a:spcBef>
                <a:spcPts val="2300"/>
              </a:spcBef>
              <a:defRPr sz="2346"/>
            </a:pPr>
            <a:r>
              <a:t>Geo Features: Distance from Ocean, Park/Recreation Site, Active Businesses, Local Events</a:t>
            </a:r>
          </a:p>
        </p:txBody>
      </p:sp>
      <p:sp>
        <p:nvSpPr>
          <p:cNvPr id="139" name="Arrow"/>
          <p:cNvSpPr/>
          <p:nvPr/>
        </p:nvSpPr>
        <p:spPr>
          <a:xfrm>
            <a:off x="2473622" y="436175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Data Acquisition…"/>
          <p:cNvSpPr txBox="1"/>
          <p:nvPr/>
        </p:nvSpPr>
        <p:spPr>
          <a:xfrm>
            <a:off x="149274" y="2851745"/>
            <a:ext cx="3028951" cy="200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21310">
              <a:lnSpc>
                <a:spcPct val="120000"/>
              </a:lnSpc>
              <a:spcBef>
                <a:spcPts val="2500"/>
              </a:spcBef>
              <a:defRPr b="1" sz="2530">
                <a:latin typeface="Gill Sans"/>
                <a:ea typeface="Gill Sans"/>
                <a:cs typeface="Gill Sans"/>
                <a:sym typeface="Gill Sans"/>
              </a:defRPr>
            </a:pPr>
            <a:r>
              <a:t>Data Acquisition</a:t>
            </a:r>
          </a:p>
          <a:p>
            <a:pPr marL="286385" indent="-286385" algn="l" defTabSz="321310">
              <a:lnSpc>
                <a:spcPct val="120000"/>
              </a:lnSpc>
              <a:spcBef>
                <a:spcPts val="2500"/>
              </a:spcBef>
              <a:buSzPct val="82000"/>
              <a:buChar char="•"/>
              <a:defRPr sz="2530"/>
            </a:pPr>
            <a:r>
              <a:rPr u="sng">
                <a:hlinkClick r:id="rId2" invalidUrl="" action="" tgtFrame="" tooltip="" history="1" highlightClick="0" endSnd="0"/>
              </a:rPr>
              <a:t>insideairbnb.com</a:t>
            </a:r>
          </a:p>
          <a:p>
            <a:pPr marL="286385" indent="-286385" algn="l" defTabSz="321310">
              <a:lnSpc>
                <a:spcPct val="120000"/>
              </a:lnSpc>
              <a:spcBef>
                <a:spcPts val="2500"/>
              </a:spcBef>
              <a:buSzPct val="82000"/>
              <a:buChar char="•"/>
              <a:defRPr sz="2530"/>
            </a:pPr>
            <a:r>
              <a:t>Scraper?</a:t>
            </a:r>
          </a:p>
        </p:txBody>
      </p:sp>
      <p:sp>
        <p:nvSpPr>
          <p:cNvPr id="141" name="Modeling…"/>
          <p:cNvSpPr txBox="1"/>
          <p:nvPr/>
        </p:nvSpPr>
        <p:spPr>
          <a:xfrm>
            <a:off x="9120435" y="2823219"/>
            <a:ext cx="3405238" cy="3727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27152">
              <a:lnSpc>
                <a:spcPct val="120000"/>
              </a:lnSpc>
              <a:spcBef>
                <a:spcPts val="2500"/>
              </a:spcBef>
              <a:defRPr b="1" sz="2576">
                <a:latin typeface="Gill Sans"/>
                <a:ea typeface="Gill Sans"/>
                <a:cs typeface="Gill Sans"/>
                <a:sym typeface="Gill Sans"/>
              </a:defRPr>
            </a:pPr>
            <a:r>
              <a:t>Modeling</a:t>
            </a:r>
          </a:p>
          <a:p>
            <a:pPr marL="291592" indent="-291592" algn="l" defTabSz="327152">
              <a:lnSpc>
                <a:spcPct val="120000"/>
              </a:lnSpc>
              <a:spcBef>
                <a:spcPts val="2500"/>
              </a:spcBef>
              <a:buSzPct val="82000"/>
              <a:buChar char="•"/>
              <a:defRPr sz="2576"/>
            </a:pPr>
            <a:r>
              <a:t>Model Exploration Phases</a:t>
            </a:r>
          </a:p>
          <a:p>
            <a:pPr marL="291592" indent="-291592" algn="l" defTabSz="327152">
              <a:lnSpc>
                <a:spcPct val="120000"/>
              </a:lnSpc>
              <a:spcBef>
                <a:spcPts val="2500"/>
              </a:spcBef>
              <a:buSzPct val="82000"/>
              <a:buChar char="•"/>
              <a:defRPr sz="2576"/>
            </a:pPr>
            <a:r>
              <a:t>Scaled Modeling</a:t>
            </a:r>
          </a:p>
          <a:p>
            <a:pPr marL="291592" indent="-291592" algn="l" defTabSz="327152">
              <a:lnSpc>
                <a:spcPct val="120000"/>
              </a:lnSpc>
              <a:spcBef>
                <a:spcPts val="2500"/>
              </a:spcBef>
              <a:buSzPct val="82000"/>
              <a:buChar char="•"/>
              <a:defRPr sz="2576"/>
            </a:pPr>
            <a:r>
              <a:t>Final Evaluation &amp; Model Choice</a:t>
            </a:r>
          </a:p>
        </p:txBody>
      </p:sp>
      <p:sp>
        <p:nvSpPr>
          <p:cNvPr id="142" name="Arrow"/>
          <p:cNvSpPr/>
          <p:nvPr/>
        </p:nvSpPr>
        <p:spPr>
          <a:xfrm>
            <a:off x="7310437" y="436175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45" name="Run in A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in AWS</a:t>
            </a:r>
          </a:p>
          <a:p>
            <a:pPr/>
            <a:r>
              <a:t>Expand capabilities of scalable pipeline</a:t>
            </a:r>
          </a:p>
          <a:p>
            <a:pPr/>
            <a:r>
              <a:t>Conclude work on scraper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