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10" r:id="rId1"/>
  </p:sldMasterIdLst>
  <p:notesMasterIdLst>
    <p:notesMasterId r:id="rId19"/>
  </p:notesMasterIdLst>
  <p:sldIdLst>
    <p:sldId id="256" r:id="rId2"/>
    <p:sldId id="258" r:id="rId3"/>
    <p:sldId id="259" r:id="rId4"/>
    <p:sldId id="270" r:id="rId5"/>
    <p:sldId id="271" r:id="rId6"/>
    <p:sldId id="272" r:id="rId7"/>
    <p:sldId id="260" r:id="rId8"/>
    <p:sldId id="266" r:id="rId9"/>
    <p:sldId id="267" r:id="rId10"/>
    <p:sldId id="261" r:id="rId11"/>
    <p:sldId id="268" r:id="rId12"/>
    <p:sldId id="269" r:id="rId13"/>
    <p:sldId id="262" r:id="rId14"/>
    <p:sldId id="273" r:id="rId15"/>
    <p:sldId id="274" r:id="rId16"/>
    <p:sldId id="264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A3C90-08A7-4C4F-9765-25EF2ADA2C26}" type="datetimeFigureOut">
              <a:rPr lang="es-CL" smtClean="0"/>
              <a:t>21-10-2016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99EA-3C95-46C0-99A8-B5EBCBCDB6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617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C9D5-1059-417C-933B-079D684B6386}" type="datetime1">
              <a:rPr lang="es-CL" smtClean="0"/>
              <a:t>21-10-2016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98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0E4C-398C-460E-BAB2-2CA54AE1728D}" type="datetime1">
              <a:rPr lang="es-CL" smtClean="0"/>
              <a:t>21-10-2016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50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3C6-1909-4781-971E-116AFD440A10}" type="datetime1">
              <a:rPr lang="es-CL" smtClean="0"/>
              <a:t>21-10-2016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50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ED30-8343-49F5-A66D-C88BB0DF3F98}" type="datetime1">
              <a:rPr lang="es-CL" smtClean="0"/>
              <a:t>21-10-2016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248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CD7B-FFF3-4FF8-AAE9-DF516B8429F0}" type="datetime1">
              <a:rPr lang="es-CL" smtClean="0"/>
              <a:t>21-10-2016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58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6FD1-7923-4D70-9EDC-F33CED2E88B0}" type="datetime1">
              <a:rPr lang="es-CL" smtClean="0"/>
              <a:t>21-10-2016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30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6DFA-3945-4E01-A82F-05D34E7C69EF}" type="datetime1">
              <a:rPr lang="es-CL" smtClean="0"/>
              <a:t>21-10-2016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409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4F69-2838-42FA-8DBD-EC78C746AC4D}" type="datetime1">
              <a:rPr lang="es-CL" smtClean="0"/>
              <a:t>21-10-2016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3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B1EE-80D2-40B9-84CD-27545A9BFEA4}" type="datetime1">
              <a:rPr lang="es-CL" smtClean="0"/>
              <a:t>21-10-2016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76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B1-5E7F-4428-BF74-71643B6F22AD}" type="datetime1">
              <a:rPr lang="es-CL" smtClean="0"/>
              <a:t>21-10-2016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928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6E1C-99D9-459A-8191-EBC25BE06DF5}" type="datetime1">
              <a:rPr lang="es-CL" smtClean="0"/>
              <a:t>21-10-2016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62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FB8A2EC-9F2E-49B3-BC1D-41B8951AFF83}" type="datetime1">
              <a:rPr lang="es-CL" smtClean="0"/>
              <a:t>21-10-2016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603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20717"/>
          </a:xfrm>
        </p:spPr>
        <p:txBody>
          <a:bodyPr>
            <a:normAutofit/>
          </a:bodyPr>
          <a:lstStyle/>
          <a:p>
            <a:r>
              <a:rPr lang="es-CL" dirty="0" smtClean="0"/>
              <a:t>Proyecto “Centro médico Hipócrates”: Iteración 2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s-CL" dirty="0">
                <a:solidFill>
                  <a:schemeClr val="tx2">
                    <a:lumMod val="75000"/>
                  </a:schemeClr>
                </a:solidFill>
              </a:rPr>
              <a:t>Portafolio de título 2016-2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Docente: Vicente Aranda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Alumnos</a:t>
            </a:r>
            <a:r>
              <a:rPr lang="es-CL">
                <a:solidFill>
                  <a:schemeClr val="tx1"/>
                </a:solidFill>
              </a:rPr>
              <a:t>: </a:t>
            </a:r>
            <a:r>
              <a:rPr lang="es-CL" smtClean="0">
                <a:solidFill>
                  <a:schemeClr val="tx1"/>
                </a:solidFill>
              </a:rPr>
              <a:t>Elías </a:t>
            </a:r>
            <a:r>
              <a:rPr lang="es-CL" dirty="0">
                <a:solidFill>
                  <a:schemeClr val="tx1"/>
                </a:solidFill>
              </a:rPr>
              <a:t>Baeza, Pablo de la Sotta, 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Fabián Jaque, Gonzalo López, Tomás Muñiz</a:t>
            </a:r>
          </a:p>
        </p:txBody>
      </p:sp>
      <p:pic>
        <p:nvPicPr>
          <p:cNvPr id="102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1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6000" dirty="0" smtClean="0"/>
              <a:t>3 paquetes Java</a:t>
            </a:r>
          </a:p>
          <a:p>
            <a:r>
              <a:rPr lang="es-ES_tradnl" sz="6000" dirty="0" smtClean="0"/>
              <a:t>3 paquetes .NET</a:t>
            </a:r>
            <a:endParaRPr lang="es-ES_tradnl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9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1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4400" dirty="0" smtClean="0"/>
              <a:t>Paquetes Java:</a:t>
            </a:r>
          </a:p>
          <a:p>
            <a:pPr lvl="1"/>
            <a:r>
              <a:rPr lang="es-ES_tradnl" sz="4000" dirty="0" smtClean="0"/>
              <a:t>cmh.lib.dal: </a:t>
            </a:r>
            <a:r>
              <a:rPr lang="es-ES_tradnl" sz="4000" dirty="0" smtClean="0"/>
              <a:t>Persistencia.</a:t>
            </a:r>
            <a:endParaRPr lang="es-ES_tradnl" sz="4000" dirty="0" smtClean="0"/>
          </a:p>
          <a:p>
            <a:pPr lvl="1"/>
            <a:r>
              <a:rPr lang="es-ES_tradnl" sz="4000" dirty="0" smtClean="0"/>
              <a:t>cmh.webapp.bl: </a:t>
            </a:r>
            <a:r>
              <a:rPr lang="es-ES_tradnl" sz="4000" dirty="0" smtClean="0"/>
              <a:t>Lógica </a:t>
            </a:r>
            <a:r>
              <a:rPr lang="es-ES_tradnl" sz="4000" dirty="0" smtClean="0"/>
              <a:t>de </a:t>
            </a:r>
            <a:r>
              <a:rPr lang="es-ES_tradnl" sz="4000" dirty="0" smtClean="0"/>
              <a:t>negocios.</a:t>
            </a:r>
            <a:endParaRPr lang="es-ES_tradnl" sz="4000" dirty="0" smtClean="0"/>
          </a:p>
          <a:p>
            <a:pPr lvl="1"/>
            <a:r>
              <a:rPr lang="es-ES_tradnl" sz="4000" dirty="0" smtClean="0"/>
              <a:t>cmh.servpago: </a:t>
            </a:r>
            <a:r>
              <a:rPr lang="es-ES_tradnl" sz="4000" dirty="0" smtClean="0"/>
              <a:t>Servicio </a:t>
            </a:r>
            <a:r>
              <a:rPr lang="es-ES_tradnl" sz="4000" dirty="0" smtClean="0"/>
              <a:t>de pago </a:t>
            </a:r>
            <a:r>
              <a:rPr lang="es-ES_tradnl" sz="4000" dirty="0" smtClean="0"/>
              <a:t>automático.</a:t>
            </a:r>
            <a:endParaRPr lang="es-ES_trad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10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8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4000" dirty="0" smtClean="0"/>
              <a:t>Paquetes .NET:</a:t>
            </a:r>
          </a:p>
          <a:p>
            <a:pPr lvl="1"/>
            <a:r>
              <a:rPr lang="es-ES_tradnl" sz="3600" dirty="0" smtClean="0"/>
              <a:t>CMH.Terminal.DAL: </a:t>
            </a:r>
            <a:r>
              <a:rPr lang="es-ES_tradnl" sz="3600" dirty="0" smtClean="0"/>
              <a:t>Persistencia </a:t>
            </a:r>
            <a:r>
              <a:rPr lang="es-ES_tradnl" sz="3600" dirty="0" err="1" smtClean="0"/>
              <a:t>Entity</a:t>
            </a:r>
            <a:r>
              <a:rPr lang="es-ES_tradnl" sz="3600" dirty="0" smtClean="0"/>
              <a:t> </a:t>
            </a:r>
            <a:r>
              <a:rPr lang="es-ES_tradnl" sz="3600" dirty="0" smtClean="0"/>
              <a:t>Framework.</a:t>
            </a:r>
            <a:endParaRPr lang="es-ES_tradnl" sz="3600" dirty="0" smtClean="0"/>
          </a:p>
          <a:p>
            <a:pPr lvl="1"/>
            <a:r>
              <a:rPr lang="es-ES_tradnl" sz="3600" dirty="0" smtClean="0"/>
              <a:t>CMH.Terminal.BL: </a:t>
            </a:r>
            <a:r>
              <a:rPr lang="es-ES_tradnl" sz="3600" dirty="0" smtClean="0"/>
              <a:t>Lógica </a:t>
            </a:r>
            <a:r>
              <a:rPr lang="es-ES_tradnl" sz="3600" dirty="0" smtClean="0"/>
              <a:t>de negocios del </a:t>
            </a:r>
            <a:r>
              <a:rPr lang="es-ES_tradnl" sz="3600" dirty="0" smtClean="0"/>
              <a:t>terminal.</a:t>
            </a:r>
            <a:endParaRPr lang="es-ES_tradnl" sz="3600" dirty="0" smtClean="0"/>
          </a:p>
          <a:p>
            <a:pPr lvl="1"/>
            <a:r>
              <a:rPr lang="es-ES_tradnl" sz="3600" dirty="0" smtClean="0"/>
              <a:t>CMH.Seguro: </a:t>
            </a:r>
            <a:r>
              <a:rPr lang="es-ES_tradnl" sz="3600" dirty="0" smtClean="0"/>
              <a:t>Persistencia</a:t>
            </a:r>
            <a:r>
              <a:rPr lang="es-ES_tradnl" sz="3600" dirty="0" smtClean="0"/>
              <a:t>, lógica de negocios e implementación de web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11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9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ES_tradnl" sz="4800" dirty="0" smtClean="0"/>
              <a:t>2 bases de datos: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s-ES_tradnl" sz="4400" dirty="0" smtClean="0"/>
              <a:t>CMH – 27 </a:t>
            </a:r>
            <a:r>
              <a:rPr lang="es-ES_tradnl" sz="4400" dirty="0" smtClean="0"/>
              <a:t>tablas.</a:t>
            </a:r>
            <a:endParaRPr lang="es-ES_tradnl" sz="44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s-ES_tradnl" sz="4400" dirty="0" smtClean="0"/>
              <a:t>Seguros – 6 </a:t>
            </a:r>
            <a:r>
              <a:rPr lang="es-ES_tradnl" sz="4400" dirty="0" smtClean="0"/>
              <a:t>tablas.</a:t>
            </a:r>
            <a:endParaRPr lang="es-ES_tradnl" sz="4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s-ES_tradnl" sz="4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s-ES_tradnl" sz="4400" dirty="0" smtClean="0"/>
              <a:t>Cubren 100% de los casos de </a:t>
            </a:r>
            <a:r>
              <a:rPr lang="es-ES_tradnl" sz="4400" dirty="0" smtClean="0"/>
              <a:t>uso.</a:t>
            </a:r>
            <a:endParaRPr lang="es-ES_tradnl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12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8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br>
              <a:rPr lang="es-ES_tradnl" dirty="0" smtClean="0"/>
            </a:b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90" y="1214488"/>
            <a:ext cx="6341598" cy="47900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13</a:t>
            </a:fld>
            <a:endParaRPr lang="es-CL"/>
          </a:p>
        </p:txBody>
      </p:sp>
      <p:sp>
        <p:nvSpPr>
          <p:cNvPr id="7" name="TextBox 6"/>
          <p:cNvSpPr txBox="1"/>
          <p:nvPr/>
        </p:nvSpPr>
        <p:spPr>
          <a:xfrm>
            <a:off x="3063988" y="6099730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4: modelo de datos de la base de datos </a:t>
            </a:r>
            <a:r>
              <a:rPr lang="es-ES_tradnl" dirty="0" smtClean="0"/>
              <a:t>CMH.</a:t>
            </a:r>
            <a:endParaRPr lang="es-ES_tradnl" dirty="0" smtClean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6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14</a:t>
            </a:fld>
            <a:endParaRPr lang="es-ES_trad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endParaRPr lang="es-ES_trad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32" y="1909259"/>
            <a:ext cx="7073900" cy="40196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19120" y="6099730"/>
            <a:ext cx="5767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5: Modelo de datos del web service aseguradora.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0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Capa de negocio: terminal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_tradnl" sz="3600" dirty="0" smtClean="0"/>
              <a:t>Actualmente en </a:t>
            </a:r>
            <a:r>
              <a:rPr lang="es-ES_tradnl" sz="3600" dirty="0" smtClean="0"/>
              <a:t>proceso.</a:t>
            </a:r>
            <a:endParaRPr lang="es-ES_tradnl" sz="3600" dirty="0" smtClean="0"/>
          </a:p>
          <a:p>
            <a:r>
              <a:rPr lang="es-ES_tradnl" sz="3600" dirty="0" smtClean="0"/>
              <a:t>50% de las funcionalidades </a:t>
            </a:r>
            <a:r>
              <a:rPr lang="es-ES_tradnl" sz="3600" dirty="0" smtClean="0"/>
              <a:t>implementadas.</a:t>
            </a:r>
            <a:endParaRPr lang="es-ES_tradnl" sz="3600" dirty="0" smtClean="0"/>
          </a:p>
          <a:p>
            <a:r>
              <a:rPr lang="es-ES_tradnl" sz="3600" dirty="0" smtClean="0"/>
              <a:t>22 tests unitarios, con cobertura de 68% del </a:t>
            </a:r>
            <a:r>
              <a:rPr lang="es-ES_tradnl" sz="3600" dirty="0" smtClean="0"/>
              <a:t>código.</a:t>
            </a:r>
            <a:endParaRPr lang="es-ES_tradnl" sz="3600" dirty="0" smtClean="0"/>
          </a:p>
          <a:p>
            <a:r>
              <a:rPr lang="es-ES_tradnl" sz="3600" dirty="0" smtClean="0"/>
              <a:t>El test unitario promedio tiene 2,5 casos de </a:t>
            </a:r>
            <a:r>
              <a:rPr lang="es-ES_tradnl" sz="3600" dirty="0" smtClean="0"/>
              <a:t>prueba.</a:t>
            </a:r>
            <a:endParaRPr lang="es-ES_tradnl" sz="3600" dirty="0" smtClean="0"/>
          </a:p>
          <a:p>
            <a:endParaRPr lang="es-ES_tradnl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15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95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 de negocio: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4000" dirty="0" smtClean="0"/>
              <a:t>3 </a:t>
            </a:r>
            <a:r>
              <a:rPr lang="es-ES_tradnl" sz="4000" dirty="0" smtClean="0"/>
              <a:t>clases.</a:t>
            </a:r>
            <a:endParaRPr lang="es-ES_tradnl" sz="4000" dirty="0" smtClean="0"/>
          </a:p>
          <a:p>
            <a:r>
              <a:rPr lang="es-ES_tradnl" sz="4000" dirty="0" smtClean="0"/>
              <a:t>100% de los </a:t>
            </a:r>
            <a:r>
              <a:rPr lang="es-ES_tradnl" sz="4000" dirty="0" err="1" smtClean="0"/>
              <a:t>tests</a:t>
            </a:r>
            <a:r>
              <a:rPr lang="es-ES_tradnl" sz="4000" dirty="0" smtClean="0"/>
              <a:t> </a:t>
            </a:r>
            <a:r>
              <a:rPr lang="es-ES_tradnl" sz="4000" dirty="0" smtClean="0"/>
              <a:t>pasando.</a:t>
            </a:r>
            <a:endParaRPr lang="es-ES_tradnl" sz="4000" dirty="0" smtClean="0"/>
          </a:p>
          <a:p>
            <a:r>
              <a:rPr lang="es-ES_tradnl" sz="4000" dirty="0" smtClean="0"/>
              <a:t>Promedio de 3 casos de prueba por test.</a:t>
            </a:r>
            <a:endParaRPr lang="es-ES_trad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16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200" dirty="0" smtClean="0"/>
              <a:t>Arquitectura</a:t>
            </a:r>
          </a:p>
          <a:p>
            <a:r>
              <a:rPr lang="es-ES_tradnl" sz="3200" dirty="0" smtClean="0"/>
              <a:t>Matrices de trazabilidad</a:t>
            </a:r>
          </a:p>
          <a:p>
            <a:r>
              <a:rPr lang="es-ES_tradnl" sz="3200" dirty="0" smtClean="0"/>
              <a:t>Modelo de clases</a:t>
            </a:r>
          </a:p>
          <a:p>
            <a:r>
              <a:rPr lang="es-ES_tradnl" sz="3200" dirty="0" smtClean="0"/>
              <a:t>Modelo de datos</a:t>
            </a:r>
          </a:p>
          <a:p>
            <a:r>
              <a:rPr lang="es-ES_tradnl" sz="3200" dirty="0" smtClean="0"/>
              <a:t>Capa de negocios app web</a:t>
            </a:r>
          </a:p>
          <a:p>
            <a:r>
              <a:rPr lang="es-ES_tradnl" sz="3200" dirty="0" smtClean="0"/>
              <a:t>Capa de negocios terminal (en proceso)</a:t>
            </a:r>
            <a:endParaRPr lang="es-ES_tradnl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36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Arquitectura</a:t>
            </a: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004219"/>
            <a:ext cx="6261100" cy="4000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2</a:t>
            </a:fld>
            <a:endParaRPr lang="es-ES_tradnl" dirty="0"/>
          </a:p>
        </p:txBody>
      </p:sp>
      <p:sp>
        <p:nvSpPr>
          <p:cNvPr id="3" name="TextBox 2"/>
          <p:cNvSpPr txBox="1"/>
          <p:nvPr/>
        </p:nvSpPr>
        <p:spPr>
          <a:xfrm>
            <a:off x="2631440" y="6156960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Fig.. 1: Diagrama de despliegue de la solución.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0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Arquitectura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3</a:t>
            </a:fld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600" dirty="0" smtClean="0"/>
              <a:t>Bases de datos:</a:t>
            </a:r>
          </a:p>
          <a:p>
            <a:pPr lvl="1"/>
            <a:r>
              <a:rPr lang="es-ES_tradnl" sz="3600" dirty="0" smtClean="0"/>
              <a:t>bd_cmh: Oracle, única base de datos del negocio.</a:t>
            </a:r>
          </a:p>
          <a:p>
            <a:pPr lvl="1"/>
            <a:r>
              <a:rPr lang="es-ES_tradnl" sz="3600" dirty="0" smtClean="0"/>
              <a:t>bd_seguro: Oracle, simula base de datos de servicio de aseguradoras.</a:t>
            </a:r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1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Arquitectura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4</a:t>
            </a:fld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ES_tradnl" sz="3200" dirty="0" smtClean="0"/>
          </a:p>
          <a:p>
            <a:pPr lvl="1"/>
            <a:r>
              <a:rPr lang="es-ES_tradnl" sz="3200" dirty="0" smtClean="0"/>
              <a:t>Terminal: provee funcionalidades administrativas a funcionarios y personal médico, además de enviar notificaciones al mail.</a:t>
            </a:r>
          </a:p>
          <a:p>
            <a:pPr lvl="1"/>
            <a:r>
              <a:rPr lang="es-ES_tradnl" sz="3200" dirty="0" smtClean="0"/>
              <a:t>SeguroWS: web service que simula proveer funcionalidades de un endpoint de la empresa de seguros.</a:t>
            </a:r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9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Arquitectura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5</a:t>
            </a:fld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s-ES_tradnl" sz="4000" dirty="0" smtClean="0"/>
              <a:t>Web app: sitio web que provee las funcionalidades para los pacientes.</a:t>
            </a:r>
          </a:p>
          <a:p>
            <a:pPr lvl="1"/>
            <a:r>
              <a:rPr lang="es-ES_tradnl" sz="4000" dirty="0" smtClean="0"/>
              <a:t>Payment service: servicio automatizado de pagos de honorarios.</a:t>
            </a:r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44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812" y="2292384"/>
            <a:ext cx="7211568" cy="1397124"/>
          </a:xfrm>
        </p:spPr>
        <p:txBody>
          <a:bodyPr/>
          <a:lstStyle/>
          <a:p>
            <a:r>
              <a:rPr lang="es-ES_tradnl" dirty="0" smtClean="0"/>
              <a:t>Matrices de trazabilidad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6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9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Matriz: Requerimientos vs Casos de uso</a:t>
            </a: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387235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7</a:t>
            </a:fld>
            <a:endParaRPr lang="es-ES_tradnl" dirty="0"/>
          </a:p>
        </p:txBody>
      </p:sp>
      <p:sp>
        <p:nvSpPr>
          <p:cNvPr id="6" name="TextBox 5"/>
          <p:cNvSpPr txBox="1"/>
          <p:nvPr/>
        </p:nvSpPr>
        <p:spPr>
          <a:xfrm>
            <a:off x="6004560" y="1910080"/>
            <a:ext cx="44500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100% de los requerimientos funcionales</a:t>
            </a:r>
            <a:br>
              <a:rPr lang="es-ES_tradnl" sz="2800" dirty="0" smtClean="0"/>
            </a:br>
            <a:r>
              <a:rPr lang="es-ES_tradnl" sz="2800" dirty="0" smtClean="0"/>
              <a:t>y no funcionales cubiertos por casos de </a:t>
            </a:r>
            <a:r>
              <a:rPr lang="es-ES_tradnl" sz="2800" dirty="0" smtClean="0"/>
              <a:t>uso.</a:t>
            </a:r>
            <a:endParaRPr lang="es-ES_tradnl" sz="2800" dirty="0" smtClean="0"/>
          </a:p>
          <a:p>
            <a:r>
              <a:rPr lang="es-ES_tradnl" sz="2800" dirty="0" smtClean="0"/>
              <a:t>31 requerimientos </a:t>
            </a:r>
            <a:r>
              <a:rPr lang="es-ES_tradnl" sz="2800" dirty="0" smtClean="0"/>
              <a:t>funcionales.</a:t>
            </a:r>
            <a:endParaRPr lang="es-ES_tradnl" sz="2800" dirty="0" smtClean="0"/>
          </a:p>
          <a:p>
            <a:r>
              <a:rPr lang="es-ES_tradnl" sz="2800" dirty="0" smtClean="0"/>
              <a:t>26 casos de </a:t>
            </a:r>
            <a:r>
              <a:rPr lang="es-ES_tradnl" sz="2800" dirty="0" smtClean="0"/>
              <a:t>uso.</a:t>
            </a:r>
            <a:endParaRPr lang="es-ES_tradnl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61872" y="6284396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Fig.. 2: Matriz de requerimientos vs casos de </a:t>
            </a:r>
            <a:r>
              <a:rPr lang="es-ES_tradnl" dirty="0" smtClean="0"/>
              <a:t>uso.</a:t>
            </a:r>
            <a:endParaRPr lang="es-ES_tradnl" dirty="0"/>
          </a:p>
        </p:txBody>
      </p:sp>
      <p:pic>
        <p:nvPicPr>
          <p:cNvPr id="7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9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Matriz: Requerimientos vs Clases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8</a:t>
            </a:fld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82732"/>
            <a:ext cx="6294150" cy="3660378"/>
          </a:xfrm>
        </p:spPr>
      </p:pic>
      <p:sp>
        <p:nvSpPr>
          <p:cNvPr id="7" name="TextBox 6"/>
          <p:cNvSpPr txBox="1"/>
          <p:nvPr/>
        </p:nvSpPr>
        <p:spPr>
          <a:xfrm>
            <a:off x="7765774" y="2279374"/>
            <a:ext cx="31887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100% de los requerimientos funcionales tienen al menos una clase asociada, responsable satisfacer sus necesidades </a:t>
            </a:r>
            <a:r>
              <a:rPr lang="es-ES_tradnl" sz="2400" dirty="0" smtClean="0"/>
              <a:t>lógicas.</a:t>
            </a:r>
            <a:endParaRPr lang="es-ES_tradnl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59840" y="5770880"/>
            <a:ext cx="564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3: matriz de requerimientos vs clases (parcial</a:t>
            </a:r>
            <a:r>
              <a:rPr lang="es-ES_tradnl" dirty="0" smtClean="0"/>
              <a:t>).</a:t>
            </a:r>
            <a:endParaRPr lang="es-ES_tradnl" dirty="0"/>
          </a:p>
        </p:txBody>
      </p:sp>
      <p:pic>
        <p:nvPicPr>
          <p:cNvPr id="8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0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DBDC3E6E-4870-4D94-9613-F2DAA3C327B4}" vid="{FF55C7D5-BDF0-473D-B24D-020A612F4C1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</Template>
  <TotalTime>189</TotalTime>
  <Words>427</Words>
  <Application>Microsoft Office PowerPoint</Application>
  <PresentationFormat>Panorámica</PresentationFormat>
  <Paragraphs>82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Schoolbook</vt:lpstr>
      <vt:lpstr>Wingdings 2</vt:lpstr>
      <vt:lpstr>View</vt:lpstr>
      <vt:lpstr>Proyecto “Centro médico Hipócrates”: Iteración 2</vt:lpstr>
      <vt:lpstr>Agenda</vt:lpstr>
      <vt:lpstr>Arquitectura</vt:lpstr>
      <vt:lpstr>Arquitectura</vt:lpstr>
      <vt:lpstr>Arquitectura</vt:lpstr>
      <vt:lpstr>Arquitectura</vt:lpstr>
      <vt:lpstr>Matrices de trazabilidad</vt:lpstr>
      <vt:lpstr>Matriz: Requerimientos vs Casos de uso</vt:lpstr>
      <vt:lpstr>Matriz: Requerimientos vs Clases</vt:lpstr>
      <vt:lpstr>Modelo de clases</vt:lpstr>
      <vt:lpstr>Modelo de clases</vt:lpstr>
      <vt:lpstr>Modelo de clases</vt:lpstr>
      <vt:lpstr>Modelo de datos</vt:lpstr>
      <vt:lpstr>Modelo de datos </vt:lpstr>
      <vt:lpstr>Modelo de datos</vt:lpstr>
      <vt:lpstr>Capa de negocio: terminal</vt:lpstr>
      <vt:lpstr>Capa de negocio: web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Elias</dc:creator>
  <cp:lastModifiedBy>Fabián Jaque</cp:lastModifiedBy>
  <cp:revision>40</cp:revision>
  <dcterms:created xsi:type="dcterms:W3CDTF">2016-08-29T19:39:28Z</dcterms:created>
  <dcterms:modified xsi:type="dcterms:W3CDTF">2016-10-21T20:26:13Z</dcterms:modified>
</cp:coreProperties>
</file>