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bookmarkIdSeed="3">
  <p:sldMasterIdLst>
    <p:sldMasterId id="2147483810" r:id="rId1"/>
  </p:sldMasterIdLst>
  <p:notesMasterIdLst>
    <p:notesMasterId r:id="rId24"/>
  </p:notesMasterIdLst>
  <p:sldIdLst>
    <p:sldId id="256" r:id="rId2"/>
    <p:sldId id="258" r:id="rId3"/>
    <p:sldId id="279" r:id="rId4"/>
    <p:sldId id="280" r:id="rId5"/>
    <p:sldId id="283" r:id="rId6"/>
    <p:sldId id="281" r:id="rId7"/>
    <p:sldId id="284" r:id="rId8"/>
    <p:sldId id="282" r:id="rId9"/>
    <p:sldId id="285" r:id="rId10"/>
    <p:sldId id="286" r:id="rId11"/>
    <p:sldId id="287" r:id="rId12"/>
    <p:sldId id="288" r:id="rId13"/>
    <p:sldId id="289" r:id="rId14"/>
    <p:sldId id="290" r:id="rId15"/>
    <p:sldId id="259" r:id="rId16"/>
    <p:sldId id="273" r:id="rId17"/>
    <p:sldId id="274" r:id="rId18"/>
    <p:sldId id="294" r:id="rId19"/>
    <p:sldId id="261" r:id="rId20"/>
    <p:sldId id="293" r:id="rId21"/>
    <p:sldId id="291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4" autoAdjust="0"/>
    <p:restoredTop sz="77013" autoAdjust="0"/>
  </p:normalViewPr>
  <p:slideViewPr>
    <p:cSldViewPr snapToGrid="0">
      <p:cViewPr varScale="1">
        <p:scale>
          <a:sx n="57" d="100"/>
          <a:sy n="57" d="100"/>
        </p:scale>
        <p:origin x="14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7A159-C309-46C3-8294-6B81F358593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3ABA2B6-C41E-490A-911C-73CE6BD68259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CL" sz="2000" dirty="0" smtClean="0"/>
            <a:t>Test falla</a:t>
          </a:r>
          <a:endParaRPr lang="es-CL" sz="2000" dirty="0"/>
        </a:p>
      </dgm:t>
    </dgm:pt>
    <dgm:pt modelId="{45F31BD2-9F35-46C5-B42A-5C48FB53DBB6}" type="parTrans" cxnId="{5673CE9E-78CE-4B58-8E56-EA29B4250BFC}">
      <dgm:prSet/>
      <dgm:spPr/>
      <dgm:t>
        <a:bodyPr/>
        <a:lstStyle/>
        <a:p>
          <a:endParaRPr lang="es-CL"/>
        </a:p>
      </dgm:t>
    </dgm:pt>
    <dgm:pt modelId="{337644EC-83B6-4611-A95E-0EC59DE0D77A}" type="sibTrans" cxnId="{5673CE9E-78CE-4B58-8E56-EA29B4250BFC}">
      <dgm:prSet/>
      <dgm:spPr/>
      <dgm:t>
        <a:bodyPr/>
        <a:lstStyle/>
        <a:p>
          <a:endParaRPr lang="es-CL"/>
        </a:p>
      </dgm:t>
    </dgm:pt>
    <dgm:pt modelId="{9474E583-2014-4B75-AB52-B5B7B5D215B9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CL" sz="2000" dirty="0" smtClean="0"/>
            <a:t>Test funciona</a:t>
          </a:r>
          <a:endParaRPr lang="es-CL" sz="2000" dirty="0"/>
        </a:p>
      </dgm:t>
    </dgm:pt>
    <dgm:pt modelId="{CA9A94C5-8A30-4763-9B76-D93A209ED447}" type="parTrans" cxnId="{54EF3522-7901-4692-9E40-076B2E01A88C}">
      <dgm:prSet/>
      <dgm:spPr/>
      <dgm:t>
        <a:bodyPr/>
        <a:lstStyle/>
        <a:p>
          <a:endParaRPr lang="es-CL"/>
        </a:p>
      </dgm:t>
    </dgm:pt>
    <dgm:pt modelId="{68D4C86A-FA90-499E-9B13-6C25D56EFA6B}" type="sibTrans" cxnId="{54EF3522-7901-4692-9E40-076B2E01A88C}">
      <dgm:prSet/>
      <dgm:spPr/>
      <dgm:t>
        <a:bodyPr/>
        <a:lstStyle/>
        <a:p>
          <a:endParaRPr lang="es-CL"/>
        </a:p>
      </dgm:t>
    </dgm:pt>
    <dgm:pt modelId="{5C8E2945-4321-49DA-95E2-0EF98027F38C}">
      <dgm:prSet phldrT="[Texto]" custT="1"/>
      <dgm:spPr>
        <a:solidFill>
          <a:srgbClr val="7030A0"/>
        </a:solidFill>
      </dgm:spPr>
      <dgm:t>
        <a:bodyPr/>
        <a:lstStyle/>
        <a:p>
          <a:r>
            <a:rPr lang="es-CL" sz="2000" dirty="0" smtClean="0"/>
            <a:t>Refactorizar</a:t>
          </a:r>
          <a:endParaRPr lang="es-CL" sz="2000" dirty="0"/>
        </a:p>
      </dgm:t>
    </dgm:pt>
    <dgm:pt modelId="{55303D4C-30C8-4E3D-99F1-00E8D00BA876}" type="parTrans" cxnId="{E4DDF3DC-4793-4758-BCF4-94832688A621}">
      <dgm:prSet/>
      <dgm:spPr/>
      <dgm:t>
        <a:bodyPr/>
        <a:lstStyle/>
        <a:p>
          <a:endParaRPr lang="es-CL"/>
        </a:p>
      </dgm:t>
    </dgm:pt>
    <dgm:pt modelId="{51CBE1AA-AE16-4507-97F8-F1F1E555604E}" type="sibTrans" cxnId="{E4DDF3DC-4793-4758-BCF4-94832688A621}">
      <dgm:prSet/>
      <dgm:spPr/>
      <dgm:t>
        <a:bodyPr/>
        <a:lstStyle/>
        <a:p>
          <a:endParaRPr lang="es-CL"/>
        </a:p>
      </dgm:t>
    </dgm:pt>
    <dgm:pt modelId="{E4E22BD4-7C9D-4482-9FA8-FA829EA906BE}" type="pres">
      <dgm:prSet presAssocID="{03E7A159-C309-46C3-8294-6B81F358593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C76C1348-8C62-49B3-ABA8-46DE86A2A3CA}" type="pres">
      <dgm:prSet presAssocID="{D3ABA2B6-C41E-490A-911C-73CE6BD68259}" presName="node" presStyleLbl="node1" presStyleIdx="0" presStyleCnt="3" custRadScaleRad="7724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2AAD9A6-BC90-4D96-8982-800C7083F0C6}" type="pres">
      <dgm:prSet presAssocID="{337644EC-83B6-4611-A95E-0EC59DE0D77A}" presName="sibTrans" presStyleLbl="sibTrans2D1" presStyleIdx="0" presStyleCnt="3"/>
      <dgm:spPr/>
      <dgm:t>
        <a:bodyPr/>
        <a:lstStyle/>
        <a:p>
          <a:endParaRPr lang="es-CL"/>
        </a:p>
      </dgm:t>
    </dgm:pt>
    <dgm:pt modelId="{7C1C6277-21E4-4D5F-99E4-31D89B49B00D}" type="pres">
      <dgm:prSet presAssocID="{337644EC-83B6-4611-A95E-0EC59DE0D77A}" presName="connectorText" presStyleLbl="sibTrans2D1" presStyleIdx="0" presStyleCnt="3"/>
      <dgm:spPr/>
      <dgm:t>
        <a:bodyPr/>
        <a:lstStyle/>
        <a:p>
          <a:endParaRPr lang="es-CL"/>
        </a:p>
      </dgm:t>
    </dgm:pt>
    <dgm:pt modelId="{06F5E886-E7D3-456B-8D24-E4CA36151A7B}" type="pres">
      <dgm:prSet presAssocID="{9474E583-2014-4B75-AB52-B5B7B5D215B9}" presName="node" presStyleLbl="node1" presStyleIdx="1" presStyleCnt="3" custRadScaleRad="117820" custRadScaleInc="-8118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CB5DCE5-D772-494C-8EF7-F1A91BF218AB}" type="pres">
      <dgm:prSet presAssocID="{68D4C86A-FA90-499E-9B13-6C25D56EFA6B}" presName="sibTrans" presStyleLbl="sibTrans2D1" presStyleIdx="1" presStyleCnt="3"/>
      <dgm:spPr/>
      <dgm:t>
        <a:bodyPr/>
        <a:lstStyle/>
        <a:p>
          <a:endParaRPr lang="es-CL"/>
        </a:p>
      </dgm:t>
    </dgm:pt>
    <dgm:pt modelId="{394C58C6-186C-49FA-998F-0641A934E343}" type="pres">
      <dgm:prSet presAssocID="{68D4C86A-FA90-499E-9B13-6C25D56EFA6B}" presName="connectorText" presStyleLbl="sibTrans2D1" presStyleIdx="1" presStyleCnt="3"/>
      <dgm:spPr/>
      <dgm:t>
        <a:bodyPr/>
        <a:lstStyle/>
        <a:p>
          <a:endParaRPr lang="es-CL"/>
        </a:p>
      </dgm:t>
    </dgm:pt>
    <dgm:pt modelId="{C7176718-3917-479F-9504-34D548C915B5}" type="pres">
      <dgm:prSet presAssocID="{5C8E2945-4321-49DA-95E2-0EF98027F38C}" presName="node" presStyleLbl="node1" presStyleIdx="2" presStyleCnt="3" custRadScaleRad="122381" custRadScaleInc="9781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7311926-2A8B-4C4C-A44C-204F5F0FD710}" type="pres">
      <dgm:prSet presAssocID="{51CBE1AA-AE16-4507-97F8-F1F1E555604E}" presName="sibTrans" presStyleLbl="sibTrans2D1" presStyleIdx="2" presStyleCnt="3"/>
      <dgm:spPr/>
      <dgm:t>
        <a:bodyPr/>
        <a:lstStyle/>
        <a:p>
          <a:endParaRPr lang="es-CL"/>
        </a:p>
      </dgm:t>
    </dgm:pt>
    <dgm:pt modelId="{BB3BBE82-C04F-457E-8021-AE25168421DE}" type="pres">
      <dgm:prSet presAssocID="{51CBE1AA-AE16-4507-97F8-F1F1E555604E}" presName="connectorText" presStyleLbl="sibTrans2D1" presStyleIdx="2" presStyleCnt="3"/>
      <dgm:spPr/>
      <dgm:t>
        <a:bodyPr/>
        <a:lstStyle/>
        <a:p>
          <a:endParaRPr lang="es-CL"/>
        </a:p>
      </dgm:t>
    </dgm:pt>
  </dgm:ptLst>
  <dgm:cxnLst>
    <dgm:cxn modelId="{35500829-BED0-4CDD-8104-8F26DB6C171B}" type="presOf" srcId="{51CBE1AA-AE16-4507-97F8-F1F1E555604E}" destId="{37311926-2A8B-4C4C-A44C-204F5F0FD710}" srcOrd="0" destOrd="0" presId="urn:microsoft.com/office/officeart/2005/8/layout/cycle2"/>
    <dgm:cxn modelId="{4C96C26D-9448-4825-8F24-2A4747BC12AC}" type="presOf" srcId="{03E7A159-C309-46C3-8294-6B81F358593A}" destId="{E4E22BD4-7C9D-4482-9FA8-FA829EA906BE}" srcOrd="0" destOrd="0" presId="urn:microsoft.com/office/officeart/2005/8/layout/cycle2"/>
    <dgm:cxn modelId="{F9D466A1-D16E-4C62-8823-7BABF4CCBF56}" type="presOf" srcId="{68D4C86A-FA90-499E-9B13-6C25D56EFA6B}" destId="{394C58C6-186C-49FA-998F-0641A934E343}" srcOrd="1" destOrd="0" presId="urn:microsoft.com/office/officeart/2005/8/layout/cycle2"/>
    <dgm:cxn modelId="{F926F720-0A92-4D4C-BE02-E98942356A50}" type="presOf" srcId="{51CBE1AA-AE16-4507-97F8-F1F1E555604E}" destId="{BB3BBE82-C04F-457E-8021-AE25168421DE}" srcOrd="1" destOrd="0" presId="urn:microsoft.com/office/officeart/2005/8/layout/cycle2"/>
    <dgm:cxn modelId="{8705DFEF-0634-4FD9-A33B-16223F9A1811}" type="presOf" srcId="{5C8E2945-4321-49DA-95E2-0EF98027F38C}" destId="{C7176718-3917-479F-9504-34D548C915B5}" srcOrd="0" destOrd="0" presId="urn:microsoft.com/office/officeart/2005/8/layout/cycle2"/>
    <dgm:cxn modelId="{06738862-1034-439B-A9FD-7DA146C8F645}" type="presOf" srcId="{68D4C86A-FA90-499E-9B13-6C25D56EFA6B}" destId="{8CB5DCE5-D772-494C-8EF7-F1A91BF218AB}" srcOrd="0" destOrd="0" presId="urn:microsoft.com/office/officeart/2005/8/layout/cycle2"/>
    <dgm:cxn modelId="{EB03D908-87E0-4371-B170-52A1FDC6B1AA}" type="presOf" srcId="{9474E583-2014-4B75-AB52-B5B7B5D215B9}" destId="{06F5E886-E7D3-456B-8D24-E4CA36151A7B}" srcOrd="0" destOrd="0" presId="urn:microsoft.com/office/officeart/2005/8/layout/cycle2"/>
    <dgm:cxn modelId="{19C52D8A-D6E9-4F48-909C-C7E88C45E678}" type="presOf" srcId="{337644EC-83B6-4611-A95E-0EC59DE0D77A}" destId="{C2AAD9A6-BC90-4D96-8982-800C7083F0C6}" srcOrd="0" destOrd="0" presId="urn:microsoft.com/office/officeart/2005/8/layout/cycle2"/>
    <dgm:cxn modelId="{6E1790FA-495E-4C20-9D85-018048A28BEE}" type="presOf" srcId="{337644EC-83B6-4611-A95E-0EC59DE0D77A}" destId="{7C1C6277-21E4-4D5F-99E4-31D89B49B00D}" srcOrd="1" destOrd="0" presId="urn:microsoft.com/office/officeart/2005/8/layout/cycle2"/>
    <dgm:cxn modelId="{5673CE9E-78CE-4B58-8E56-EA29B4250BFC}" srcId="{03E7A159-C309-46C3-8294-6B81F358593A}" destId="{D3ABA2B6-C41E-490A-911C-73CE6BD68259}" srcOrd="0" destOrd="0" parTransId="{45F31BD2-9F35-46C5-B42A-5C48FB53DBB6}" sibTransId="{337644EC-83B6-4611-A95E-0EC59DE0D77A}"/>
    <dgm:cxn modelId="{D8901BD4-0A96-47A3-9A49-F7CFA80FBD97}" type="presOf" srcId="{D3ABA2B6-C41E-490A-911C-73CE6BD68259}" destId="{C76C1348-8C62-49B3-ABA8-46DE86A2A3CA}" srcOrd="0" destOrd="0" presId="urn:microsoft.com/office/officeart/2005/8/layout/cycle2"/>
    <dgm:cxn modelId="{54EF3522-7901-4692-9E40-076B2E01A88C}" srcId="{03E7A159-C309-46C3-8294-6B81F358593A}" destId="{9474E583-2014-4B75-AB52-B5B7B5D215B9}" srcOrd="1" destOrd="0" parTransId="{CA9A94C5-8A30-4763-9B76-D93A209ED447}" sibTransId="{68D4C86A-FA90-499E-9B13-6C25D56EFA6B}"/>
    <dgm:cxn modelId="{E4DDF3DC-4793-4758-BCF4-94832688A621}" srcId="{03E7A159-C309-46C3-8294-6B81F358593A}" destId="{5C8E2945-4321-49DA-95E2-0EF98027F38C}" srcOrd="2" destOrd="0" parTransId="{55303D4C-30C8-4E3D-99F1-00E8D00BA876}" sibTransId="{51CBE1AA-AE16-4507-97F8-F1F1E555604E}"/>
    <dgm:cxn modelId="{E02A918F-5B5C-435D-B292-9D61A9E2F7EF}" type="presParOf" srcId="{E4E22BD4-7C9D-4482-9FA8-FA829EA906BE}" destId="{C76C1348-8C62-49B3-ABA8-46DE86A2A3CA}" srcOrd="0" destOrd="0" presId="urn:microsoft.com/office/officeart/2005/8/layout/cycle2"/>
    <dgm:cxn modelId="{4194A50D-24AA-48D9-8619-1F800501DD21}" type="presParOf" srcId="{E4E22BD4-7C9D-4482-9FA8-FA829EA906BE}" destId="{C2AAD9A6-BC90-4D96-8982-800C7083F0C6}" srcOrd="1" destOrd="0" presId="urn:microsoft.com/office/officeart/2005/8/layout/cycle2"/>
    <dgm:cxn modelId="{A0908448-E20C-475D-A6B0-4C364EE32CBF}" type="presParOf" srcId="{C2AAD9A6-BC90-4D96-8982-800C7083F0C6}" destId="{7C1C6277-21E4-4D5F-99E4-31D89B49B00D}" srcOrd="0" destOrd="0" presId="urn:microsoft.com/office/officeart/2005/8/layout/cycle2"/>
    <dgm:cxn modelId="{70121EC0-2478-41F1-AC1A-6A0B1564FCD1}" type="presParOf" srcId="{E4E22BD4-7C9D-4482-9FA8-FA829EA906BE}" destId="{06F5E886-E7D3-456B-8D24-E4CA36151A7B}" srcOrd="2" destOrd="0" presId="urn:microsoft.com/office/officeart/2005/8/layout/cycle2"/>
    <dgm:cxn modelId="{D08C4911-C5C5-4B5B-957A-EA3F1F23DA9B}" type="presParOf" srcId="{E4E22BD4-7C9D-4482-9FA8-FA829EA906BE}" destId="{8CB5DCE5-D772-494C-8EF7-F1A91BF218AB}" srcOrd="3" destOrd="0" presId="urn:microsoft.com/office/officeart/2005/8/layout/cycle2"/>
    <dgm:cxn modelId="{2F82524F-C2B3-470E-80C6-05CB4448AC52}" type="presParOf" srcId="{8CB5DCE5-D772-494C-8EF7-F1A91BF218AB}" destId="{394C58C6-186C-49FA-998F-0641A934E343}" srcOrd="0" destOrd="0" presId="urn:microsoft.com/office/officeart/2005/8/layout/cycle2"/>
    <dgm:cxn modelId="{BDA87453-45C7-4DCA-A80B-08A713454A78}" type="presParOf" srcId="{E4E22BD4-7C9D-4482-9FA8-FA829EA906BE}" destId="{C7176718-3917-479F-9504-34D548C915B5}" srcOrd="4" destOrd="0" presId="urn:microsoft.com/office/officeart/2005/8/layout/cycle2"/>
    <dgm:cxn modelId="{E7C7E982-E12E-456E-A0E9-90890F997C3D}" type="presParOf" srcId="{E4E22BD4-7C9D-4482-9FA8-FA829EA906BE}" destId="{37311926-2A8B-4C4C-A44C-204F5F0FD710}" srcOrd="5" destOrd="0" presId="urn:microsoft.com/office/officeart/2005/8/layout/cycle2"/>
    <dgm:cxn modelId="{B1AC24B3-2BBA-4C88-9583-9D5F29C47E3A}" type="presParOf" srcId="{37311926-2A8B-4C4C-A44C-204F5F0FD710}" destId="{BB3BBE82-C04F-457E-8021-AE25168421D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A3C90-08A7-4C4F-9765-25EF2ADA2C26}" type="datetimeFigureOut">
              <a:rPr lang="es-CL" smtClean="0"/>
              <a:t>04-11-2016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99EA-3C95-46C0-99A8-B5EBCBCDB6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17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¿Quiénes somos?</a:t>
            </a:r>
          </a:p>
          <a:p>
            <a:r>
              <a:rPr lang="es-CL" dirty="0" smtClean="0"/>
              <a:t>Buenas tardes, somos el grupo 1 y vamos a presentar la iteración 2 de nuestro proyecto Centro médico Hipócrates. </a:t>
            </a:r>
          </a:p>
          <a:p>
            <a:r>
              <a:rPr lang="es-CL" dirty="0" smtClean="0"/>
              <a:t>Nuestro grupo está compuesto por: Elías Baeza, Gonzalo López, Tomás Muñiz, Pablo de la </a:t>
            </a:r>
            <a:r>
              <a:rPr lang="es-CL" dirty="0" err="1" smtClean="0"/>
              <a:t>Sotta</a:t>
            </a:r>
            <a:r>
              <a:rPr lang="es-CL" dirty="0" smtClean="0"/>
              <a:t> y Fabián </a:t>
            </a:r>
            <a:r>
              <a:rPr lang="es-CL" u="sng" dirty="0" smtClean="0"/>
              <a:t>Jaque</a:t>
            </a:r>
            <a:r>
              <a:rPr lang="es-CL" dirty="0" smtClean="0"/>
              <a:t>.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5992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El equipo está compuesto por: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Fabián Jaque: jefe de proyecto, diseñador de prototipos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Tomás Muñiz: desarrollador Java e ingeniero de </a:t>
            </a:r>
            <a:r>
              <a:rPr lang="es-CL" dirty="0" err="1" smtClean="0"/>
              <a:t>testing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Elías Baeza: ingeniero de </a:t>
            </a:r>
            <a:r>
              <a:rPr lang="es-CL" dirty="0" err="1" smtClean="0"/>
              <a:t>testing</a:t>
            </a:r>
            <a:r>
              <a:rPr lang="es-CL" dirty="0" smtClean="0"/>
              <a:t> y encargado de documentación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Gonzalo López: programador Oracle y .NET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Pablo de la </a:t>
            </a:r>
            <a:r>
              <a:rPr lang="es-CL" dirty="0" err="1" smtClean="0"/>
              <a:t>Sotta</a:t>
            </a:r>
            <a:r>
              <a:rPr lang="es-CL" dirty="0" smtClean="0"/>
              <a:t>: arquitectura e ingeniero de procesos.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376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proyecto está siendo desarrollado en tres iteraciones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1983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proyecto está siendo desarrollado en tres iteraciones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5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proyecto está siendo desarrollado en tres iteraciones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0170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Se hizo una prueba de concepto de la propuesta inicial de arquitectura, cuyos resultados nos mostraron que el tiempo de desarrollo habría sido mucho más largo de lo planificado y por ende el proyecto habría sido más costoso. Siguiendo el procedimiento de control de cambios, creamos un documento RFC para alterar la arquitectura y creamos una más sencilla. El impacto de este cambio en la calendarización del proyecto fue nulo.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4271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 smtClean="0"/>
              <a:t>Bases de datos</a:t>
            </a:r>
            <a:r>
              <a:rPr lang="es-CL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db_cmh</a:t>
            </a:r>
            <a:r>
              <a:rPr lang="es-CL" dirty="0" smtClean="0"/>
              <a:t> alimenta la página web y la aplicación de escritorio. Es una base de datos transaccional.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db_seguro</a:t>
            </a:r>
            <a:r>
              <a:rPr lang="es-CL" dirty="0" smtClean="0"/>
              <a:t>: alimenta el </a:t>
            </a:r>
            <a:r>
              <a:rPr lang="es-CL" dirty="0" err="1" smtClean="0"/>
              <a:t>webservice</a:t>
            </a:r>
            <a:r>
              <a:rPr lang="es-CL" dirty="0" smtClean="0"/>
              <a:t> del seguro, para simular los proveedores de seguro</a:t>
            </a:r>
          </a:p>
          <a:p>
            <a:endParaRPr lang="es-CL" dirty="0" smtClean="0"/>
          </a:p>
          <a:p>
            <a:r>
              <a:rPr lang="es-CL" b="1" dirty="0" err="1" smtClean="0"/>
              <a:t>WebApp</a:t>
            </a:r>
            <a:r>
              <a:rPr lang="es-CL" dirty="0" smtClean="0"/>
              <a:t>: aplicación web escrita en Java. Encargada de ofrecer la totalidad de las funciones de cara al paciente.</a:t>
            </a:r>
          </a:p>
          <a:p>
            <a:endParaRPr lang="es-CL" dirty="0" smtClean="0"/>
          </a:p>
          <a:p>
            <a:r>
              <a:rPr lang="es-CL" b="1" dirty="0" smtClean="0"/>
              <a:t>Terminal</a:t>
            </a:r>
            <a:r>
              <a:rPr lang="es-CL" dirty="0" smtClean="0"/>
              <a:t>: aplicación de escritorio escrita en </a:t>
            </a:r>
            <a:r>
              <a:rPr lang="es-CL" dirty="0" err="1" smtClean="0"/>
              <a:t>.Net</a:t>
            </a:r>
            <a:r>
              <a:rPr lang="es-CL" dirty="0" smtClean="0"/>
              <a:t>. Esta se encarga de ofrecer la totalidad de las funciones de cara al personal del centro médico, tanto personal médico como funcionarios.</a:t>
            </a:r>
          </a:p>
          <a:p>
            <a:endParaRPr lang="es-CL" dirty="0" smtClean="0"/>
          </a:p>
          <a:p>
            <a:r>
              <a:rPr lang="es-CL" b="1" dirty="0" err="1" smtClean="0"/>
              <a:t>Payment_service</a:t>
            </a:r>
            <a:r>
              <a:rPr lang="es-CL" dirty="0" smtClean="0"/>
              <a:t>: aplicación tipo servicio, encargada de pagar los honorarios a los médicos sin intervención humana de forma periódica. Escrito en Java.</a:t>
            </a:r>
          </a:p>
          <a:p>
            <a:endParaRPr lang="es-CL" dirty="0" smtClean="0"/>
          </a:p>
          <a:p>
            <a:r>
              <a:rPr lang="es-CL" b="1" dirty="0" err="1" smtClean="0"/>
              <a:t>SeguroWS</a:t>
            </a:r>
            <a:r>
              <a:rPr lang="es-CL" dirty="0" smtClean="0"/>
              <a:t>: </a:t>
            </a:r>
            <a:r>
              <a:rPr lang="es-CL" dirty="0" err="1" smtClean="0"/>
              <a:t>endpoint</a:t>
            </a:r>
            <a:r>
              <a:rPr lang="es-CL" dirty="0" smtClean="0"/>
              <a:t> de </a:t>
            </a:r>
            <a:r>
              <a:rPr lang="es-CL" dirty="0" err="1" smtClean="0"/>
              <a:t>webservice</a:t>
            </a:r>
            <a:r>
              <a:rPr lang="es-CL" dirty="0" smtClean="0"/>
              <a:t> SOAP escrito en .NET utilizando WCF para simular integración con los sistemas de proveedores de seguros.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8721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Para modelar la base de datos y generar los scripts DDL utilizamos Enterprise </a:t>
            </a:r>
            <a:r>
              <a:rPr lang="es-CL" dirty="0" err="1" smtClean="0"/>
              <a:t>Architect</a:t>
            </a:r>
            <a:r>
              <a:rPr lang="es-CL" dirty="0" smtClean="0"/>
              <a:t> 11. </a:t>
            </a:r>
          </a:p>
          <a:p>
            <a:r>
              <a:rPr lang="es-CL" dirty="0" smtClean="0"/>
              <a:t>La base de datos fue diseñada respetando la forma normal 3. </a:t>
            </a:r>
          </a:p>
          <a:p>
            <a:r>
              <a:rPr lang="es-CL" dirty="0" smtClean="0"/>
              <a:t>Las tablas están debidamente documentadas en un diccionario de datos.</a:t>
            </a:r>
          </a:p>
          <a:p>
            <a:endParaRPr lang="es-CL" dirty="0" smtClean="0"/>
          </a:p>
          <a:p>
            <a:r>
              <a:rPr lang="es-CL" dirty="0" smtClean="0"/>
              <a:t>Para comprobar que la base de datos es suficiente creamos una matriz de trazabilidad tabla-caso de uso.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4003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Patrón utilizado</a:t>
            </a:r>
          </a:p>
          <a:p>
            <a:endParaRPr lang="es-CL" dirty="0" smtClean="0"/>
          </a:p>
          <a:p>
            <a:r>
              <a:rPr lang="es-CL" dirty="0" smtClean="0"/>
              <a:t>Se utilizó el patrón de diseño MVC. Para esta iteración sólo se hicieron las capas de modelo y controlador de los componentes </a:t>
            </a:r>
            <a:r>
              <a:rPr lang="es-CL" dirty="0" err="1" smtClean="0"/>
              <a:t>WebApp</a:t>
            </a:r>
            <a:r>
              <a:rPr lang="es-CL" dirty="0" smtClean="0"/>
              <a:t> y Terminal, la aplicación </a:t>
            </a:r>
            <a:r>
              <a:rPr lang="es-CL" dirty="0" err="1" smtClean="0"/>
              <a:t>Payment_service</a:t>
            </a:r>
            <a:r>
              <a:rPr lang="es-CL" dirty="0" smtClean="0"/>
              <a:t> y el WS Seguros no tienen interfaz de usuario gráfica por lo que se consideran completos.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7738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La nomenclatura que utilizamos fue: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DAL: Data </a:t>
            </a:r>
            <a:r>
              <a:rPr lang="es-CL" dirty="0" err="1" smtClean="0"/>
              <a:t>access</a:t>
            </a:r>
            <a:r>
              <a:rPr lang="es-CL" dirty="0" smtClean="0"/>
              <a:t> </a:t>
            </a:r>
            <a:r>
              <a:rPr lang="es-CL" dirty="0" err="1" smtClean="0"/>
              <a:t>layer</a:t>
            </a:r>
            <a:r>
              <a:rPr lang="es-CL" dirty="0" smtClean="0"/>
              <a:t>, controla la persistencia en cada componente.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BL: </a:t>
            </a:r>
            <a:r>
              <a:rPr lang="es-CL" dirty="0" err="1" smtClean="0"/>
              <a:t>bussiness</a:t>
            </a:r>
            <a:r>
              <a:rPr lang="es-CL" dirty="0" smtClean="0"/>
              <a:t> </a:t>
            </a:r>
            <a:r>
              <a:rPr lang="es-CL" dirty="0" err="1" smtClean="0"/>
              <a:t>layer</a:t>
            </a:r>
            <a:r>
              <a:rPr lang="es-CL" dirty="0" smtClean="0"/>
              <a:t>: contiene toda la lógica del negocio y las validaciones back-</a:t>
            </a:r>
            <a:r>
              <a:rPr lang="es-CL" dirty="0" err="1" smtClean="0"/>
              <a:t>end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UI</a:t>
            </a:r>
            <a:r>
              <a:rPr lang="es-CL" dirty="0" smtClean="0"/>
              <a:t>: </a:t>
            </a:r>
            <a:r>
              <a:rPr lang="es-CL" dirty="0" err="1" smtClean="0"/>
              <a:t>User</a:t>
            </a:r>
            <a:r>
              <a:rPr lang="es-CL" dirty="0" smtClean="0"/>
              <a:t> </a:t>
            </a:r>
            <a:r>
              <a:rPr lang="es-CL" dirty="0" smtClean="0"/>
              <a:t>Interface: no implementado. Contiene la lógica de la interfaz de usuario y las validaciones del lado del cliente</a:t>
            </a:r>
            <a:r>
              <a:rPr lang="es-CL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Tests</a:t>
            </a:r>
            <a:r>
              <a:rPr lang="es-CL" dirty="0" smtClean="0"/>
              <a:t>: Pruebas de la capa de negocio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5965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Nuestra metodología de construcción es el TDD o test </a:t>
            </a:r>
            <a:r>
              <a:rPr lang="es-CL" dirty="0" err="1" smtClean="0"/>
              <a:t>driven</a:t>
            </a:r>
            <a:r>
              <a:rPr lang="es-CL" dirty="0" smtClean="0"/>
              <a:t> </a:t>
            </a:r>
            <a:r>
              <a:rPr lang="es-CL" dirty="0" err="1" smtClean="0"/>
              <a:t>development</a:t>
            </a:r>
            <a:r>
              <a:rPr lang="es-CL" dirty="0" smtClean="0"/>
              <a:t>. Esta metodología consiste en los siguientes pasos:</a:t>
            </a:r>
          </a:p>
          <a:p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Declarar la interfaz del método a implementar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Declarar el método del test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Declarar los casos de pruebas e implementar la lógica de la prueba.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Comprobar de que todas las pruebas están fallando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Implementar e iterar sobre el método hasta que pase todas las pruebas.</a:t>
            </a:r>
          </a:p>
          <a:p>
            <a:endParaRPr lang="es-CL" dirty="0" smtClean="0"/>
          </a:p>
          <a:p>
            <a:r>
              <a:rPr lang="es-CL" dirty="0" smtClean="0"/>
              <a:t>Esta metodología ayuda a la completitud de las pruebas, a imaginar casos de prueba de forma más flexible y en general aumenta la calidad del código </a:t>
            </a:r>
            <a:r>
              <a:rPr lang="es-CL" dirty="0" err="1" smtClean="0"/>
              <a:t>construído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590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En esta presentación hablaremos de:</a:t>
            </a:r>
          </a:p>
          <a:p>
            <a:endParaRPr lang="es-CL" dirty="0" smtClean="0"/>
          </a:p>
          <a:p>
            <a:r>
              <a:rPr lang="es-CL" dirty="0" smtClean="0"/>
              <a:t>Nuestro cliente y su problema</a:t>
            </a:r>
          </a:p>
          <a:p>
            <a:endParaRPr lang="es-CL" dirty="0" smtClean="0"/>
          </a:p>
          <a:p>
            <a:r>
              <a:rPr lang="es-CL" dirty="0" smtClean="0"/>
              <a:t>Iteración 1: Planificación</a:t>
            </a:r>
            <a:r>
              <a:rPr lang="es-CL" baseline="0" dirty="0" smtClean="0"/>
              <a:t> del proyecto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Alcance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Organización del equipo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Calendarización y entregables</a:t>
            </a:r>
            <a:endParaRPr lang="es-CL" u="sng" dirty="0" smtClean="0"/>
          </a:p>
          <a:p>
            <a:endParaRPr lang="es-CL" dirty="0" smtClean="0"/>
          </a:p>
          <a:p>
            <a:r>
              <a:rPr lang="es-CL" dirty="0" smtClean="0"/>
              <a:t>Iteración 2: Diseño y construcción del </a:t>
            </a:r>
            <a:r>
              <a:rPr lang="es-CL" dirty="0" err="1" smtClean="0"/>
              <a:t>backend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Arquitectura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Modelo de clases, construcción y </a:t>
            </a:r>
            <a:r>
              <a:rPr lang="es-CL" dirty="0" err="1" smtClean="0"/>
              <a:t>testing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Modelo de datos.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601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Centro Médico </a:t>
            </a:r>
            <a:r>
              <a:rPr lang="es-CL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hipócrates</a:t>
            </a:r>
            <a:r>
              <a:rPr lang="es-CL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una institución que ofrece servicios de salud. </a:t>
            </a:r>
          </a:p>
          <a:p>
            <a:endParaRPr lang="es-CL" sz="3200" dirty="0" smtClean="0"/>
          </a:p>
          <a:p>
            <a:r>
              <a:rPr lang="es-CL" sz="3200" dirty="0" smtClean="0"/>
              <a:t>Estos servicios consisten en: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Consultas médicas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Exámenes de </a:t>
            </a:r>
            <a:r>
              <a:rPr lang="es-CL" sz="3200" dirty="0" err="1" smtClean="0"/>
              <a:t>imagenología</a:t>
            </a:r>
            <a:endParaRPr lang="es-CL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Exámenes de laboratorio</a:t>
            </a:r>
          </a:p>
          <a:p>
            <a:endParaRPr lang="es-CL" sz="3200" dirty="0" smtClean="0"/>
          </a:p>
          <a:p>
            <a:r>
              <a:rPr lang="es-CL" sz="3200" dirty="0" smtClean="0"/>
              <a:t>También realizan actividades suplementarias a estos servicios: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Toma de horas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Entrega de exámenes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Mantención de fichas médicas</a:t>
            </a:r>
          </a:p>
          <a:p>
            <a:endParaRPr lang="es-CL" sz="3200" dirty="0" smtClean="0"/>
          </a:p>
          <a:p>
            <a:r>
              <a:rPr lang="es-CL" sz="3200" dirty="0" smtClean="0"/>
              <a:t>Adicionalmente realizan las siguientes actividades administrativas: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Pago de honorarios a médicos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Registro de cajas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Mantención de inventarios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Manejo de horarios de trabajo</a:t>
            </a:r>
          </a:p>
          <a:p>
            <a:endParaRPr lang="es-ES_tradnl" sz="320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81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Actualmente, el centro médico utiliza medios análogos para el almacenamiento, transmisión y búsqueda de información relevante para los procesos mencionados. En otras palabras, todo lo manejan con papeles. A esta situación se suma el reciente aumento en el volumen de pacientes.</a:t>
            </a:r>
          </a:p>
          <a:p>
            <a:endParaRPr lang="es-CL" dirty="0" smtClean="0"/>
          </a:p>
          <a:p>
            <a:r>
              <a:rPr lang="es-CL" dirty="0" smtClean="0"/>
              <a:t>Estos factores contribuyen a: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El tiempo excesivo de espera se traduce en una mala experiencia para el paciente.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Los pacientes reciben información imprecisa e inconsistente con respecto a sus atenciones médicas, lo que les provoca incertidumbre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Los procesos financieros del centro médico sufren de una tasa error considerada alta por la gerencias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4642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El cliente nos encargó definir procesos estandarizados.</a:t>
            </a:r>
          </a:p>
          <a:p>
            <a:endParaRPr lang="es-CL" dirty="0" smtClean="0"/>
          </a:p>
          <a:p>
            <a:r>
              <a:rPr lang="es-CL" dirty="0" smtClean="0"/>
              <a:t>El cliente nos encargó crear una solución de software que ayude a mejorar: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La pérdida de datos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La comunicación ineficiente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Inconsistencia de datos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Errores en los procesos financieros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435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1002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2618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2151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Después de las entrevistas con el cliente y la captura de requerimientos nosotros nos dimos cuenta que los principales procesos del negocio son: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Administrar horas agendadas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Pagar honorarios de médicos periódicamente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Mantener fichas médicas de todos los pacientes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Mejorar el acceso a la información al personal médico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Mantener las cajas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Entregar resultados de exámenes a pacientes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Consultar estado de los seguros de los pacientes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680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C9D5-1059-417C-933B-079D684B6386}" type="datetime1">
              <a:rPr lang="es-CL" smtClean="0"/>
              <a:t>04-11-2016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98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0E4C-398C-460E-BAB2-2CA54AE1728D}" type="datetime1">
              <a:rPr lang="es-CL" smtClean="0"/>
              <a:t>04-11-2016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50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3C6-1909-4781-971E-116AFD440A10}" type="datetime1">
              <a:rPr lang="es-CL" smtClean="0"/>
              <a:t>04-11-2016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5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ED30-8343-49F5-A66D-C88BB0DF3F98}" type="datetime1">
              <a:rPr lang="es-CL" smtClean="0"/>
              <a:t>04-11-2016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4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D7B-FFF3-4FF8-AAE9-DF516B8429F0}" type="datetime1">
              <a:rPr lang="es-CL" smtClean="0"/>
              <a:t>04-11-2016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5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6FD1-7923-4D70-9EDC-F33CED2E88B0}" type="datetime1">
              <a:rPr lang="es-CL" smtClean="0"/>
              <a:t>04-11-2016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3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6DFA-3945-4E01-A82F-05D34E7C69EF}" type="datetime1">
              <a:rPr lang="es-CL" smtClean="0"/>
              <a:t>04-11-2016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409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4F69-2838-42FA-8DBD-EC78C746AC4D}" type="datetime1">
              <a:rPr lang="es-CL" smtClean="0"/>
              <a:t>04-11-2016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3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B1EE-80D2-40B9-84CD-27545A9BFEA4}" type="datetime1">
              <a:rPr lang="es-CL" smtClean="0"/>
              <a:t>04-11-2016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7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B1-5E7F-4428-BF74-71643B6F22AD}" type="datetime1">
              <a:rPr lang="es-CL" smtClean="0"/>
              <a:t>04-11-2016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928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6E1C-99D9-459A-8191-EBC25BE06DF5}" type="datetime1">
              <a:rPr lang="es-CL" smtClean="0"/>
              <a:t>04-11-2016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6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FB8A2EC-9F2E-49B3-BC1D-41B8951AFF83}" type="datetime1">
              <a:rPr lang="es-CL" smtClean="0"/>
              <a:t>04-11-2016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03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20717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Proyecto “Centro médico Hipócrates”: Iteración 2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s-CL" dirty="0">
                <a:solidFill>
                  <a:schemeClr val="tx2">
                    <a:lumMod val="75000"/>
                  </a:schemeClr>
                </a:solidFill>
              </a:rPr>
              <a:t>Portafolio de título 2016-2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Docente: Vicente Aranda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Alumnos</a:t>
            </a:r>
            <a:r>
              <a:rPr lang="es-CL">
                <a:solidFill>
                  <a:schemeClr val="tx1"/>
                </a:solidFill>
              </a:rPr>
              <a:t>: </a:t>
            </a:r>
            <a:r>
              <a:rPr lang="es-CL" smtClean="0">
                <a:solidFill>
                  <a:schemeClr val="tx1"/>
                </a:solidFill>
              </a:rPr>
              <a:t>Elías </a:t>
            </a:r>
            <a:r>
              <a:rPr lang="es-CL" dirty="0">
                <a:solidFill>
                  <a:schemeClr val="tx1"/>
                </a:solidFill>
              </a:rPr>
              <a:t>Baeza, Pablo de la Sotta, 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Fabián Jaque, Gonzalo López, Tomás Muñiz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Organización del equipo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343400"/>
          </a:xfrm>
        </p:spPr>
        <p:txBody>
          <a:bodyPr>
            <a:normAutofit/>
          </a:bodyPr>
          <a:lstStyle/>
          <a:p>
            <a:r>
              <a:rPr lang="es-CL" sz="3200" dirty="0" smtClean="0"/>
              <a:t>Fabián Jaque</a:t>
            </a:r>
          </a:p>
          <a:p>
            <a:r>
              <a:rPr lang="es-CL" sz="3200" dirty="0" smtClean="0"/>
              <a:t>Tomás Muñiz</a:t>
            </a:r>
            <a:endParaRPr lang="es-CL" sz="3200" dirty="0"/>
          </a:p>
          <a:p>
            <a:r>
              <a:rPr lang="es-CL" sz="3200" dirty="0"/>
              <a:t>Elías </a:t>
            </a:r>
            <a:r>
              <a:rPr lang="es-CL" sz="3200" dirty="0" smtClean="0"/>
              <a:t>Baeza</a:t>
            </a:r>
          </a:p>
          <a:p>
            <a:r>
              <a:rPr lang="es-CL" sz="3200" dirty="0" smtClean="0"/>
              <a:t>Gonzalo López</a:t>
            </a:r>
            <a:endParaRPr lang="es-CL" sz="3200" dirty="0"/>
          </a:p>
          <a:p>
            <a:r>
              <a:rPr lang="es-CL" sz="3200" dirty="0"/>
              <a:t>Pablo de la </a:t>
            </a:r>
            <a:r>
              <a:rPr lang="es-CL" sz="3200" dirty="0" err="1" smtClean="0"/>
              <a:t>Sotta</a:t>
            </a:r>
            <a:endParaRPr lang="es-CL" sz="3200" dirty="0"/>
          </a:p>
          <a:p>
            <a:pPr marL="0" marR="211455" lvl="0" indent="0" algn="just">
              <a:spcAft>
                <a:spcPts val="0"/>
              </a:spcAft>
              <a:buNone/>
            </a:pP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9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79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Calendarización y entregables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1872" y="2503715"/>
            <a:ext cx="8934688" cy="2808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10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"/>
          <p:cNvSpPr txBox="1"/>
          <p:nvPr/>
        </p:nvSpPr>
        <p:spPr>
          <a:xfrm>
            <a:off x="3609885" y="5570537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3: Carta Gantt: Primera iteración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7898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Calendarización y entregables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11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21830" y="1911456"/>
            <a:ext cx="7948703" cy="39523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2"/>
          <p:cNvSpPr txBox="1"/>
          <p:nvPr/>
        </p:nvSpPr>
        <p:spPr>
          <a:xfrm>
            <a:off x="3676850" y="5987534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</a:t>
            </a:r>
            <a:r>
              <a:rPr lang="es-ES_tradnl" dirty="0"/>
              <a:t>4</a:t>
            </a:r>
            <a:r>
              <a:rPr lang="es-ES_tradnl" dirty="0" smtClean="0"/>
              <a:t>: Carta Gantt: Segunda iteración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125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Calendarización y entregables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12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61872" y="2757752"/>
            <a:ext cx="9186585" cy="2508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2"/>
          <p:cNvSpPr txBox="1"/>
          <p:nvPr/>
        </p:nvSpPr>
        <p:spPr>
          <a:xfrm>
            <a:off x="3735833" y="5570537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</a:t>
            </a:r>
            <a:r>
              <a:rPr lang="es-ES_tradnl" dirty="0"/>
              <a:t>5</a:t>
            </a:r>
            <a:r>
              <a:rPr lang="es-ES_tradnl" dirty="0" smtClean="0"/>
              <a:t>: Carta Gantt: Tercera iteración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5145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Iteración 2: </a:t>
            </a:r>
            <a:r>
              <a:rPr lang="es-CL" dirty="0"/>
              <a:t/>
            </a:r>
            <a:br>
              <a:rPr lang="es-CL" dirty="0"/>
            </a:br>
            <a:r>
              <a:rPr lang="es-CL" dirty="0" smtClean="0"/>
              <a:t>Diseño y construcción </a:t>
            </a:r>
            <a:r>
              <a:rPr lang="es-CL" dirty="0" err="1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3200" dirty="0" smtClean="0">
                <a:latin typeface="Calibri" panose="020F0502020204030204" pitchFamily="34" charset="0"/>
              </a:rPr>
              <a:t>Arquitectura</a:t>
            </a: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RFC</a:t>
            </a:r>
            <a:endParaRPr lang="es-CL" sz="2800" dirty="0">
              <a:latin typeface="Calibri" panose="020F0502020204030204" pitchFamily="34" charset="0"/>
            </a:endParaRP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Modelo de despliegue</a:t>
            </a:r>
          </a:p>
          <a:p>
            <a:r>
              <a:rPr lang="es-CL" sz="3000" dirty="0" smtClean="0">
                <a:latin typeface="Calibri" panose="020F0502020204030204" pitchFamily="34" charset="0"/>
              </a:rPr>
              <a:t>Modelo de datos</a:t>
            </a:r>
          </a:p>
          <a:p>
            <a:r>
              <a:rPr lang="es-CL" sz="3000" dirty="0" smtClean="0">
                <a:latin typeface="Calibri" panose="020F0502020204030204" pitchFamily="34" charset="0"/>
              </a:rPr>
              <a:t>Modelo de clases</a:t>
            </a: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Patrón utilizado</a:t>
            </a: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Nomenclatura de las clases</a:t>
            </a: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Metodología</a:t>
            </a:r>
            <a:endParaRPr lang="es-CL" sz="2800" dirty="0">
              <a:latin typeface="Calibri" panose="020F0502020204030204" pitchFamily="34" charset="0"/>
            </a:endParaRPr>
          </a:p>
          <a:p>
            <a:pPr marL="274320" lvl="1" indent="0">
              <a:buNone/>
            </a:pPr>
            <a:endParaRPr lang="es-CL" sz="300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13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3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despliegue</a:t>
            </a: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004219"/>
            <a:ext cx="6261100" cy="4000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14</a:t>
            </a:fld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3720049" y="6214533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6: Diagrama de despliegue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2968001" y="2861732"/>
            <a:ext cx="563772" cy="69821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5704531" y="4910665"/>
            <a:ext cx="563772" cy="69821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48" y="3031067"/>
            <a:ext cx="555217" cy="52887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9" y="3031067"/>
            <a:ext cx="555217" cy="52887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3840805" y="5324476"/>
            <a:ext cx="967871" cy="15687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5217" r="97826">
                        <a14:foregroundMark x1="42174" y1="42174" x2="42174" y2="42174"/>
                        <a14:foregroundMark x1="54058" y1="56957" x2="54058" y2="56957"/>
                        <a14:foregroundMark x1="69130" y1="53043" x2="69130" y2="53043"/>
                        <a14:foregroundMark x1="80870" y1="46087" x2="80870" y2="46087"/>
                        <a14:foregroundMark x1="19420" y1="51739" x2="19420" y2="51739"/>
                        <a14:foregroundMark x1="5362" y1="65217" x2="5362" y2="65217"/>
                        <a14:foregroundMark x1="97826" y1="36522" x2="97826" y2="36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7275831" y="5324476"/>
            <a:ext cx="967871" cy="15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1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15</a:t>
            </a:fld>
            <a:endParaRPr lang="es-CL"/>
          </a:p>
        </p:txBody>
      </p:sp>
      <p:sp>
        <p:nvSpPr>
          <p:cNvPr id="7" name="TextBox 6"/>
          <p:cNvSpPr txBox="1"/>
          <p:nvPr/>
        </p:nvSpPr>
        <p:spPr>
          <a:xfrm>
            <a:off x="3538121" y="6099730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7: Modelo de datos de CMH.</a:t>
            </a:r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32" y="1367421"/>
            <a:ext cx="8816268" cy="4732309"/>
          </a:xfrm>
        </p:spPr>
      </p:pic>
    </p:spTree>
    <p:extLst>
      <p:ext uri="{BB962C8B-B14F-4D97-AF65-F5344CB8AC3E}">
        <p14:creationId xmlns:p14="http://schemas.microsoft.com/office/powerpoint/2010/main" val="8096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16</a:t>
            </a:fld>
            <a:endParaRPr lang="es-ES_trad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endParaRPr lang="es-ES_tradnl" dirty="0"/>
          </a:p>
        </p:txBody>
      </p:sp>
      <p:sp>
        <p:nvSpPr>
          <p:cNvPr id="2" name="TextBox 1"/>
          <p:cNvSpPr txBox="1"/>
          <p:nvPr/>
        </p:nvSpPr>
        <p:spPr>
          <a:xfrm>
            <a:off x="3750163" y="6099730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Fig. 8: Modelo de datos aseguradora.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29" y="1961774"/>
            <a:ext cx="8432904" cy="386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17</a:t>
            </a:fld>
            <a:endParaRPr lang="es-ES_trad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Diccionario de datos</a:t>
            </a:r>
            <a:endParaRPr lang="es-ES_tradnl" dirty="0"/>
          </a:p>
        </p:txBody>
      </p:sp>
      <p:sp>
        <p:nvSpPr>
          <p:cNvPr id="2" name="TextBox 1"/>
          <p:cNvSpPr txBox="1"/>
          <p:nvPr/>
        </p:nvSpPr>
        <p:spPr>
          <a:xfrm>
            <a:off x="3373461" y="6099730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Fig. </a:t>
            </a:r>
            <a:r>
              <a:rPr lang="es-ES_tradnl" dirty="0" smtClean="0"/>
              <a:t>9: Diccionario de datos de tabla Paciente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494" y="1775946"/>
            <a:ext cx="65436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5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18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21" y="2035459"/>
            <a:ext cx="4526471" cy="39295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7421466" y="1775946"/>
            <a:ext cx="1795988" cy="22242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360" y="4250267"/>
            <a:ext cx="1800094" cy="17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3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sz="3200" dirty="0" smtClean="0"/>
              <a:t>Cliente y problemática</a:t>
            </a:r>
          </a:p>
          <a:p>
            <a:r>
              <a:rPr lang="es-ES_tradnl" sz="3200" dirty="0" smtClean="0"/>
              <a:t>Iteración 1: Planificación del proyecto</a:t>
            </a:r>
            <a:endParaRPr lang="es-ES_tradnl" sz="3000" dirty="0" smtClean="0"/>
          </a:p>
          <a:p>
            <a:pPr lvl="1"/>
            <a:r>
              <a:rPr lang="es-ES_tradnl" sz="3000" dirty="0" smtClean="0"/>
              <a:t>Alcance</a:t>
            </a:r>
          </a:p>
          <a:p>
            <a:pPr lvl="1"/>
            <a:r>
              <a:rPr lang="es-ES_tradnl" sz="3000" dirty="0" smtClean="0"/>
              <a:t>Organización del equipo</a:t>
            </a:r>
          </a:p>
          <a:p>
            <a:pPr lvl="1"/>
            <a:r>
              <a:rPr lang="es-ES_tradnl" sz="3000" dirty="0" smtClean="0"/>
              <a:t>Calendarización y entregables</a:t>
            </a:r>
            <a:endParaRPr lang="es-ES_tradnl" sz="2800" dirty="0" smtClean="0"/>
          </a:p>
          <a:p>
            <a:r>
              <a:rPr lang="es-ES_tradnl" sz="3200" dirty="0" smtClean="0"/>
              <a:t>Iteración 2: Diseño y construcción de </a:t>
            </a:r>
            <a:r>
              <a:rPr lang="es-ES_tradnl" sz="3200" dirty="0" err="1" smtClean="0"/>
              <a:t>backend</a:t>
            </a:r>
            <a:endParaRPr lang="es-ES_tradnl" sz="3200" dirty="0" smtClean="0"/>
          </a:p>
          <a:p>
            <a:pPr lvl="1"/>
            <a:r>
              <a:rPr lang="es-ES_tradnl" sz="3000" dirty="0" smtClean="0"/>
              <a:t>Arquitectura</a:t>
            </a:r>
          </a:p>
          <a:p>
            <a:pPr lvl="1"/>
            <a:r>
              <a:rPr lang="es-ES_tradnl" sz="3000" dirty="0"/>
              <a:t>Modelo de clases, </a:t>
            </a:r>
            <a:r>
              <a:rPr lang="es-ES_tradnl" sz="3000" dirty="0" smtClean="0"/>
              <a:t>construcción y </a:t>
            </a:r>
            <a:r>
              <a:rPr lang="es-ES_tradnl" sz="3000" dirty="0" err="1" smtClean="0"/>
              <a:t>testing</a:t>
            </a:r>
            <a:endParaRPr lang="es-ES_tradnl" sz="3000" dirty="0" smtClean="0"/>
          </a:p>
          <a:p>
            <a:pPr lvl="1"/>
            <a:r>
              <a:rPr lang="es-ES_tradnl" sz="3000" dirty="0" smtClean="0"/>
              <a:t>Modelo de datos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3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19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190500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7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Metodología orientada a </a:t>
            </a:r>
            <a:r>
              <a:rPr lang="es-ES_tradnl" dirty="0" err="1" smtClean="0"/>
              <a:t>testing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20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992563441"/>
              </p:ext>
            </p:extLst>
          </p:nvPr>
        </p:nvGraphicFramePr>
        <p:xfrm>
          <a:off x="2266817" y="1270001"/>
          <a:ext cx="7198916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3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¿Preguntas?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50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El cliente</a:t>
            </a:r>
            <a:endParaRPr lang="es-C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69" y="1828800"/>
            <a:ext cx="7735712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2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4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200" dirty="0" smtClean="0"/>
              <a:t>Manejo de información relevante en papel</a:t>
            </a:r>
          </a:p>
          <a:p>
            <a:r>
              <a:rPr lang="es-ES_tradnl" sz="3200" dirty="0" smtClean="0"/>
              <a:t>Excesivo tiempo de espera</a:t>
            </a:r>
          </a:p>
          <a:p>
            <a:r>
              <a:rPr lang="es-ES_tradnl" sz="3200" dirty="0" smtClean="0"/>
              <a:t>Pacientes con información imprecisa</a:t>
            </a:r>
          </a:p>
          <a:p>
            <a:r>
              <a:rPr lang="es-ES_tradnl" sz="3200" dirty="0" smtClean="0"/>
              <a:t>Procesos financieros con alta tasa de error</a:t>
            </a:r>
          </a:p>
          <a:p>
            <a:endParaRPr lang="es-ES_tradnl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3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_tradnl" sz="3200" dirty="0" smtClean="0"/>
          </a:p>
          <a:p>
            <a:endParaRPr lang="es-ES_tradnl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4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2"/>
          <p:cNvSpPr txBox="1"/>
          <p:nvPr/>
        </p:nvSpPr>
        <p:spPr>
          <a:xfrm>
            <a:off x="3458889" y="6180137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1: Diagrama de Ishikawa</a:t>
            </a:r>
            <a:endParaRPr lang="es-ES_tradnl" dirty="0"/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09" y="1588446"/>
            <a:ext cx="7592485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Iteración 1: </a:t>
            </a:r>
            <a:br>
              <a:rPr lang="es-CL" dirty="0" smtClean="0"/>
            </a:br>
            <a:r>
              <a:rPr lang="es-CL" dirty="0" smtClean="0"/>
              <a:t>Planificación del proyecto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3200" dirty="0" smtClean="0">
                <a:latin typeface="Calibri" panose="020F0502020204030204" pitchFamily="34" charset="0"/>
              </a:rPr>
              <a:t>Alcance</a:t>
            </a:r>
            <a:endParaRPr lang="es-CL" sz="3000" dirty="0">
              <a:latin typeface="Calibri" panose="020F0502020204030204" pitchFamily="34" charset="0"/>
            </a:endParaRP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Objetivos</a:t>
            </a: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Requerimientos</a:t>
            </a:r>
          </a:p>
          <a:p>
            <a:r>
              <a:rPr lang="es-CL" sz="3000" dirty="0" smtClean="0">
                <a:latin typeface="Calibri" panose="020F0502020204030204" pitchFamily="34" charset="0"/>
              </a:rPr>
              <a:t>Organización del equipo</a:t>
            </a:r>
          </a:p>
          <a:p>
            <a:r>
              <a:rPr lang="es-CL" sz="3000" dirty="0" smtClean="0">
                <a:latin typeface="Calibri" panose="020F0502020204030204" pitchFamily="34" charset="0"/>
              </a:rPr>
              <a:t>Calendarización y entregables</a:t>
            </a:r>
            <a:endParaRPr lang="es-CL" sz="320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5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0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200" dirty="0">
                <a:latin typeface="Calibri" panose="020F0502020204030204" pitchFamily="34" charset="0"/>
              </a:rPr>
              <a:t>Mejorar los resultados de los procesos del centro médico Hipócrates mediante una solución integrada de software.</a:t>
            </a:r>
            <a:endParaRPr lang="es-CL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6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58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Objetivos específicos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343400"/>
          </a:xfrm>
        </p:spPr>
        <p:txBody>
          <a:bodyPr>
            <a:normAutofit fontScale="92500" lnSpcReduction="20000"/>
          </a:bodyPr>
          <a:lstStyle/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el tiempo empleado en el pago de honorarios en al menos un 50% del tiempo de ejecución.</a:t>
            </a: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la incertidumbre de pacientes frente a sus atenciones y sus resultados al menos a un 2%.</a:t>
            </a: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Asegurar la confiabilidad de la información de las cajas de pago en al menos un 99%.</a:t>
            </a: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Incrementar información de detalle de procedimientos de médicos, enfermeros y/o tecnólogos en al menos un 99% de las ocasiones. </a:t>
            </a: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7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1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Requerimientos del negocio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343400"/>
          </a:xfrm>
        </p:spPr>
        <p:txBody>
          <a:bodyPr>
            <a:normAutofit/>
          </a:bodyPr>
          <a:lstStyle/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Administrar horas agendadas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Pagar honorarios de médicos periódicamente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Mantener fichas médicas de todos los pacientes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Mejorar el acceso a la información al personal médico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Mantener las cajas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Entregar resultados de exámenes a pacientes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Consultar estado de los seguros de los pacientes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0" marR="211455" lvl="0" indent="0" algn="just">
              <a:spcAft>
                <a:spcPts val="0"/>
              </a:spcAft>
              <a:buNone/>
            </a:pP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8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DBDC3E6E-4870-4D94-9613-F2DAA3C327B4}" vid="{FF55C7D5-BDF0-473D-B24D-020A612F4C1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</Template>
  <TotalTime>625</TotalTime>
  <Words>1355</Words>
  <Application>Microsoft Office PowerPoint</Application>
  <PresentationFormat>Panorámica</PresentationFormat>
  <Paragraphs>217</Paragraphs>
  <Slides>22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Schoolbook</vt:lpstr>
      <vt:lpstr>Times New Roman</vt:lpstr>
      <vt:lpstr>Wingdings 2</vt:lpstr>
      <vt:lpstr>View</vt:lpstr>
      <vt:lpstr>Proyecto “Centro médico Hipócrates”: Iteración 2</vt:lpstr>
      <vt:lpstr>Agenda</vt:lpstr>
      <vt:lpstr>El cliente</vt:lpstr>
      <vt:lpstr>Problemática</vt:lpstr>
      <vt:lpstr>Problemática</vt:lpstr>
      <vt:lpstr>Iteración 1:  Planificación del proyecto</vt:lpstr>
      <vt:lpstr>Objetivo general</vt:lpstr>
      <vt:lpstr>Objetivos específicos</vt:lpstr>
      <vt:lpstr>Requerimientos del negocio</vt:lpstr>
      <vt:lpstr>Organización del equipo</vt:lpstr>
      <vt:lpstr>Calendarización y entregables</vt:lpstr>
      <vt:lpstr>Calendarización y entregables</vt:lpstr>
      <vt:lpstr>Calendarización y entregables</vt:lpstr>
      <vt:lpstr>Iteración 2:  Diseño y construcción backend</vt:lpstr>
      <vt:lpstr>Modelo de despliegue</vt:lpstr>
      <vt:lpstr>Modelo de datos </vt:lpstr>
      <vt:lpstr>Modelo de datos</vt:lpstr>
      <vt:lpstr>Diccionario de datos</vt:lpstr>
      <vt:lpstr>Modelo de clases</vt:lpstr>
      <vt:lpstr>Modelo de clases</vt:lpstr>
      <vt:lpstr>Metodología orientada a testing</vt:lpstr>
      <vt:lpstr>¿Preguntas?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Elias</dc:creator>
  <cp:lastModifiedBy>Portafolio</cp:lastModifiedBy>
  <cp:revision>68</cp:revision>
  <dcterms:created xsi:type="dcterms:W3CDTF">2016-08-29T19:39:28Z</dcterms:created>
  <dcterms:modified xsi:type="dcterms:W3CDTF">2016-11-04T18:33:02Z</dcterms:modified>
</cp:coreProperties>
</file>