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0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DFC9B-7256-4668-AA7E-1E0C5F55B851}" type="datetimeFigureOut">
              <a:rPr lang="es-CL" smtClean="0"/>
              <a:t>25-09-2016</a:t>
            </a:fld>
            <a:endParaRPr lang="es-C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A3D2F-F739-45D3-8982-679835C4688B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8130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882049FB-609E-4B8E-9167-D19BFD5FB138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0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09B9-E2D9-4922-B436-205ACC36D663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9273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12B9-A2E8-477C-BA56-904690B5D73B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34357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77AE-C3E3-47BC-99D2-206662772A71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691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8E97-7C2E-40CF-9C03-D50843C4ECC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6814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27A3-79E7-438A-B26C-C70D25D3CF94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6301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5F7E-DC39-4596-A32F-B751B5C40D2A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58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D628-21FD-44A3-A5FA-12AE7F9BC96C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54211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773DA55D-DACC-4366-8A43-162DDA58012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161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F0BC-AC6A-480F-B88F-B8461FB4DEAC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916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28BB782-7F79-4DD0-9CBF-9D32A7BC4B56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316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7AF-E28D-49FA-BE2F-22A64B8066BA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983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4A38-743B-4D92-A7F3-AEA6AAC7C50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2498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5A6E-C267-41FE-81A7-103D10111CC6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74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3455-1B94-4A1A-BC5C-6F43B5FB8270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5794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3070-ADC1-471B-9794-2C8C3DB60474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950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ED9-E2B9-45B2-A4D9-22BDD3C30F10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93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A6C9A-6697-4EDF-B303-A5EA0252986E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81762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Iteración 1: Centro médico “Hipócrates”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226" y="4291927"/>
            <a:ext cx="3677284" cy="2566073"/>
          </a:xfrm>
        </p:spPr>
        <p:txBody>
          <a:bodyPr>
            <a:normAutofit fontScale="92500" lnSpcReduction="10000"/>
          </a:bodyPr>
          <a:lstStyle/>
          <a:p>
            <a:r>
              <a:rPr lang="es-CL" dirty="0"/>
              <a:t>Portafolio de título</a:t>
            </a:r>
          </a:p>
          <a:p>
            <a:r>
              <a:rPr lang="es-CL" dirty="0"/>
              <a:t>Docente: Vicente Aranda</a:t>
            </a:r>
          </a:p>
          <a:p>
            <a:r>
              <a:rPr lang="es-CL" dirty="0"/>
              <a:t>Integrantes: Pablo de la Sotta</a:t>
            </a:r>
          </a:p>
          <a:p>
            <a:r>
              <a:rPr lang="es-CL" dirty="0"/>
              <a:t>Tomás Muñiz</a:t>
            </a:r>
          </a:p>
          <a:p>
            <a:r>
              <a:rPr lang="es-CL" dirty="0"/>
              <a:t>Gonzalo López</a:t>
            </a:r>
          </a:p>
          <a:p>
            <a:r>
              <a:rPr lang="es-CL" dirty="0"/>
              <a:t>Elías Baeza</a:t>
            </a:r>
          </a:p>
          <a:p>
            <a:r>
              <a:rPr lang="es-CL" dirty="0"/>
              <a:t>Fabián Jaque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72" y="3197956"/>
            <a:ext cx="1984839" cy="4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29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063927"/>
          </a:xfrm>
        </p:spPr>
        <p:txBody>
          <a:bodyPr>
            <a:norm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Descripción del proyecto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solicita agilizar a través de software los procesos que actualmente realizan a través de papel y así hacer que estos sean más eficientes ya que para el Centro médico "Hipócrates" les toma demasiado tiempo.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 una solución informática para los trabajadores del centro médico, también para los pacientes.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Servicios extra, ejemplo: capacitación y migración para puesta en marcha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2128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Descripción del producto</a:t>
            </a: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A grandes rasgos: Creación de base de datos relacional en Oracle, aplicaciones .NET y Java (Web y Escritorio)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Las funcionalidades habrán de apoyar a los principales procesos del negocio del cliente, entre los cuales está la atención de público, manejo de fichas médicas y funciones contables.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2247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911478"/>
              </p:ext>
            </p:extLst>
          </p:nvPr>
        </p:nvGraphicFramePr>
        <p:xfrm>
          <a:off x="531638" y="2233244"/>
          <a:ext cx="7697961" cy="3886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882910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127721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2044135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#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Entregable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Descripción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Responsable(s)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532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001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Alcance del proyecto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effectLst/>
                          <a:latin typeface="Calibri" panose="020F0502020204030204" pitchFamily="34" charset="0"/>
                        </a:rPr>
                        <a:t>Definición del objetivo que se persigue con el proyecto. Además, de una definición del proyecto.</a:t>
                      </a:r>
                      <a:endParaRPr lang="es-CL" sz="1800" b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Elías Baeza, Tomás Muñiz, Pablo de la Sotta, Gonzalo López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002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Entregables del proyecto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Lista de todos los entregables para el Cliente.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effectLst/>
                          <a:latin typeface="Calibri" panose="020F0502020204030204" pitchFamily="34" charset="0"/>
                        </a:rPr>
                        <a:t>Fabián Jaque, Gonzalo López</a:t>
                      </a:r>
                      <a:endParaRPr lang="es-CL" sz="1800" b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003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Modelo de proceso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Modelos de proceso de negocio actual de </a:t>
                      </a:r>
                      <a:r>
                        <a:rPr lang="es-ES_tradnl" sz="1800" b="0" dirty="0" err="1">
                          <a:effectLst/>
                          <a:latin typeface="Calibri" panose="020F0502020204030204" pitchFamily="34" charset="0"/>
                        </a:rPr>
                        <a:t>Hipocrates</a:t>
                      </a: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Pablo de la Sotta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0193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765835"/>
              </p:ext>
            </p:extLst>
          </p:nvPr>
        </p:nvGraphicFramePr>
        <p:xfrm>
          <a:off x="531638" y="2233244"/>
          <a:ext cx="7697961" cy="4293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502106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776870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1775790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#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Entregable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Descripción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Responsable(s)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8275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004</a:t>
                      </a:r>
                      <a:endParaRPr lang="es-CL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Estructura Organizacional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</a:t>
                      </a: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scripción de la estructura jerárquica interna del proyecto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Gonzalo López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15902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005</a:t>
                      </a:r>
                      <a:endParaRPr lang="es-CL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Interfaces e Interacciones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En esta sección se describen los procedimientos administrativos y de gestión entre el proyecto y: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El Cliente, Gestión de configuración, Gestión de calidad y Verificación.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Tomás Muñiz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006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Responsables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 identifican las actividades más relevantes en el proyecto, los responsables de dichas actividades y los involucrados.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Tomás Muñiz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8652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437422"/>
              </p:ext>
            </p:extLst>
          </p:nvPr>
        </p:nvGraphicFramePr>
        <p:xfrm>
          <a:off x="531638" y="2233244"/>
          <a:ext cx="7697961" cy="3999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882910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127721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2044135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#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Entregable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Descripción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Responsable(s)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532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007</a:t>
                      </a:r>
                      <a:endParaRPr lang="es-C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Condiciones asumidas, dependencias y restricciones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Especificación  de  las  condiciones  que  se  asumen  para  el  proyecto,  eventos externos de los que se depende y restricciones del proyecto.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008</a:t>
                      </a:r>
                      <a:endParaRPr lang="es-C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Gestión de riesgos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Identificación y administración de riesgos.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Fabián Jaque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009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la Gestión de calidad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Mecanismos de monitoreo y control de  las  actividades  de  Gestión  de  calidad.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6540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516517"/>
              </p:ext>
            </p:extLst>
          </p:nvPr>
        </p:nvGraphicFramePr>
        <p:xfrm>
          <a:off x="531638" y="2233244"/>
          <a:ext cx="7697961" cy="4058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882910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127721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2044135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#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Entregable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Descripción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Responsable(s)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532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la Gestión de configuración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Mecanismos de monitoreo y control de  las  actividades  de  Gestión  de  configuración.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</a:t>
                      </a:r>
                      <a:endParaRPr lang="es-C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Verificación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Mecanismos de monitoreo y control de  las  actividades  de  Gestión  de  verificación y validación.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012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la Gestión de proyecto 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Mecanismos de monitoreo y control de las actividades de Gestión de proyecto.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438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528366"/>
              </p:ext>
            </p:extLst>
          </p:nvPr>
        </p:nvGraphicFramePr>
        <p:xfrm>
          <a:off x="531638" y="2233244"/>
          <a:ext cx="7697961" cy="4273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502106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1895060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#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Entregable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Descripción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Responsable(s)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7552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013</a:t>
                      </a:r>
                      <a:endParaRPr lang="es-C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Recursos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Especificación de Recursos humanos incluyendo la cantidad de personal en el proyecto, asignación  de  roles,  responsables  de  Líneas  de  trabajo  y métodos de entrenamiento y estudio a seguirse.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Gonzalo López, Fabián Jaque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014</a:t>
                      </a:r>
                      <a:endParaRPr lang="es-C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Líneas de trabajo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Especificación  de  Líneas  de  trabajo  para  las  distintas  actividades que  se deben realizar.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Fabián Jaque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015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Dependencias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  establecen  las  dependencias  entre actividades  de  las  distintas Líneas  de Trabajo.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Tomás Muñiz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46852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413800"/>
              </p:ext>
            </p:extLst>
          </p:nvPr>
        </p:nvGraphicFramePr>
        <p:xfrm>
          <a:off x="531638" y="2233244"/>
          <a:ext cx="7697961" cy="2961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882910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127721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2044135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#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Entregable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Descripción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Responsable(s)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532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016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Distribución de recursos humanos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Estimación  de  la  asignación  de  recursos  humanos  a  las  distintas  Líneas  de trabajo a través de la duración del proyecto.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Fabián Jaque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017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Cronograma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Cronograma   para   las   distintas   actividades   del   proyecto.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Tomás Muñiz, Fabián Jaque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13969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6725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4310112"/>
          </a:xfrm>
        </p:spPr>
        <p:txBody>
          <a:bodyPr>
            <a:norm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Descripción del caso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 empresa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modelo de negocios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del problema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</a:rPr>
              <a:t>Alcance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Objetivos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del proyecto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del producto</a:t>
            </a:r>
          </a:p>
          <a:p>
            <a:pPr marL="457200" lvl="1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</a:rPr>
              <a:t>Entregables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604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Especificación de Requerimientos de SW (ERS)</a:t>
            </a:r>
          </a:p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</a:p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  <a:p>
            <a:r>
              <a:rPr lang="es-CL" dirty="0">
                <a:latin typeface="Calibri" panose="020F0502020204030204" pitchFamily="34" charset="0"/>
              </a:rPr>
              <a:t>Estructura organizacional</a:t>
            </a:r>
          </a:p>
          <a:p>
            <a:r>
              <a:rPr lang="es-CL" dirty="0">
                <a:latin typeface="Calibri" panose="020F0502020204030204" pitchFamily="34" charset="0"/>
              </a:rPr>
              <a:t>Interfaces e Interacciones</a:t>
            </a:r>
          </a:p>
          <a:p>
            <a:r>
              <a:rPr lang="es-CL" dirty="0">
                <a:latin typeface="Calibri" panose="020F0502020204030204" pitchFamily="34" charset="0"/>
              </a:rPr>
              <a:t>Responsables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415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Procesos de gestión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Condiciones asumidas, dependencias y restricciones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Gestión de riesgos</a:t>
            </a:r>
          </a:p>
          <a:p>
            <a:r>
              <a:rPr lang="es-CL" dirty="0">
                <a:latin typeface="Calibri" panose="020F0502020204030204" pitchFamily="34" charset="0"/>
              </a:rPr>
              <a:t>Mecanismos de control y ajuste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gestión de calidad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gestión de configuración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verificación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gestión del proyecto</a:t>
            </a:r>
          </a:p>
          <a:p>
            <a:r>
              <a:rPr lang="es-CL" dirty="0">
                <a:latin typeface="Calibri" panose="020F0502020204030204" pitchFamily="34" charset="0"/>
              </a:rPr>
              <a:t>Recursos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967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Líneas de trabajo, distribución de recursos y cronogramas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Líneas de trabajo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Dependencias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Distribución de recursos humanos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cronograma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3767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Descripción de la empresa</a:t>
            </a:r>
          </a:p>
          <a:p>
            <a:pPr marL="0" indent="0">
              <a:buNone/>
            </a:pPr>
            <a:r>
              <a:rPr lang="es-ES_tradnl" dirty="0">
                <a:latin typeface="Calibri" panose="020F0502020204030204" pitchFamily="34" charset="0"/>
              </a:rPr>
              <a:t>El centro médico Hipócrates es una institución dedicada a servicios de salud, que emplea a médicos, tecnólogos médicos, enfermeras y operadores para ofrecer diversos procedimientos a sus clientes, entre ellos consultas médicas, exámenes e imagenología. </a:t>
            </a: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252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2155858"/>
            <a:ext cx="6887389" cy="2024112"/>
          </a:xfrm>
        </p:spPr>
        <p:txBody>
          <a:bodyPr>
            <a:norm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Descripción del modelo de negocios</a:t>
            </a:r>
          </a:p>
          <a:p>
            <a:pPr marL="0" indent="0">
              <a:buNone/>
            </a:pPr>
            <a:r>
              <a:rPr lang="es-ES_tradnl" dirty="0">
                <a:latin typeface="Calibri" panose="020F0502020204030204" pitchFamily="34" charset="0"/>
              </a:rPr>
              <a:t>El documento provisto es insuficiente para derivar el modelo de negocios completo, sin embargo se puede generar un primer vistazo al modelo utilizando la herramienta CANVAS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7</a:t>
            </a:fld>
            <a:endParaRPr lang="es-C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75467"/>
              </p:ext>
            </p:extLst>
          </p:nvPr>
        </p:nvGraphicFramePr>
        <p:xfrm>
          <a:off x="531639" y="4501662"/>
          <a:ext cx="6887390" cy="170035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443695">
                  <a:extLst>
                    <a:ext uri="{9D8B030D-6E8A-4147-A177-3AD203B41FA5}">
                      <a16:colId xmlns:a16="http://schemas.microsoft.com/office/drawing/2014/main" val="576900497"/>
                    </a:ext>
                  </a:extLst>
                </a:gridCol>
                <a:gridCol w="3443695">
                  <a:extLst>
                    <a:ext uri="{9D8B030D-6E8A-4147-A177-3AD203B41FA5}">
                      <a16:colId xmlns:a16="http://schemas.microsoft.com/office/drawing/2014/main" val="404792023"/>
                    </a:ext>
                  </a:extLst>
                </a:gridCol>
              </a:tblGrid>
              <a:tr h="1700355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Segmento de clientes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Propuesta de valor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Canales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Relación con el cliente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Fuente de ingresos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Recursos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Actividades clave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Socios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Estructura de costos</a:t>
                      </a:r>
                      <a:endParaRPr lang="es-CL" sz="20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05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77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Descripción del problema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8</a:t>
            </a:fld>
            <a:endParaRPr lang="es-CL" dirty="0"/>
          </a:p>
        </p:txBody>
      </p:sp>
      <p:pic>
        <p:nvPicPr>
          <p:cNvPr id="8" name="Picture 7" descr="plan_de_proyecto - Wor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5" t="13724" r="12608" b="13859"/>
          <a:stretch/>
        </p:blipFill>
        <p:spPr>
          <a:xfrm>
            <a:off x="1297993" y="2887313"/>
            <a:ext cx="6282252" cy="37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4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7959969" cy="4099097"/>
          </a:xfrm>
        </p:spPr>
        <p:txBody>
          <a:bodyPr>
            <a:normAutofit fontScale="85000" lnSpcReduction="20000"/>
          </a:bodyPr>
          <a:lstStyle/>
          <a:p>
            <a:r>
              <a:rPr lang="es-CL" dirty="0">
                <a:latin typeface="Calibri" panose="020F0502020204030204" pitchFamily="34" charset="0"/>
              </a:rPr>
              <a:t>Objetivo general</a:t>
            </a:r>
          </a:p>
          <a:p>
            <a:pPr marL="0" indent="0">
              <a:buNone/>
            </a:pPr>
            <a:r>
              <a:rPr lang="es-ES_tradnl" dirty="0">
                <a:latin typeface="Calibri" panose="020F0502020204030204" pitchFamily="34" charset="0"/>
              </a:rPr>
              <a:t>Mejorar los resultados de los procesos del centro médico Hipócrates mediante una solución integrada de software.</a:t>
            </a: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</a:rPr>
              <a:t>Objetivos específicos</a:t>
            </a: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el tiempo empleado en el pago de honorarios en al menos un 50% del tiempo de ejecución.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la incertidumbre de pacientes frente a sus atenciones y sus resultados al menos a un 2%.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Asegurar la confiabilidad de la información de las cajas de pago en al menos un 99%.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Incrementar información de detalle de procedimientos de médicos, enfermeros y/o tecnólogos en al menos un 99% de las ocasiones. 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07618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99</TotalTime>
  <Words>919</Words>
  <Application>Microsoft Office PowerPoint</Application>
  <PresentationFormat>On-screen Show (4:3)</PresentationFormat>
  <Paragraphs>200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Trebuchet MS</vt:lpstr>
      <vt:lpstr>Berlin</vt:lpstr>
      <vt:lpstr>Iteración 1: Centro médico “Hipócrates”</vt:lpstr>
      <vt:lpstr>Contenido</vt:lpstr>
      <vt:lpstr>Contenidos</vt:lpstr>
      <vt:lpstr>Contenidos</vt:lpstr>
      <vt:lpstr>Contenidos</vt:lpstr>
      <vt:lpstr>Descripción del caso</vt:lpstr>
      <vt:lpstr>Descripción del caso</vt:lpstr>
      <vt:lpstr>Descripción del caso</vt:lpstr>
      <vt:lpstr>Alcance</vt:lpstr>
      <vt:lpstr>Alcance</vt:lpstr>
      <vt:lpstr>Alcance</vt:lpstr>
      <vt:lpstr>Entregables</vt:lpstr>
      <vt:lpstr>Entregables</vt:lpstr>
      <vt:lpstr>Entregables</vt:lpstr>
      <vt:lpstr>Entregables</vt:lpstr>
      <vt:lpstr>Entregables</vt:lpstr>
      <vt:lpstr>Entregables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Iteración 1: Centro médico “Hipócrates”</dc:title>
  <dc:creator>Elias</dc:creator>
  <cp:lastModifiedBy>Elias</cp:lastModifiedBy>
  <cp:revision>12</cp:revision>
  <dcterms:created xsi:type="dcterms:W3CDTF">2016-09-26T00:00:34Z</dcterms:created>
  <dcterms:modified xsi:type="dcterms:W3CDTF">2016-09-26T01:51:38Z</dcterms:modified>
</cp:coreProperties>
</file>