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21"/>
  </p:notesMasterIdLst>
  <p:sldIdLst>
    <p:sldId id="256" r:id="rId2"/>
    <p:sldId id="258" r:id="rId3"/>
    <p:sldId id="259" r:id="rId4"/>
    <p:sldId id="270" r:id="rId5"/>
    <p:sldId id="271" r:id="rId6"/>
    <p:sldId id="272" r:id="rId7"/>
    <p:sldId id="275" r:id="rId8"/>
    <p:sldId id="260" r:id="rId9"/>
    <p:sldId id="266" r:id="rId10"/>
    <p:sldId id="267" r:id="rId11"/>
    <p:sldId id="261" r:id="rId12"/>
    <p:sldId id="268" r:id="rId13"/>
    <p:sldId id="269" r:id="rId14"/>
    <p:sldId id="262" r:id="rId15"/>
    <p:sldId id="273" r:id="rId16"/>
    <p:sldId id="274" r:id="rId17"/>
    <p:sldId id="264" r:id="rId18"/>
    <p:sldId id="26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4" autoAdjust="0"/>
    <p:restoredTop sz="77013" autoAdjust="0"/>
  </p:normalViewPr>
  <p:slideViewPr>
    <p:cSldViewPr snapToGrid="0">
      <p:cViewPr varScale="1">
        <p:scale>
          <a:sx n="61" d="100"/>
          <a:sy n="61" d="100"/>
        </p:scale>
        <p:origin x="10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21-10-2016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/>
              <a:t>Arquitectura: Pablo de la Sotta</a:t>
            </a:r>
          </a:p>
          <a:p>
            <a:r>
              <a:rPr lang="es-ES_tradnl" sz="1200" dirty="0" smtClean="0"/>
              <a:t>Matrices de trazabilidad: Elías Baeza</a:t>
            </a:r>
          </a:p>
          <a:p>
            <a:r>
              <a:rPr lang="es-ES_tradnl" sz="1200" dirty="0" smtClean="0"/>
              <a:t>Modelo de clases: Pablo de la Sotta</a:t>
            </a:r>
          </a:p>
          <a:p>
            <a:r>
              <a:rPr lang="es-ES_tradnl" sz="1200" dirty="0" smtClean="0"/>
              <a:t>Modelo de datos: Gonzalo</a:t>
            </a:r>
            <a:r>
              <a:rPr lang="es-ES_tradnl" sz="1200" baseline="0" dirty="0" smtClean="0"/>
              <a:t> López</a:t>
            </a:r>
            <a:endParaRPr lang="es-ES_tradnl" sz="1200" dirty="0" smtClean="0"/>
          </a:p>
          <a:p>
            <a:r>
              <a:rPr lang="es-ES_tradnl" sz="1200" dirty="0" smtClean="0"/>
              <a:t>Capa de negocios </a:t>
            </a:r>
            <a:r>
              <a:rPr lang="es-ES_tradnl" sz="1200" dirty="0" err="1" smtClean="0"/>
              <a:t>app</a:t>
            </a:r>
            <a:r>
              <a:rPr lang="es-ES_tradnl" sz="1200" dirty="0" smtClean="0"/>
              <a:t> web: Tomás Muñiz</a:t>
            </a:r>
          </a:p>
          <a:p>
            <a:r>
              <a:rPr lang="es-ES_tradnl" sz="1200" dirty="0" smtClean="0"/>
              <a:t>Capa de negocios terminal (en proceso): Fabián Jaque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39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21-10-2016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21-10-2016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21-10-2016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21-10-2016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9</a:t>
            </a:fld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82732"/>
            <a:ext cx="6294150" cy="3660378"/>
          </a:xfrm>
        </p:spPr>
      </p:pic>
      <p:sp>
        <p:nvSpPr>
          <p:cNvPr id="7" name="TextBox 6"/>
          <p:cNvSpPr txBox="1"/>
          <p:nvPr/>
        </p:nvSpPr>
        <p:spPr>
          <a:xfrm>
            <a:off x="7765774" y="2279374"/>
            <a:ext cx="3188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100% de los requerimientos funcionales tienen al menos una clase asociada, responsable satisfacer sus necesidades lógicas.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840" y="577088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matriz de requerimientos vs clases (parcial).</a:t>
            </a:r>
            <a:endParaRPr lang="es-ES_tradnl" dirty="0"/>
          </a:p>
        </p:txBody>
      </p:sp>
      <p:pic>
        <p:nvPicPr>
          <p:cNvPr id="8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6000" dirty="0" smtClean="0"/>
              <a:t>3 paquetes Java</a:t>
            </a:r>
          </a:p>
          <a:p>
            <a:r>
              <a:rPr lang="es-ES_tradnl" sz="6000" dirty="0" smtClean="0"/>
              <a:t>3 paquetes .NET</a:t>
            </a:r>
            <a:endParaRPr lang="es-ES_tradn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cmh.lib.dal: Persistencia.</a:t>
            </a:r>
          </a:p>
          <a:p>
            <a:pPr lvl="1"/>
            <a:r>
              <a:rPr lang="es-ES_tradnl" sz="4000" dirty="0" smtClean="0"/>
              <a:t>cmh.webapp.bl: Lógica de negocios.</a:t>
            </a:r>
          </a:p>
          <a:p>
            <a:pPr lvl="1"/>
            <a:r>
              <a:rPr lang="es-ES_tradnl" sz="4000" dirty="0" smtClean="0"/>
              <a:t>cmh.servpago: Servicio de pago automático.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CMH.Terminal.DAL: Persistencia </a:t>
            </a:r>
            <a:r>
              <a:rPr lang="es-ES_tradnl" sz="3600" dirty="0" err="1" smtClean="0"/>
              <a:t>Entity</a:t>
            </a:r>
            <a:r>
              <a:rPr lang="es-ES_tradnl" sz="3600" dirty="0" smtClean="0"/>
              <a:t> Framework.</a:t>
            </a:r>
          </a:p>
          <a:p>
            <a:pPr lvl="1"/>
            <a:r>
              <a:rPr lang="es-ES_tradnl" sz="3600" dirty="0" smtClean="0"/>
              <a:t>CMH.Terminal.BL: Lógica de negocios del terminal.</a:t>
            </a:r>
          </a:p>
          <a:p>
            <a:pPr lvl="1"/>
            <a:r>
              <a:rPr lang="es-ES_tradnl" sz="3600" dirty="0" smtClean="0"/>
              <a:t>CMH.Seguro: Persistencia, lógica de negocios e implementación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12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tablas.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tablas.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uso.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14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4: modelo de datos de la base de datos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15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5: Modelo de datos del web service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proceso.</a:t>
            </a:r>
          </a:p>
          <a:p>
            <a:r>
              <a:rPr lang="es-ES_tradnl" sz="3600" dirty="0" smtClean="0"/>
              <a:t>50% de las funcionalidades implementadas.</a:t>
            </a:r>
          </a:p>
          <a:p>
            <a:r>
              <a:rPr lang="es-ES_tradnl" sz="3600" dirty="0" smtClean="0"/>
              <a:t>22 tests unitarios, con cobertura de 68% del código.</a:t>
            </a:r>
          </a:p>
          <a:p>
            <a:r>
              <a:rPr lang="es-ES_tradnl" sz="3600" dirty="0" smtClean="0"/>
              <a:t>El test unitario promedio tiene 2,5 casos de prueba.</a:t>
            </a:r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 de negocio: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3 clases.</a:t>
            </a:r>
          </a:p>
          <a:p>
            <a:r>
              <a:rPr lang="es-ES_tradnl" sz="4000" dirty="0" smtClean="0"/>
              <a:t>100% de los </a:t>
            </a:r>
            <a:r>
              <a:rPr lang="es-ES_tradnl" sz="4000" dirty="0" err="1" smtClean="0"/>
              <a:t>tests</a:t>
            </a:r>
            <a:r>
              <a:rPr lang="es-ES_tradnl" sz="4000" dirty="0" smtClean="0"/>
              <a:t> pasando.</a:t>
            </a:r>
          </a:p>
          <a:p>
            <a:r>
              <a:rPr lang="es-ES_tradnl" sz="4000" dirty="0" smtClean="0"/>
              <a:t>Promedio de 3 casos de prueba por test.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Carta Gantt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119120" y="6099730"/>
            <a:ext cx="530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6: Tareas de la iteraci</a:t>
            </a:r>
            <a:r>
              <a:rPr lang="es-ES_tradnl" dirty="0" smtClean="0"/>
              <a:t>ón 2 basada en Gantt.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756801"/>
            <a:ext cx="10163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 smtClean="0"/>
              <a:t>Matrices de trazabilidad</a:t>
            </a:r>
          </a:p>
          <a:p>
            <a:r>
              <a:rPr lang="es-ES_tradnl" sz="3200" dirty="0" smtClean="0"/>
              <a:t>Modelo de clases</a:t>
            </a:r>
          </a:p>
          <a:p>
            <a:r>
              <a:rPr lang="es-ES_tradnl" sz="3200" dirty="0" smtClean="0"/>
              <a:t>Modelo de datos</a:t>
            </a:r>
          </a:p>
          <a:p>
            <a:r>
              <a:rPr lang="es-ES_tradnl" sz="3200" dirty="0" smtClean="0"/>
              <a:t>Capa de negocios app web</a:t>
            </a:r>
          </a:p>
          <a:p>
            <a:r>
              <a:rPr lang="es-ES_tradnl" sz="3200" dirty="0" smtClean="0"/>
              <a:t>Capa de negocios terminal (en proceso</a:t>
            </a:r>
            <a:r>
              <a:rPr lang="es-ES_tradnl" sz="3200" dirty="0" smtClean="0"/>
              <a:t>)</a:t>
            </a:r>
          </a:p>
          <a:p>
            <a:r>
              <a:rPr lang="es-ES_tradnl" sz="3200" dirty="0" smtClean="0"/>
              <a:t>Carta Gantt</a:t>
            </a:r>
            <a:endParaRPr lang="es-ES_trad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1: Diagrama de despliegue de la solución.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Bases de datos:</a:t>
            </a:r>
          </a:p>
          <a:p>
            <a:pPr lvl="1"/>
            <a:r>
              <a:rPr lang="es-ES_tradnl" sz="3600" dirty="0" smtClean="0"/>
              <a:t>bd_cmh: Oracle, única base de datos del negocio.</a:t>
            </a:r>
          </a:p>
          <a:p>
            <a:pPr lvl="1"/>
            <a:r>
              <a:rPr lang="es-ES_tradnl" sz="3600" dirty="0" smtClean="0"/>
              <a:t>bd_seguro: Oracle, simula base de datos de servicio de aseguradoras.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5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4</a:t>
            </a:fld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_tradnl" sz="3600" dirty="0" smtClean="0"/>
          </a:p>
          <a:p>
            <a:pPr lvl="1"/>
            <a:r>
              <a:rPr lang="es-ES_tradnl" sz="3600" dirty="0" smtClean="0"/>
              <a:t>Terminal: provee funcionalidades administrativas a funcionarios y personal médico, además de enviar notificaciones al mail.</a:t>
            </a:r>
          </a:p>
          <a:p>
            <a:pPr lvl="1"/>
            <a:r>
              <a:rPr lang="es-ES_tradnl" sz="3600" dirty="0" smtClean="0"/>
              <a:t>SeguroWS: web service que simula proveer funcionalidades de un endpoint de la empresa de seguros.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9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s-ES_tradnl" sz="4000" dirty="0" smtClean="0"/>
          </a:p>
          <a:p>
            <a:pPr lvl="1"/>
            <a:r>
              <a:rPr lang="es-ES_tradnl" sz="4000" dirty="0" smtClean="0"/>
              <a:t>Web </a:t>
            </a:r>
            <a:r>
              <a:rPr lang="es-ES_tradnl" sz="4000" dirty="0" smtClean="0"/>
              <a:t>app: </a:t>
            </a:r>
            <a:r>
              <a:rPr lang="es-ES_tradnl" sz="4000" dirty="0" smtClean="0"/>
              <a:t>Sitio </a:t>
            </a:r>
            <a:r>
              <a:rPr lang="es-ES_tradnl" sz="4000" dirty="0" smtClean="0"/>
              <a:t>web que provee las funcionalidades para los pacientes.</a:t>
            </a:r>
          </a:p>
          <a:p>
            <a:pPr lvl="1"/>
            <a:r>
              <a:rPr lang="es-ES_tradnl" sz="4000" dirty="0" smtClean="0"/>
              <a:t>Payment service: </a:t>
            </a:r>
            <a:r>
              <a:rPr lang="es-ES_tradnl" sz="4000" dirty="0" smtClean="0"/>
              <a:t>Servicio </a:t>
            </a:r>
            <a:r>
              <a:rPr lang="es-ES_tradnl" sz="4000" dirty="0" smtClean="0"/>
              <a:t>automatizado de pagos de honorarios.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4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_tradnl" sz="4000" dirty="0" smtClean="0"/>
              <a:t>Creación de documento RFC debido al cambio en la arquitectura.</a:t>
            </a:r>
            <a:endParaRPr lang="es-ES_tradnl" sz="4000" dirty="0" smtClean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18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92384"/>
            <a:ext cx="7211568" cy="1397124"/>
          </a:xfrm>
        </p:spPr>
        <p:txBody>
          <a:bodyPr/>
          <a:lstStyle/>
          <a:p>
            <a:r>
              <a:rPr lang="es-ES_tradnl" dirty="0" smtClean="0"/>
              <a:t>Matrices de trazabilidad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Casos de uso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8</a:t>
            </a:fld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100% de los requerimientos funcionales</a:t>
            </a:r>
            <a:br>
              <a:rPr lang="es-ES_tradnl" sz="2800" dirty="0" smtClean="0"/>
            </a:br>
            <a:r>
              <a:rPr lang="es-ES_tradnl" sz="2800" dirty="0" smtClean="0"/>
              <a:t>y no funcionales cubiertos por casos de uso.</a:t>
            </a:r>
          </a:p>
          <a:p>
            <a:r>
              <a:rPr lang="es-ES_tradnl" sz="2800" dirty="0" smtClean="0"/>
              <a:t>31 requerimientos funcionales.</a:t>
            </a:r>
          </a:p>
          <a:p>
            <a:r>
              <a:rPr lang="es-ES_tradnl" sz="2800" dirty="0" smtClean="0"/>
              <a:t>26 casos de uso.</a:t>
            </a:r>
            <a:endParaRPr lang="es-ES_tradn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628439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2: Matriz de requerimientos vs casos de uso.</a:t>
            </a:r>
            <a:endParaRPr lang="es-ES_tradnl" dirty="0"/>
          </a:p>
        </p:txBody>
      </p:sp>
      <p:pic>
        <p:nvPicPr>
          <p:cNvPr id="7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207</TotalTime>
  <Words>504</Words>
  <Application>Microsoft Office PowerPoint</Application>
  <PresentationFormat>Panorámica</PresentationFormat>
  <Paragraphs>98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Proyecto “Centro médico Hipócrates”: Iteración 2</vt:lpstr>
      <vt:lpstr>Agenda</vt:lpstr>
      <vt:lpstr>Arquitectura</vt:lpstr>
      <vt:lpstr>Arquitectura</vt:lpstr>
      <vt:lpstr>Arquitectura</vt:lpstr>
      <vt:lpstr>Arquitectura</vt:lpstr>
      <vt:lpstr>Arquitectura</vt:lpstr>
      <vt:lpstr>Matrices de trazabilidad</vt:lpstr>
      <vt:lpstr>Matriz: Requerimientos vs Casos de uso</vt:lpstr>
      <vt:lpstr>Matriz: Requerimientos vs Clases</vt:lpstr>
      <vt:lpstr>Modelo de clases</vt:lpstr>
      <vt:lpstr>Modelo de clases</vt:lpstr>
      <vt:lpstr>Modelo de clases</vt:lpstr>
      <vt:lpstr>Modelo de datos</vt:lpstr>
      <vt:lpstr>Modelo de datos </vt:lpstr>
      <vt:lpstr>Modelo de datos</vt:lpstr>
      <vt:lpstr>Capa de negocio: terminal</vt:lpstr>
      <vt:lpstr>Capa de negocio: web</vt:lpstr>
      <vt:lpstr>Carta Gantt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Fabián Jaque</cp:lastModifiedBy>
  <cp:revision>42</cp:revision>
  <dcterms:created xsi:type="dcterms:W3CDTF">2016-08-29T19:39:28Z</dcterms:created>
  <dcterms:modified xsi:type="dcterms:W3CDTF">2016-10-21T20:58:36Z</dcterms:modified>
</cp:coreProperties>
</file>