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0" r:id="rId1"/>
  </p:sldMasterIdLst>
  <p:notesMasterIdLst>
    <p:notesMasterId r:id="rId19"/>
  </p:notesMasterIdLst>
  <p:sldIdLst>
    <p:sldId id="256" r:id="rId2"/>
    <p:sldId id="258" r:id="rId3"/>
    <p:sldId id="259" r:id="rId4"/>
    <p:sldId id="270" r:id="rId5"/>
    <p:sldId id="271" r:id="rId6"/>
    <p:sldId id="272" r:id="rId7"/>
    <p:sldId id="260" r:id="rId8"/>
    <p:sldId id="266" r:id="rId9"/>
    <p:sldId id="267" r:id="rId10"/>
    <p:sldId id="261" r:id="rId11"/>
    <p:sldId id="268" r:id="rId12"/>
    <p:sldId id="269" r:id="rId13"/>
    <p:sldId id="262" r:id="rId14"/>
    <p:sldId id="273" r:id="rId15"/>
    <p:sldId id="274" r:id="rId16"/>
    <p:sldId id="26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20-10-16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20-10-16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20-10-16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20-10-16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20-10-16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20-10-16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20-10-16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20-10-16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Proyecto “Centro médico Hipócrates”: Iteración 2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>
                <a:solidFill>
                  <a:schemeClr val="tx1"/>
                </a:solidFill>
              </a:rPr>
              <a:t>Alumnos: Elias Baeza, Pablo de la Sotta, </a:t>
            </a:r>
          </a:p>
          <a:p>
            <a:pPr algn="r"/>
            <a:r>
              <a:rPr lang="es-CL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6000" dirty="0" smtClean="0"/>
              <a:t>3 paquetes Java</a:t>
            </a:r>
          </a:p>
          <a:p>
            <a:r>
              <a:rPr lang="es-ES_tradnl" sz="6000" dirty="0" smtClean="0"/>
              <a:t>3 paquetes .NET</a:t>
            </a:r>
            <a:endParaRPr lang="es-ES_tradnl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1913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400" dirty="0" smtClean="0"/>
              <a:t>Paquetes Java:</a:t>
            </a:r>
          </a:p>
          <a:p>
            <a:pPr lvl="1"/>
            <a:r>
              <a:rPr lang="es-ES_tradnl" sz="4000" dirty="0" smtClean="0"/>
              <a:t>cmh.lib.dal</a:t>
            </a:r>
            <a:r>
              <a:rPr lang="es-ES_tradnl" sz="4000" dirty="0" smtClean="0"/>
              <a:t>: persistencia</a:t>
            </a:r>
          </a:p>
          <a:p>
            <a:pPr lvl="1"/>
            <a:r>
              <a:rPr lang="es-ES_tradnl" sz="4000" dirty="0" smtClean="0"/>
              <a:t>cmh.webapp.bl</a:t>
            </a:r>
            <a:r>
              <a:rPr lang="es-ES_tradnl" sz="4000" dirty="0" smtClean="0"/>
              <a:t>: lógica de negocios</a:t>
            </a:r>
          </a:p>
          <a:p>
            <a:pPr lvl="1"/>
            <a:r>
              <a:rPr lang="es-ES_tradnl" sz="4000" dirty="0" smtClean="0"/>
              <a:t>cmh.servpago</a:t>
            </a:r>
            <a:r>
              <a:rPr lang="es-ES_tradnl" sz="4000" dirty="0" smtClean="0"/>
              <a:t>: servicio de pago automático</a:t>
            </a:r>
            <a:endParaRPr lang="es-ES_trad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381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clases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Paquetes .NET:</a:t>
            </a:r>
          </a:p>
          <a:p>
            <a:pPr lvl="1"/>
            <a:r>
              <a:rPr lang="es-ES_tradnl" sz="3600" dirty="0" smtClean="0"/>
              <a:t>CMH.Terminal.DAL</a:t>
            </a:r>
            <a:r>
              <a:rPr lang="es-ES_tradnl" sz="3600" dirty="0" smtClean="0"/>
              <a:t>: persistencia </a:t>
            </a:r>
            <a:r>
              <a:rPr lang="es-ES_tradnl" sz="3600" dirty="0" smtClean="0"/>
              <a:t>Entity</a:t>
            </a:r>
            <a:r>
              <a:rPr lang="es-ES_tradnl" sz="3600" dirty="0" smtClean="0"/>
              <a:t> Framework</a:t>
            </a:r>
          </a:p>
          <a:p>
            <a:pPr lvl="1"/>
            <a:r>
              <a:rPr lang="es-ES_tradnl" sz="3600" dirty="0" smtClean="0"/>
              <a:t>CMH.Terminal.BL</a:t>
            </a:r>
            <a:r>
              <a:rPr lang="es-ES_tradnl" sz="3600" dirty="0" smtClean="0"/>
              <a:t>: lógica de negocios del terminal</a:t>
            </a:r>
          </a:p>
          <a:p>
            <a:pPr lvl="1"/>
            <a:r>
              <a:rPr lang="es-ES_tradnl" sz="3600" dirty="0" smtClean="0"/>
              <a:t>CMH.Seguro</a:t>
            </a:r>
            <a:r>
              <a:rPr lang="es-ES_tradnl" sz="3600" dirty="0" smtClean="0"/>
              <a:t>: persistencia, lógica de negocios e implementación de web </a:t>
            </a:r>
            <a:r>
              <a:rPr lang="es-ES_tradnl" sz="3600" dirty="0" smtClean="0"/>
              <a:t>service</a:t>
            </a:r>
            <a:r>
              <a:rPr lang="es-ES_tradnl" sz="3600" dirty="0" smtClean="0"/>
              <a:t>.</a:t>
            </a:r>
            <a:endParaRPr lang="es-ES_tradnl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690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ES_tradnl" sz="4800" dirty="0" smtClean="0"/>
              <a:t>2 bases de datos: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CMH – 27 tablas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Seguros – 6 tablas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s-ES_tradnl" sz="4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s-ES_tradnl" sz="4400" dirty="0" smtClean="0"/>
              <a:t>Cubren 100% de los casos de uso</a:t>
            </a:r>
            <a:endParaRPr lang="es-ES_tradnl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958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90" y="1214488"/>
            <a:ext cx="6341598" cy="47900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13</a:t>
            </a:fld>
            <a:endParaRPr lang="es-CL"/>
          </a:p>
        </p:txBody>
      </p:sp>
      <p:sp>
        <p:nvSpPr>
          <p:cNvPr id="7" name="TextBox 6"/>
          <p:cNvSpPr txBox="1"/>
          <p:nvPr/>
        </p:nvSpPr>
        <p:spPr>
          <a:xfrm>
            <a:off x="3063988" y="6099730"/>
            <a:ext cx="533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4: modelo de datos de la base de datos CMH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14</a:t>
            </a:fld>
            <a:endParaRPr lang="es-ES_trad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datos</a:t>
            </a:r>
            <a:endParaRPr lang="es-ES_trad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32" y="1909259"/>
            <a:ext cx="7073900" cy="40196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19120" y="6099730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5: Modelo de datos del web </a:t>
            </a:r>
            <a:r>
              <a:rPr lang="es-ES_tradnl" dirty="0" smtClean="0"/>
              <a:t>service</a:t>
            </a:r>
            <a:r>
              <a:rPr lang="es-ES_tradnl" dirty="0" smtClean="0"/>
              <a:t> aseguradora.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Capa de negocio: terminal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_tradnl" sz="3600" dirty="0" smtClean="0"/>
              <a:t>Actualmente en proceso</a:t>
            </a:r>
          </a:p>
          <a:p>
            <a:r>
              <a:rPr lang="es-ES_tradnl" sz="3600" dirty="0" smtClean="0"/>
              <a:t>50% de las funcionalidades implementadas</a:t>
            </a:r>
          </a:p>
          <a:p>
            <a:r>
              <a:rPr lang="es-ES_tradnl" sz="3600" dirty="0" smtClean="0"/>
              <a:t>22 tests unitarios, con cobertura de 68% del código</a:t>
            </a:r>
          </a:p>
          <a:p>
            <a:r>
              <a:rPr lang="es-ES_tradnl" sz="3600" dirty="0" smtClean="0"/>
              <a:t>El test unitario promedio tiene 2,5 casos de prueba</a:t>
            </a:r>
          </a:p>
          <a:p>
            <a:endParaRPr lang="es-ES_tradn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15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9095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</a:t>
            </a:r>
            <a:r>
              <a:rPr lang="en-US" dirty="0" smtClean="0"/>
              <a:t> de </a:t>
            </a:r>
            <a:r>
              <a:rPr lang="en-US" dirty="0" smtClean="0"/>
              <a:t>negocio</a:t>
            </a:r>
            <a:r>
              <a:rPr lang="en-US" dirty="0" smtClean="0"/>
              <a:t>: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4000" dirty="0" smtClean="0"/>
              <a:t>3 clases</a:t>
            </a:r>
          </a:p>
          <a:p>
            <a:r>
              <a:rPr lang="es-ES_tradnl" sz="4000" dirty="0" smtClean="0"/>
              <a:t>100% de los tests pasando</a:t>
            </a:r>
          </a:p>
          <a:p>
            <a:r>
              <a:rPr lang="es-ES_tradnl" sz="4000" dirty="0" smtClean="0"/>
              <a:t>Promedio de 3 casos de prueba por test.</a:t>
            </a:r>
            <a:endParaRPr lang="es-ES_trad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78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 smtClean="0"/>
              <a:t>Arquitectura</a:t>
            </a:r>
          </a:p>
          <a:p>
            <a:r>
              <a:rPr lang="es-ES_tradnl" sz="3200" dirty="0" smtClean="0"/>
              <a:t>Matrices de trazabilidad</a:t>
            </a:r>
          </a:p>
          <a:p>
            <a:r>
              <a:rPr lang="es-ES_tradnl" sz="3200" dirty="0" smtClean="0"/>
              <a:t>Modelo de clases</a:t>
            </a:r>
          </a:p>
          <a:p>
            <a:r>
              <a:rPr lang="es-ES_tradnl" sz="3200" dirty="0" smtClean="0"/>
              <a:t>Modelo de datos</a:t>
            </a:r>
          </a:p>
          <a:p>
            <a:r>
              <a:rPr lang="es-ES_tradnl" sz="3200" dirty="0" smtClean="0"/>
              <a:t>Capa de negocios app web</a:t>
            </a:r>
          </a:p>
          <a:p>
            <a:r>
              <a:rPr lang="es-ES_tradnl" sz="3200" dirty="0" smtClean="0"/>
              <a:t>Capa de negocios terminal (en proceso)</a:t>
            </a:r>
            <a:endParaRPr lang="es-ES_tradn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04219"/>
            <a:ext cx="62611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2</a:t>
            </a:fld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2631440" y="6156960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Fig.. 1: Diagrama de despliegue de la solución.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600" dirty="0" smtClean="0"/>
              <a:t>Bases de datos:</a:t>
            </a:r>
          </a:p>
          <a:p>
            <a:pPr lvl="1"/>
            <a:r>
              <a:rPr lang="es-ES_tradnl" sz="3600" dirty="0" smtClean="0"/>
              <a:t>bd_cmh</a:t>
            </a:r>
            <a:r>
              <a:rPr lang="es-ES_tradnl" sz="3600" dirty="0" smtClean="0"/>
              <a:t>: Oracle, única base de datos del negocio.</a:t>
            </a:r>
          </a:p>
          <a:p>
            <a:pPr lvl="1"/>
            <a:r>
              <a:rPr lang="es-ES_tradnl" sz="3600" dirty="0" smtClean="0"/>
              <a:t>bd_seguro</a:t>
            </a:r>
            <a:r>
              <a:rPr lang="es-ES_tradnl" sz="3600" dirty="0" smtClean="0"/>
              <a:t>: Oracle, simula base de datos de servicio de aseguradoras.</a:t>
            </a:r>
            <a:endParaRPr lang="es-ES_tradnl" sz="3600" dirty="0" smtClean="0"/>
          </a:p>
        </p:txBody>
      </p:sp>
    </p:spTree>
    <p:extLst>
      <p:ext uri="{BB962C8B-B14F-4D97-AF65-F5344CB8AC3E}">
        <p14:creationId xmlns:p14="http://schemas.microsoft.com/office/powerpoint/2010/main" val="187815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4</a:t>
            </a:fld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_tradnl" sz="3200" dirty="0" smtClean="0"/>
          </a:p>
          <a:p>
            <a:pPr lvl="1"/>
            <a:r>
              <a:rPr lang="es-ES_tradnl" sz="3200" dirty="0" smtClean="0"/>
              <a:t>Terminal: provee funcionalidades administrativas a funcionarios y personal médico, además de enviar notificaciones al mail.</a:t>
            </a:r>
          </a:p>
          <a:p>
            <a:pPr lvl="1"/>
            <a:r>
              <a:rPr lang="es-ES_tradnl" sz="3200" dirty="0" smtClean="0"/>
              <a:t>SeguroWS</a:t>
            </a:r>
            <a:r>
              <a:rPr lang="es-ES_tradnl" sz="3200" dirty="0" smtClean="0"/>
              <a:t>: web </a:t>
            </a:r>
            <a:r>
              <a:rPr lang="es-ES_tradnl" sz="3200" dirty="0" smtClean="0"/>
              <a:t>service</a:t>
            </a:r>
            <a:r>
              <a:rPr lang="es-ES_tradnl" sz="3200" dirty="0" smtClean="0"/>
              <a:t> que simula proveer funcionalidades de un </a:t>
            </a:r>
            <a:r>
              <a:rPr lang="es-ES_tradnl" sz="3200" dirty="0" smtClean="0"/>
              <a:t>endpoint</a:t>
            </a:r>
            <a:r>
              <a:rPr lang="es-ES_tradnl" sz="3200" dirty="0" smtClean="0"/>
              <a:t> de la empresa de seguros.</a:t>
            </a:r>
            <a:endParaRPr lang="es-ES_tradnl" sz="3200" dirty="0" smtClean="0"/>
          </a:p>
        </p:txBody>
      </p:sp>
    </p:spTree>
    <p:extLst>
      <p:ext uri="{BB962C8B-B14F-4D97-AF65-F5344CB8AC3E}">
        <p14:creationId xmlns:p14="http://schemas.microsoft.com/office/powerpoint/2010/main" val="145499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s-ES_tradnl" sz="4000" dirty="0" smtClean="0"/>
              <a:t>Web app: sitio web que provee las funcionalidades para los pacientes.</a:t>
            </a:r>
          </a:p>
          <a:p>
            <a:pPr lvl="1"/>
            <a:r>
              <a:rPr lang="es-ES_tradnl" sz="4000" dirty="0" smtClean="0"/>
              <a:t>Payment</a:t>
            </a:r>
            <a:r>
              <a:rPr lang="es-ES_tradnl" sz="4000" dirty="0" smtClean="0"/>
              <a:t> </a:t>
            </a:r>
            <a:r>
              <a:rPr lang="es-ES_tradnl" sz="4000" dirty="0" smtClean="0"/>
              <a:t>service</a:t>
            </a:r>
            <a:r>
              <a:rPr lang="es-ES_tradnl" sz="4000" dirty="0" smtClean="0"/>
              <a:t>: servicio automatizado de pagos de honorarios.</a:t>
            </a:r>
            <a:endParaRPr lang="es-ES_tradnl" sz="4000" dirty="0" smtClean="0"/>
          </a:p>
        </p:txBody>
      </p:sp>
    </p:spTree>
    <p:extLst>
      <p:ext uri="{BB962C8B-B14F-4D97-AF65-F5344CB8AC3E}">
        <p14:creationId xmlns:p14="http://schemas.microsoft.com/office/powerpoint/2010/main" val="117644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812" y="2292384"/>
            <a:ext cx="7211568" cy="1397124"/>
          </a:xfrm>
        </p:spPr>
        <p:txBody>
          <a:bodyPr/>
          <a:lstStyle/>
          <a:p>
            <a:r>
              <a:rPr lang="es-ES_tradnl" dirty="0" smtClean="0"/>
              <a:t>Matrices de trazabilidad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319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Matriz: Requerimientos vs Casos de uso</a:t>
            </a:r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387235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7</a:t>
            </a:fld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6004560" y="1910080"/>
            <a:ext cx="4450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 smtClean="0"/>
              <a:t>100% de los requerimientos funcionales</a:t>
            </a:r>
            <a:br>
              <a:rPr lang="es-ES_tradnl" sz="2800" dirty="0" smtClean="0"/>
            </a:br>
            <a:r>
              <a:rPr lang="es-ES_tradnl" sz="2800" dirty="0" smtClean="0"/>
              <a:t>y no funcionales cubiertos por casos de uso</a:t>
            </a:r>
          </a:p>
          <a:p>
            <a:r>
              <a:rPr lang="es-ES_tradnl" sz="2800" dirty="0" smtClean="0"/>
              <a:t>31 requerimientos funcionales</a:t>
            </a:r>
          </a:p>
          <a:p>
            <a:r>
              <a:rPr lang="es-ES_tradnl" sz="2800" dirty="0" smtClean="0"/>
              <a:t>26 casos de uso</a:t>
            </a:r>
            <a:endParaRPr lang="es-ES_tradnl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61872" y="6284396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Fig.. 2: Matriz de requerimientos vs casos de uso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095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Matriz: Requerimientos vs Clases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ES_tradnl" smtClean="0"/>
              <a:t>8</a:t>
            </a:fld>
            <a:endParaRPr lang="es-ES_trad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82732"/>
            <a:ext cx="6294150" cy="3660378"/>
          </a:xfrm>
        </p:spPr>
      </p:pic>
      <p:sp>
        <p:nvSpPr>
          <p:cNvPr id="7" name="TextBox 6"/>
          <p:cNvSpPr txBox="1"/>
          <p:nvPr/>
        </p:nvSpPr>
        <p:spPr>
          <a:xfrm>
            <a:off x="7765774" y="2279374"/>
            <a:ext cx="31887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100% de los requerimientos funcionales tienen al menos una clase asociada, responsable satisfacer sus necesidades lógicas</a:t>
            </a:r>
            <a:endParaRPr lang="es-ES_tradnl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59840" y="5770880"/>
            <a:ext cx="557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Fig. 3: matriz de requerimientos vs clases (parcial)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410323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145</TotalTime>
  <Words>410</Words>
  <Application>Microsoft Macintosh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Schoolbook</vt:lpstr>
      <vt:lpstr>Wingdings 2</vt:lpstr>
      <vt:lpstr>Arial</vt:lpstr>
      <vt:lpstr>View</vt:lpstr>
      <vt:lpstr>Proyecto “Centro médico Hipócrates”: Iteración 2</vt:lpstr>
      <vt:lpstr>Agenda</vt:lpstr>
      <vt:lpstr>Arquitectura</vt:lpstr>
      <vt:lpstr>Arquitectura</vt:lpstr>
      <vt:lpstr>Arquitectura</vt:lpstr>
      <vt:lpstr>Arquitectura</vt:lpstr>
      <vt:lpstr>Matrices de trazabilidad</vt:lpstr>
      <vt:lpstr>Matriz: Requerimientos vs Casos de uso</vt:lpstr>
      <vt:lpstr>Matriz: Requerimientos vs Clases</vt:lpstr>
      <vt:lpstr>Modelo de clases</vt:lpstr>
      <vt:lpstr>Modelo de clases</vt:lpstr>
      <vt:lpstr>Modelo de clases</vt:lpstr>
      <vt:lpstr>Modelo de datos</vt:lpstr>
      <vt:lpstr>Modelo de datos </vt:lpstr>
      <vt:lpstr>Modelo de datos</vt:lpstr>
      <vt:lpstr>Capa de negocio: terminal</vt:lpstr>
      <vt:lpstr>Capa de negocio: web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Pablo de la Sotta</cp:lastModifiedBy>
  <cp:revision>39</cp:revision>
  <dcterms:created xsi:type="dcterms:W3CDTF">2016-08-29T19:39:28Z</dcterms:created>
  <dcterms:modified xsi:type="dcterms:W3CDTF">2016-10-21T03:03:04Z</dcterms:modified>
</cp:coreProperties>
</file>