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60" r:id="rId6"/>
    <p:sldId id="261" r:id="rId7"/>
    <p:sldId id="264" r:id="rId8"/>
    <p:sldId id="270" r:id="rId9"/>
    <p:sldId id="267" r:id="rId10"/>
    <p:sldId id="262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87654" autoAdjust="0"/>
  </p:normalViewPr>
  <p:slideViewPr>
    <p:cSldViewPr snapToGrid="0">
      <p:cViewPr varScale="1">
        <p:scale>
          <a:sx n="65" d="100"/>
          <a:sy n="65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13-09-2016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[</a:t>
            </a:r>
            <a:r>
              <a:rPr lang="en-US" dirty="0" err="1"/>
              <a:t>dias</a:t>
            </a:r>
            <a:r>
              <a:rPr lang="en-US" dirty="0"/>
              <a:t>/</a:t>
            </a:r>
            <a:r>
              <a:rPr lang="en-US" dirty="0" err="1"/>
              <a:t>tardes</a:t>
            </a:r>
            <a:r>
              <a:rPr lang="en-US" dirty="0"/>
              <a:t>] </a:t>
            </a:r>
            <a:r>
              <a:rPr lang="en-US" dirty="0" err="1"/>
              <a:t>profesor</a:t>
            </a:r>
            <a:r>
              <a:rPr lang="en-US" dirty="0"/>
              <a:t>, </a:t>
            </a:r>
            <a:r>
              <a:rPr lang="en-US" dirty="0" err="1"/>
              <a:t>compañeros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Vamos</a:t>
            </a:r>
            <a:r>
              <a:rPr lang="en-US" baseline="0" dirty="0"/>
              <a:t> a </a:t>
            </a:r>
            <a:r>
              <a:rPr lang="en-US" baseline="0" dirty="0" err="1"/>
              <a:t>presentar</a:t>
            </a:r>
            <a:r>
              <a:rPr lang="en-US" baseline="0" dirty="0"/>
              <a:t> </a:t>
            </a:r>
            <a:r>
              <a:rPr lang="en-US" baseline="0" dirty="0" err="1"/>
              <a:t>nuestro</a:t>
            </a:r>
            <a:r>
              <a:rPr lang="en-US" baseline="0" dirty="0"/>
              <a:t> </a:t>
            </a:r>
            <a:r>
              <a:rPr lang="en-US" baseline="0" dirty="0" err="1"/>
              <a:t>caso</a:t>
            </a:r>
            <a:r>
              <a:rPr lang="en-US" baseline="0" dirty="0"/>
              <a:t> y </a:t>
            </a:r>
            <a:r>
              <a:rPr lang="en-US" baseline="0" dirty="0" err="1"/>
              <a:t>proyecto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439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un </a:t>
            </a:r>
            <a:r>
              <a:rPr lang="en-US" baseline="0" dirty="0" err="1"/>
              <a:t>resumen</a:t>
            </a:r>
            <a:r>
              <a:rPr lang="en-US" baseline="0" dirty="0"/>
              <a:t> del </a:t>
            </a:r>
            <a:r>
              <a:rPr lang="en-US" baseline="0" dirty="0" err="1"/>
              <a:t>proyecto</a:t>
            </a:r>
            <a:r>
              <a:rPr lang="en-US" baseline="0" dirty="0"/>
              <a:t> </a:t>
            </a:r>
            <a:r>
              <a:rPr lang="en-US" baseline="0" dirty="0" err="1"/>
              <a:t>requerido</a:t>
            </a:r>
            <a:r>
              <a:rPr lang="en-US" baseline="0" dirty="0"/>
              <a:t>. </a:t>
            </a:r>
            <a:r>
              <a:rPr lang="en-US" baseline="0" dirty="0" err="1"/>
              <a:t>Cuenta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07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 smtClean="0"/>
              <a:t>Como las fechas dadas eran para el día domingo se tomó como hito</a:t>
            </a:r>
            <a:r>
              <a:rPr lang="es-ES" b="0" baseline="0" dirty="0" smtClean="0"/>
              <a:t> la primera clase de esa semana.</a:t>
            </a:r>
            <a:endParaRPr lang="es-ES" b="0" dirty="0" smtClean="0"/>
          </a:p>
          <a:p>
            <a:r>
              <a:rPr lang="es-ES" b="1" dirty="0" smtClean="0"/>
              <a:t>Hito 1:</a:t>
            </a:r>
            <a:r>
              <a:rPr lang="es-ES" dirty="0" smtClean="0"/>
              <a:t> 21 de Septiembre (Inicio fase</a:t>
            </a:r>
            <a:r>
              <a:rPr lang="es-ES" baseline="0" dirty="0" smtClean="0"/>
              <a:t> Construcción</a:t>
            </a:r>
            <a:r>
              <a:rPr lang="es-E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Hito 2:</a:t>
            </a:r>
            <a:r>
              <a:rPr lang="es-ES" dirty="0" smtClean="0"/>
              <a:t> 24 de Octubre (Durante fase </a:t>
            </a:r>
            <a:r>
              <a:rPr lang="es-ES" dirty="0" err="1" smtClean="0"/>
              <a:t>Testing</a:t>
            </a:r>
            <a:r>
              <a:rPr lang="es-E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Hito 3:</a:t>
            </a:r>
            <a:r>
              <a:rPr lang="es-ES" dirty="0" smtClean="0"/>
              <a:t> 14 de Noviembre (Cierre)</a:t>
            </a:r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27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presentaci</a:t>
            </a:r>
            <a:r>
              <a:rPr lang="es-ES" baseline="0" dirty="0" err="1"/>
              <a:t>ón</a:t>
            </a:r>
            <a:r>
              <a:rPr lang="es-ES" baseline="0" dirty="0"/>
              <a:t> vamos a tratar los siguientes 5 puntos.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Hablaremos</a:t>
            </a:r>
            <a:r>
              <a:rPr lang="en-US" baseline="0" dirty="0"/>
              <a:t> de </a:t>
            </a:r>
            <a:r>
              <a:rPr lang="en-US" baseline="0" dirty="0" err="1"/>
              <a:t>quien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y que </a:t>
            </a:r>
            <a:r>
              <a:rPr lang="en-US" baseline="0" dirty="0" err="1"/>
              <a:t>hace</a:t>
            </a:r>
            <a:r>
              <a:rPr lang="en-US" baseline="0" dirty="0"/>
              <a:t> </a:t>
            </a:r>
            <a:r>
              <a:rPr lang="en-US" baseline="0" dirty="0" err="1"/>
              <a:t>nuestro</a:t>
            </a:r>
            <a:r>
              <a:rPr lang="en-US" baseline="0" dirty="0"/>
              <a:t> </a:t>
            </a:r>
            <a:r>
              <a:rPr lang="en-US" baseline="0" dirty="0" err="1"/>
              <a:t>cliente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Los </a:t>
            </a:r>
            <a:r>
              <a:rPr lang="en-US" baseline="0" dirty="0" err="1"/>
              <a:t>problemas</a:t>
            </a:r>
            <a:r>
              <a:rPr lang="en-US" baseline="0" dirty="0"/>
              <a:t> que </a:t>
            </a:r>
            <a:r>
              <a:rPr lang="en-US" baseline="0" dirty="0" err="1"/>
              <a:t>actualmente</a:t>
            </a:r>
            <a:r>
              <a:rPr lang="en-US" baseline="0" dirty="0"/>
              <a:t> </a:t>
            </a:r>
            <a:r>
              <a:rPr lang="en-US" baseline="0" dirty="0" err="1"/>
              <a:t>tienen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La </a:t>
            </a:r>
            <a:r>
              <a:rPr lang="en-US" baseline="0" dirty="0" err="1"/>
              <a:t>soluci</a:t>
            </a:r>
            <a:r>
              <a:rPr lang="es-ES" baseline="0" dirty="0" err="1"/>
              <a:t>ón</a:t>
            </a:r>
            <a:r>
              <a:rPr lang="es-ES" baseline="0" dirty="0"/>
              <a:t> que están solicitando</a:t>
            </a:r>
          </a:p>
          <a:p>
            <a:pPr marL="228600" indent="-228600">
              <a:buAutoNum type="arabicPeriod"/>
            </a:pPr>
            <a:r>
              <a:rPr lang="es-ES" baseline="0" dirty="0"/>
              <a:t>Los objetivos que se esperan lograr con esta solución</a:t>
            </a:r>
          </a:p>
          <a:p>
            <a:pPr marL="228600" indent="-228600">
              <a:buAutoNum type="arabicPeriod"/>
            </a:pPr>
            <a:r>
              <a:rPr lang="en-US" dirty="0"/>
              <a:t>El</a:t>
            </a:r>
            <a:r>
              <a:rPr lang="en-US" baseline="0" dirty="0"/>
              <a:t> </a:t>
            </a:r>
            <a:r>
              <a:rPr lang="en-US" baseline="0" dirty="0" err="1"/>
              <a:t>proyecto</a:t>
            </a:r>
            <a:r>
              <a:rPr lang="en-US" baseline="0" dirty="0"/>
              <a:t> que se </a:t>
            </a:r>
            <a:r>
              <a:rPr lang="en-US" baseline="0" dirty="0" err="1"/>
              <a:t>ejecutar</a:t>
            </a:r>
            <a:r>
              <a:rPr lang="es-ES" baseline="0" dirty="0"/>
              <a:t>á para elaborar la </a:t>
            </a:r>
            <a:r>
              <a:rPr lang="es-ES" baseline="0" dirty="0" err="1"/>
              <a:t>solucioón</a:t>
            </a:r>
            <a:r>
              <a:rPr lang="es-E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04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El</a:t>
            </a:r>
            <a:r>
              <a:rPr lang="en-US" baseline="0" dirty="0"/>
              <a:t> </a:t>
            </a:r>
            <a:r>
              <a:rPr lang="en-US" baseline="0" dirty="0" err="1"/>
              <a:t>centro</a:t>
            </a:r>
            <a:r>
              <a:rPr lang="en-US" baseline="0" dirty="0"/>
              <a:t> m</a:t>
            </a:r>
            <a:r>
              <a:rPr lang="es-ES" baseline="0" dirty="0" err="1"/>
              <a:t>édico</a:t>
            </a:r>
            <a:r>
              <a:rPr lang="es-ES" baseline="0" dirty="0"/>
              <a:t> </a:t>
            </a:r>
            <a:r>
              <a:rPr lang="es-ES" baseline="0" dirty="0" err="1"/>
              <a:t>hipócrates</a:t>
            </a:r>
            <a:r>
              <a:rPr lang="es-ES" baseline="0" dirty="0"/>
              <a:t> trabaja con una serie de servicios de salud.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/>
              <a:t>En él trabajan tanto profesionales de la salud como funcionarios comunes.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/>
              <a:t>Ofrece consultas médicas, </a:t>
            </a:r>
            <a:r>
              <a:rPr lang="es-ES" baseline="0" dirty="0" err="1"/>
              <a:t>exámenesde</a:t>
            </a:r>
            <a:r>
              <a:rPr lang="es-ES" baseline="0" dirty="0"/>
              <a:t> laboratorio, exámenes de </a:t>
            </a:r>
            <a:r>
              <a:rPr lang="es-ES" baseline="0" dirty="0" err="1"/>
              <a:t>imagenología</a:t>
            </a:r>
            <a:r>
              <a:rPr lang="es-E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Acepta</a:t>
            </a:r>
            <a:r>
              <a:rPr lang="en-US" baseline="0" dirty="0"/>
              <a:t> </a:t>
            </a:r>
            <a:r>
              <a:rPr lang="en-US" baseline="0" dirty="0" err="1"/>
              <a:t>remuneraci</a:t>
            </a:r>
            <a:r>
              <a:rPr lang="es-ES" baseline="0" dirty="0" err="1"/>
              <a:t>ón</a:t>
            </a:r>
            <a:r>
              <a:rPr lang="es-ES" baseline="0" dirty="0"/>
              <a:t> a través de bonos de seguros, cheques o efectivo.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720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sencillo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23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Uno de sus procesos es [cierre</a:t>
            </a:r>
            <a:r>
              <a:rPr lang="es-ES" baseline="0" dirty="0" smtClean="0"/>
              <a:t> de caja</a:t>
            </a:r>
            <a:r>
              <a:rPr lang="es-ES" dirty="0" smtClean="0"/>
              <a:t>]</a:t>
            </a:r>
          </a:p>
          <a:p>
            <a:endParaRPr lang="es-ES" dirty="0" smtClean="0"/>
          </a:p>
          <a:p>
            <a:r>
              <a:rPr lang="es-ES" dirty="0" smtClean="0"/>
              <a:t>Diagramas realizados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 smtClean="0"/>
              <a:t>Agendamiento</a:t>
            </a:r>
            <a:endParaRPr lang="es-E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Ingreso de paciente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Procedimiento pre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Procedimiento post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Cierre de cajas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Pago de honorarios médicos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Entrega exámenes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Comprobación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Pago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Anular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Abrir caja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256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actualidad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del</a:t>
            </a:r>
            <a:r>
              <a:rPr lang="en-US" baseline="0" dirty="0"/>
              <a:t> </a:t>
            </a:r>
            <a:r>
              <a:rPr lang="en-US" baseline="0" dirty="0" err="1"/>
              <a:t>cliente</a:t>
            </a:r>
            <a:r>
              <a:rPr lang="en-US" baseline="0" dirty="0"/>
              <a:t> </a:t>
            </a:r>
            <a:r>
              <a:rPr lang="en-US" baseline="0" dirty="0" err="1"/>
              <a:t>presenta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serie</a:t>
            </a:r>
            <a:r>
              <a:rPr lang="en-US" baseline="0" dirty="0"/>
              <a:t> de </a:t>
            </a:r>
            <a:r>
              <a:rPr lang="en-US" baseline="0" dirty="0" err="1"/>
              <a:t>deficiencias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En</a:t>
            </a:r>
            <a:r>
              <a:rPr lang="en-US" baseline="0" dirty="0"/>
              <a:t> el </a:t>
            </a:r>
            <a:r>
              <a:rPr lang="es-ES" baseline="0" dirty="0"/>
              <a:t>área de los procesos o procedimientos tienen poca formalidad, lo que hace </a:t>
            </a:r>
            <a:r>
              <a:rPr lang="es-ES" baseline="0" dirty="0" err="1"/>
              <a:t>dificil</a:t>
            </a:r>
            <a:r>
              <a:rPr lang="es-ES" baseline="0" dirty="0"/>
              <a:t> estandarizar administrarlos.</a:t>
            </a:r>
          </a:p>
          <a:p>
            <a:pPr marL="228600" indent="-228600">
              <a:buAutoNum type="arabicPeriod"/>
            </a:pPr>
            <a:r>
              <a:rPr lang="en-US" dirty="0"/>
              <a:t>Con</a:t>
            </a:r>
            <a:r>
              <a:rPr lang="en-US" baseline="0" dirty="0"/>
              <a:t> </a:t>
            </a:r>
            <a:r>
              <a:rPr lang="en-US" baseline="0" dirty="0" err="1"/>
              <a:t>respecto</a:t>
            </a:r>
            <a:r>
              <a:rPr lang="en-US" baseline="0" dirty="0"/>
              <a:t> al </a:t>
            </a:r>
            <a:r>
              <a:rPr lang="en-US" baseline="0" dirty="0" err="1"/>
              <a:t>entorno</a:t>
            </a:r>
            <a:r>
              <a:rPr lang="en-US" baseline="0" dirty="0"/>
              <a:t>: se </a:t>
            </a:r>
            <a:r>
              <a:rPr lang="en-US" baseline="0" dirty="0" err="1"/>
              <a:t>encuentran</a:t>
            </a:r>
            <a:r>
              <a:rPr lang="en-US" baseline="0" dirty="0"/>
              <a:t> con un alto </a:t>
            </a:r>
            <a:r>
              <a:rPr lang="en-US" baseline="0" dirty="0" err="1"/>
              <a:t>volumen</a:t>
            </a:r>
            <a:r>
              <a:rPr lang="en-US" baseline="0" dirty="0"/>
              <a:t> de </a:t>
            </a:r>
            <a:r>
              <a:rPr lang="en-US" baseline="0" dirty="0" err="1"/>
              <a:t>pacientes</a:t>
            </a:r>
            <a:r>
              <a:rPr lang="en-US" baseline="0" dirty="0"/>
              <a:t>, y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industria</a:t>
            </a:r>
            <a:r>
              <a:rPr lang="en-US" baseline="0" dirty="0"/>
              <a:t> </a:t>
            </a:r>
            <a:r>
              <a:rPr lang="en-US" baseline="0" dirty="0" err="1"/>
              <a:t>competitiva</a:t>
            </a:r>
            <a:r>
              <a:rPr lang="en-US" baseline="0" dirty="0"/>
              <a:t> </a:t>
            </a:r>
            <a:r>
              <a:rPr lang="en-US" baseline="0" dirty="0" err="1"/>
              <a:t>donde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clientes</a:t>
            </a:r>
            <a:r>
              <a:rPr lang="en-US" baseline="0" dirty="0"/>
              <a:t> </a:t>
            </a:r>
            <a:r>
              <a:rPr lang="en-US" baseline="0" dirty="0" err="1"/>
              <a:t>tienden</a:t>
            </a:r>
            <a:r>
              <a:rPr lang="en-US" baseline="0" dirty="0"/>
              <a:t> a </a:t>
            </a:r>
            <a:r>
              <a:rPr lang="en-US" baseline="0" dirty="0" err="1"/>
              <a:t>exigir</a:t>
            </a:r>
            <a:r>
              <a:rPr lang="en-US" baseline="0" dirty="0"/>
              <a:t> m</a:t>
            </a:r>
            <a:r>
              <a:rPr lang="es-ES" baseline="0" dirty="0" err="1"/>
              <a:t>ás</a:t>
            </a:r>
            <a:r>
              <a:rPr lang="es-ES" baseline="0" dirty="0"/>
              <a:t> y mejor tecnología. Si comparamos el centro médico con la competencia presenta un grave atraso tecnológico.</a:t>
            </a:r>
          </a:p>
          <a:p>
            <a:pPr marL="228600" indent="-228600">
              <a:buAutoNum type="arabicPeriod"/>
            </a:pPr>
            <a:r>
              <a:rPr lang="en-US" dirty="0" err="1"/>
              <a:t>Tambi</a:t>
            </a:r>
            <a:r>
              <a:rPr lang="es-ES" dirty="0" err="1"/>
              <a:t>én</a:t>
            </a:r>
            <a:r>
              <a:rPr lang="es-ES" dirty="0"/>
              <a:t> contribuye a la problemática lo</a:t>
            </a:r>
            <a:r>
              <a:rPr lang="es-ES" baseline="0" dirty="0"/>
              <a:t> poco confiables que son los procesos de manejo de información. Habitualmente se pierden datos o se generan datos inconsistentes, lo que implica una necesidad de volver a generarlos  o procesarlos, encareciendo el negocio en general.</a:t>
            </a:r>
          </a:p>
          <a:p>
            <a:pPr marL="228600" indent="-228600">
              <a:buAutoNum type="arabicPeriod"/>
            </a:pPr>
            <a:r>
              <a:rPr lang="en-US" dirty="0"/>
              <a:t>Las</a:t>
            </a:r>
            <a:r>
              <a:rPr lang="en-US" baseline="0" dirty="0"/>
              <a:t> </a:t>
            </a:r>
            <a:r>
              <a:rPr lang="en-US" baseline="0" dirty="0" err="1"/>
              <a:t>herramientas</a:t>
            </a:r>
            <a:r>
              <a:rPr lang="en-US" baseline="0" dirty="0"/>
              <a:t> que </a:t>
            </a:r>
            <a:r>
              <a:rPr lang="en-US" baseline="0" dirty="0" err="1"/>
              <a:t>utilizan</a:t>
            </a:r>
            <a:r>
              <a:rPr lang="en-US" baseline="0" dirty="0"/>
              <a:t> </a:t>
            </a:r>
            <a:r>
              <a:rPr lang="en-US" baseline="0" dirty="0" err="1"/>
              <a:t>tambi</a:t>
            </a:r>
            <a:r>
              <a:rPr lang="es-ES" baseline="0" dirty="0" err="1"/>
              <a:t>én</a:t>
            </a:r>
            <a:r>
              <a:rPr lang="es-ES" baseline="0" dirty="0"/>
              <a:t> contribuyen: papeles y carpetas desorganizadas hacen que buscar información esencial para el proceso sea demoroso y costoso.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El </a:t>
            </a:r>
            <a:r>
              <a:rPr lang="en-US" baseline="0" dirty="0" err="1"/>
              <a:t>conjunto</a:t>
            </a:r>
            <a:r>
              <a:rPr lang="en-US" baseline="0" dirty="0"/>
              <a:t> de </a:t>
            </a:r>
            <a:r>
              <a:rPr lang="en-US" baseline="0" dirty="0" err="1"/>
              <a:t>elementos</a:t>
            </a:r>
            <a:r>
              <a:rPr lang="en-US" baseline="0" dirty="0"/>
              <a:t> </a:t>
            </a:r>
            <a:r>
              <a:rPr lang="en-US" baseline="0" dirty="0" err="1"/>
              <a:t>anteriores</a:t>
            </a:r>
            <a:r>
              <a:rPr lang="en-US" baseline="0" dirty="0"/>
              <a:t> </a:t>
            </a:r>
            <a:r>
              <a:rPr lang="en-US" baseline="0" dirty="0" err="1"/>
              <a:t>contribuyen</a:t>
            </a:r>
            <a:r>
              <a:rPr lang="en-US" baseline="0" dirty="0"/>
              <a:t> al gran </a:t>
            </a:r>
            <a:r>
              <a:rPr lang="en-US" baseline="0" dirty="0" err="1"/>
              <a:t>problema</a:t>
            </a:r>
            <a:r>
              <a:rPr lang="en-US" baseline="0" dirty="0"/>
              <a:t> del </a:t>
            </a:r>
            <a:r>
              <a:rPr lang="en-US" baseline="0" dirty="0" err="1"/>
              <a:t>cliente</a:t>
            </a:r>
            <a:r>
              <a:rPr lang="en-US" baseline="0" dirty="0"/>
              <a:t>: </a:t>
            </a:r>
            <a:r>
              <a:rPr lang="en-US" baseline="0" dirty="0" err="1"/>
              <a:t>varios</a:t>
            </a:r>
            <a:r>
              <a:rPr lang="en-US" baseline="0" dirty="0"/>
              <a:t> de </a:t>
            </a:r>
            <a:r>
              <a:rPr lang="en-US" baseline="0" dirty="0" err="1"/>
              <a:t>sus</a:t>
            </a:r>
            <a:r>
              <a:rPr lang="en-US" baseline="0" dirty="0"/>
              <a:t> </a:t>
            </a:r>
            <a:r>
              <a:rPr lang="en-US" baseline="0" dirty="0" err="1"/>
              <a:t>procesos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s-ES" baseline="0" dirty="0" err="1"/>
              <a:t>án</a:t>
            </a:r>
            <a:r>
              <a:rPr lang="es-ES" baseline="0" dirty="0"/>
              <a:t> tomando demasiado tiempo. El cliente teme que esto le pueda traer consecuencias futuras, como pérdida de clientes por disminución de su satisfacción.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618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</a:t>
            </a:r>
            <a:r>
              <a:rPr lang="en-US" baseline="0" dirty="0"/>
              <a:t> </a:t>
            </a:r>
            <a:r>
              <a:rPr lang="en-US" baseline="0" dirty="0" err="1"/>
              <a:t>soluci</a:t>
            </a:r>
            <a:r>
              <a:rPr lang="es-ES" baseline="0" dirty="0" err="1"/>
              <a:t>ón</a:t>
            </a:r>
            <a:r>
              <a:rPr lang="es-ES" baseline="0" dirty="0"/>
              <a:t> que el cliente solicita ataca a estos procesos, que son los que considera más afectados por el problema anterior.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46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Agendamiento</a:t>
            </a:r>
            <a:r>
              <a:rPr lang="es-ES" dirty="0" smtClean="0"/>
              <a:t> de horarios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236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Objetivos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específicos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antiguo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Agendar horas médicas en el sistema en al menos un 40%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el ingreso de paciente en el sistema en al menos un 45%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una ficha medica en el sistema en al menos un 50%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 el tiempo empleado en el pago de honorarios en al menos un 50% del tiempo de ejecución.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Entregar resultados de exámenes al paciente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 cierre de caja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Garantizar integridad de los datos de fichas médicas en el sistema en al menos un 95%.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 la incertidumbre de los pacientes por pérdida de fichas médicas al menos a un 2%.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la confiabilidad de la información de las cajas en el sistema en al menos un 99%.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Buscar fichas médicas en el sistema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Comunicar petición de personal a médicos, enfermeros y/o tecnólogos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que médicos, enfermeros y/o tecnólogos reciban el detalle de procedimiento a efectuar en al menos un 99% de las ocasiones.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que el paciente pueda tener acceso a la información de a sus horas médicas, fichas médicas y resultado de exámenes el 99% del tiempo bajo condiciones normales.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 órdenes de análisis de muestras de pacientes en al menos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668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13-09-2016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13-09-2016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13-09-2016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13-09-2016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13-09-2016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13-09-2016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13-09-2016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720" y="1411581"/>
            <a:ext cx="9418320" cy="3120717"/>
          </a:xfrm>
        </p:spPr>
        <p:txBody>
          <a:bodyPr/>
          <a:lstStyle/>
          <a:p>
            <a:r>
              <a:rPr lang="es-CL" dirty="0"/>
              <a:t>Caso 1: Centro m</a:t>
            </a:r>
            <a:r>
              <a:rPr lang="es-ES" dirty="0" err="1"/>
              <a:t>édico</a:t>
            </a:r>
            <a:r>
              <a:rPr lang="es-ES" dirty="0"/>
              <a:t> Hipócrates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Alumnos: Elias 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Desarrollo de sistema de software:</a:t>
            </a:r>
            <a:endParaRPr lang="es-ES" sz="3400" dirty="0"/>
          </a:p>
          <a:p>
            <a:pPr lvl="1"/>
            <a:r>
              <a:rPr lang="es-ES" sz="3400" dirty="0"/>
              <a:t>Utilizando Java y .NET</a:t>
            </a:r>
          </a:p>
          <a:p>
            <a:pPr lvl="1"/>
            <a:r>
              <a:rPr lang="es-ES" sz="3400" dirty="0"/>
              <a:t>Para el escritorio y web</a:t>
            </a:r>
          </a:p>
          <a:p>
            <a:pPr lvl="1"/>
            <a:r>
              <a:rPr lang="en-US" sz="3400" dirty="0"/>
              <a:t>Con BD Oracle</a:t>
            </a:r>
          </a:p>
          <a:p>
            <a:pPr lvl="1"/>
            <a:r>
              <a:rPr lang="en-US" sz="3400" dirty="0"/>
              <a:t>Que </a:t>
            </a:r>
            <a:r>
              <a:rPr lang="en-US" sz="3400" dirty="0" err="1"/>
              <a:t>cumpla</a:t>
            </a:r>
            <a:r>
              <a:rPr lang="en-US" sz="3400" dirty="0"/>
              <a:t> con </a:t>
            </a:r>
            <a:r>
              <a:rPr lang="en-US" sz="3400" dirty="0" err="1"/>
              <a:t>est</a:t>
            </a:r>
            <a:r>
              <a:rPr lang="es-ES" sz="3400" dirty="0" err="1"/>
              <a:t>ándares</a:t>
            </a:r>
            <a:r>
              <a:rPr lang="es-ES" sz="3400" dirty="0"/>
              <a:t> de programación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1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31" y="2271697"/>
            <a:ext cx="9740518" cy="1843103"/>
          </a:xfrm>
        </p:spPr>
      </p:pic>
    </p:spTree>
    <p:extLst>
      <p:ext uri="{BB962C8B-B14F-4D97-AF65-F5344CB8AC3E}">
        <p14:creationId xmlns:p14="http://schemas.microsoft.com/office/powerpoint/2010/main" val="157686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Carta Gantt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605" y="2604704"/>
            <a:ext cx="9972553" cy="2170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8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 de </a:t>
            </a:r>
            <a:r>
              <a:rPr lang="en-US"/>
              <a:t>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Alguna</a:t>
            </a:r>
            <a:r>
              <a:rPr lang="en-US" sz="3600" dirty="0"/>
              <a:t> </a:t>
            </a:r>
            <a:r>
              <a:rPr lang="en-US" sz="3600" dirty="0" err="1"/>
              <a:t>pregunta</a:t>
            </a:r>
            <a:r>
              <a:rPr lang="en-US" sz="36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6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Puntos</a:t>
            </a:r>
            <a:r>
              <a:rPr lang="en-US" dirty="0"/>
              <a:t> a </a:t>
            </a:r>
            <a:r>
              <a:rPr lang="en-US" dirty="0" err="1"/>
              <a:t>tratar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CL" sz="3600" dirty="0"/>
              <a:t>Cliente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Problem</a:t>
            </a:r>
            <a:r>
              <a:rPr lang="es-ES" sz="3600" dirty="0"/>
              <a:t>ática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Soluci</a:t>
            </a:r>
            <a:r>
              <a:rPr lang="es-ES" sz="3600" dirty="0" err="1"/>
              <a:t>ón</a:t>
            </a:r>
            <a:endParaRPr lang="es-ES" sz="3600" dirty="0"/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Objetivos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/>
              <a:t>Proyecto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/>
              <a:t>Carta Gantt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</a:t>
            </a:r>
            <a:r>
              <a:rPr lang="es-ES" sz="3600" dirty="0"/>
              <a:t>entro médico</a:t>
            </a:r>
          </a:p>
          <a:p>
            <a:r>
              <a:rPr lang="es-ES" sz="3600" dirty="0"/>
              <a:t>Trabajan: Médicos, enfermeras, tecnólogos médicos, operadores.</a:t>
            </a:r>
          </a:p>
          <a:p>
            <a:r>
              <a:rPr lang="es-ES" sz="3600" dirty="0"/>
              <a:t>Ofrece: Consultas médicas, exámenes de laboratorio, exámenes de </a:t>
            </a:r>
            <a:r>
              <a:rPr lang="es-ES" sz="3600" dirty="0" err="1"/>
              <a:t>imagenología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2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Su </a:t>
            </a:r>
            <a:r>
              <a:rPr lang="en-US" sz="3600" dirty="0" err="1"/>
              <a:t>proceso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: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toma</a:t>
            </a:r>
            <a:r>
              <a:rPr lang="en-US" sz="3400" dirty="0"/>
              <a:t> </a:t>
            </a:r>
            <a:r>
              <a:rPr lang="en-US" sz="3400" dirty="0" err="1"/>
              <a:t>hora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se </a:t>
            </a:r>
            <a:r>
              <a:rPr lang="en-US" sz="3400" dirty="0" err="1"/>
              <a:t>presenta</a:t>
            </a:r>
            <a:r>
              <a:rPr lang="en-US" sz="3400" dirty="0"/>
              <a:t> a la </a:t>
            </a:r>
            <a:r>
              <a:rPr lang="en-US" sz="3400" dirty="0" err="1"/>
              <a:t>hora</a:t>
            </a:r>
            <a:r>
              <a:rPr lang="en-US" sz="3400" dirty="0"/>
              <a:t>, </a:t>
            </a:r>
            <a:r>
              <a:rPr lang="en-US" sz="3400" dirty="0" err="1"/>
              <a:t>es</a:t>
            </a:r>
            <a:r>
              <a:rPr lang="en-US" sz="3400" dirty="0"/>
              <a:t> </a:t>
            </a:r>
            <a:r>
              <a:rPr lang="en-US" sz="3400" dirty="0" err="1"/>
              <a:t>ingresado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paga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ejecuta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entregan</a:t>
            </a:r>
            <a:r>
              <a:rPr lang="en-US" sz="3400" dirty="0"/>
              <a:t> los </a:t>
            </a:r>
            <a:r>
              <a:rPr lang="en-US" sz="3400" dirty="0" err="1"/>
              <a:t>resultados</a:t>
            </a:r>
            <a:r>
              <a:rPr lang="en-US" sz="3400" dirty="0"/>
              <a:t> del </a:t>
            </a:r>
            <a:r>
              <a:rPr lang="en-US" sz="3400" dirty="0" err="1"/>
              <a:t>procedimiento</a:t>
            </a:r>
            <a:endParaRPr lang="en-US" sz="34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 </a:t>
            </a:r>
            <a:r>
              <a:rPr lang="en-US" sz="3600" dirty="0" err="1"/>
              <a:t>proceso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: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toma</a:t>
            </a:r>
            <a:r>
              <a:rPr lang="en-US" sz="3400" dirty="0"/>
              <a:t> hora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se </a:t>
            </a:r>
            <a:r>
              <a:rPr lang="en-US" sz="3400" dirty="0" err="1"/>
              <a:t>presenta</a:t>
            </a:r>
            <a:r>
              <a:rPr lang="en-US" sz="3400" dirty="0"/>
              <a:t> a la hora, </a:t>
            </a:r>
            <a:r>
              <a:rPr lang="en-US" sz="3400" dirty="0" err="1"/>
              <a:t>es</a:t>
            </a:r>
            <a:r>
              <a:rPr lang="en-US" sz="3400" dirty="0"/>
              <a:t> </a:t>
            </a:r>
            <a:r>
              <a:rPr lang="en-US" sz="3400" dirty="0" err="1"/>
              <a:t>ingresado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paga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ejecuta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entregan</a:t>
            </a:r>
            <a:r>
              <a:rPr lang="en-US" sz="3400" dirty="0"/>
              <a:t> </a:t>
            </a:r>
            <a:r>
              <a:rPr lang="en-US" sz="3400" dirty="0" err="1"/>
              <a:t>los</a:t>
            </a:r>
            <a:r>
              <a:rPr lang="en-US" sz="3400" dirty="0"/>
              <a:t> </a:t>
            </a:r>
            <a:r>
              <a:rPr lang="en-US" sz="3400" dirty="0" err="1"/>
              <a:t>resultados</a:t>
            </a:r>
            <a:r>
              <a:rPr lang="en-US" sz="3400" dirty="0"/>
              <a:t> del </a:t>
            </a:r>
            <a:r>
              <a:rPr lang="en-US" sz="3400" dirty="0" err="1"/>
              <a:t>procedimiento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22" y="1828799"/>
            <a:ext cx="8852170" cy="45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s-ES" dirty="0"/>
              <a:t>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4"/>
          <p:cNvSpPr/>
          <p:nvPr/>
        </p:nvSpPr>
        <p:spPr>
          <a:xfrm>
            <a:off x="1261872" y="1810339"/>
            <a:ext cx="9573677" cy="436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004851" y="5392260"/>
            <a:ext cx="1513164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Entorno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8355895" y="3092995"/>
            <a:ext cx="1884864" cy="1332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CL" dirty="0">
                <a:ea typeface="Calibri" panose="020F0502020204030204" pitchFamily="34" charset="0"/>
                <a:cs typeface="Times New Roman" panose="02020603050405020304" pitchFamily="18" charset="0"/>
              </a:rPr>
              <a:t>Procesos toman demasiado tiempo</a:t>
            </a:r>
            <a:endParaRPr lang="es-CL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3677412" y="3710544"/>
            <a:ext cx="4670442" cy="116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027508" y="2323696"/>
            <a:ext cx="756583" cy="139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8" idx="0"/>
          </p:cNvCxnSpPr>
          <p:nvPr/>
        </p:nvCxnSpPr>
        <p:spPr>
          <a:xfrm flipV="1">
            <a:off x="2761433" y="3733988"/>
            <a:ext cx="1327975" cy="1658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154674" y="2323322"/>
            <a:ext cx="756583" cy="139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0"/>
          </p:cNvCxnSpPr>
          <p:nvPr/>
        </p:nvCxnSpPr>
        <p:spPr>
          <a:xfrm flipV="1">
            <a:off x="5727386" y="3731680"/>
            <a:ext cx="1174952" cy="1634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472184" y="3795682"/>
            <a:ext cx="1885289" cy="61922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Alto volumen de pacientes</a:t>
            </a:r>
            <a:endParaRPr lang="es-CL" sz="32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472184" y="4535299"/>
            <a:ext cx="1549521" cy="503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Atraso tecnológico</a:t>
            </a:r>
            <a:endParaRPr lang="es-E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>
            <a:off x="2961056" y="2805202"/>
            <a:ext cx="30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778287" y="4561764"/>
            <a:ext cx="1776091" cy="6777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4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almacenamiento </a:t>
            </a:r>
            <a:r>
              <a:rPr lang="es-E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desorganizado </a:t>
            </a:r>
            <a:endParaRPr lang="es-ES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24"/>
          <p:cNvCxnSpPr>
            <a:stCxn id="18" idx="3"/>
          </p:cNvCxnSpPr>
          <p:nvPr/>
        </p:nvCxnSpPr>
        <p:spPr>
          <a:xfrm>
            <a:off x="3357473" y="4105297"/>
            <a:ext cx="338598" cy="9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9" idx="3"/>
          </p:cNvCxnSpPr>
          <p:nvPr/>
        </p:nvCxnSpPr>
        <p:spPr>
          <a:xfrm flipV="1">
            <a:off x="3021705" y="4767933"/>
            <a:ext cx="217024" cy="1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168903" y="2910055"/>
            <a:ext cx="29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22" idx="3"/>
          </p:cNvCxnSpPr>
          <p:nvPr/>
        </p:nvCxnSpPr>
        <p:spPr>
          <a:xfrm flipV="1">
            <a:off x="6154675" y="4029144"/>
            <a:ext cx="497981" cy="2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558398" y="4876435"/>
            <a:ext cx="52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6342877" y="3350164"/>
            <a:ext cx="36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2008054" y="1897530"/>
            <a:ext cx="1862356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Procedimientos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260466" y="1903078"/>
            <a:ext cx="1687760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Información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639488" y="2588731"/>
            <a:ext cx="1382217" cy="5834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Poca claridad</a:t>
            </a:r>
            <a:endParaRPr lang="es-ES" sz="3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409725" y="2606504"/>
            <a:ext cx="1784342" cy="48233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Pérdida de datos</a:t>
            </a:r>
            <a:endParaRPr lang="es-CL" sz="28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256106" y="3213017"/>
            <a:ext cx="2104338" cy="419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Inconsistencia de datos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861681" y="5366233"/>
            <a:ext cx="1731409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Herramientas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223179" y="3860773"/>
            <a:ext cx="1931496" cy="382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s-E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Datos en papel</a:t>
            </a:r>
            <a:endParaRPr lang="es-CL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Soluci</a:t>
            </a:r>
            <a:r>
              <a:rPr lang="es-ES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600" dirty="0"/>
              <a:t>La solución solicitada comprende un sistema de software que agilice:</a:t>
            </a:r>
          </a:p>
          <a:p>
            <a:pPr lvl="1"/>
            <a:r>
              <a:rPr lang="en-US" sz="2800" dirty="0" err="1"/>
              <a:t>Agendamiento</a:t>
            </a:r>
            <a:r>
              <a:rPr lang="en-US" sz="2800" dirty="0"/>
              <a:t> de horas</a:t>
            </a:r>
          </a:p>
          <a:p>
            <a:pPr lvl="1"/>
            <a:r>
              <a:rPr lang="en-US" sz="2800" dirty="0" err="1"/>
              <a:t>Gesti</a:t>
            </a:r>
            <a:r>
              <a:rPr lang="es-ES" sz="2800" dirty="0" err="1"/>
              <a:t>ón</a:t>
            </a:r>
            <a:r>
              <a:rPr lang="es-ES" sz="2800" dirty="0"/>
              <a:t> de fichas médicas</a:t>
            </a:r>
          </a:p>
          <a:p>
            <a:pPr lvl="1"/>
            <a:r>
              <a:rPr lang="es-ES" sz="2800" dirty="0"/>
              <a:t>Pago de honorarios</a:t>
            </a:r>
          </a:p>
          <a:p>
            <a:pPr lvl="1"/>
            <a:r>
              <a:rPr lang="en-US" sz="2800" dirty="0" err="1"/>
              <a:t>Contabilidad</a:t>
            </a:r>
            <a:r>
              <a:rPr lang="en-US" sz="2800" dirty="0"/>
              <a:t> de </a:t>
            </a:r>
            <a:r>
              <a:rPr lang="en-US" sz="2800" dirty="0" err="1"/>
              <a:t>cajas</a:t>
            </a:r>
            <a:endParaRPr lang="en-US" sz="2800" dirty="0"/>
          </a:p>
          <a:p>
            <a:pPr lvl="1"/>
            <a:r>
              <a:rPr lang="en-US" sz="2800" dirty="0" err="1"/>
              <a:t>Entrega</a:t>
            </a:r>
            <a:r>
              <a:rPr lang="en-US" sz="2800" dirty="0"/>
              <a:t> de </a:t>
            </a:r>
            <a:r>
              <a:rPr lang="en-US" sz="2800" dirty="0" err="1"/>
              <a:t>resultados</a:t>
            </a:r>
            <a:endParaRPr lang="en-US" sz="2800" dirty="0"/>
          </a:p>
          <a:p>
            <a:pPr lvl="1"/>
            <a:r>
              <a:rPr lang="es-ES" sz="2800" dirty="0"/>
              <a:t>Órdenes de procedimientos</a:t>
            </a:r>
            <a:endParaRPr lang="en-US" sz="2800" dirty="0"/>
          </a:p>
          <a:p>
            <a:pPr lvl="1"/>
            <a:r>
              <a:rPr lang="en-US" sz="2800" dirty="0"/>
              <a:t>Reporter</a:t>
            </a:r>
            <a:r>
              <a:rPr lang="es-ES" sz="2800" dirty="0" err="1"/>
              <a:t>ía</a:t>
            </a:r>
            <a:endParaRPr lang="es-E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2" y="1828800"/>
            <a:ext cx="8146679" cy="50292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2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2100" b="1" dirty="0">
                <a:solidFill>
                  <a:srgbClr val="FF0000"/>
                </a:solidFill>
              </a:rPr>
              <a:t>Objetivo General</a:t>
            </a:r>
            <a:endParaRPr lang="es-ES" sz="2100" b="1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Mejorar los resultados de los procesos del centro médico Hipócrates mediante una solución integrada de software.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CL" sz="2100" b="1" dirty="0" smtClean="0">
                <a:solidFill>
                  <a:srgbClr val="FF0000"/>
                </a:solidFill>
              </a:rPr>
              <a:t>Objetivos </a:t>
            </a:r>
            <a:r>
              <a:rPr lang="es-CL" sz="2100" b="1" dirty="0">
                <a:solidFill>
                  <a:srgbClr val="FF0000"/>
                </a:solidFill>
              </a:rPr>
              <a:t>Específicos</a:t>
            </a:r>
            <a:endParaRPr lang="es-CL" sz="2100" b="1" dirty="0">
              <a:solidFill>
                <a:schemeClr val="tx1"/>
              </a:solidFill>
            </a:endParaRPr>
          </a:p>
          <a:p>
            <a:pPr marL="171450" lvl="0" indent="-171450"/>
            <a:r>
              <a:rPr lang="es-ES_tradnl" dirty="0">
                <a:solidFill>
                  <a:schemeClr val="tx1"/>
                </a:solidFill>
              </a:rPr>
              <a:t>Reducir el tiempo empleado en el pago de honorarios en al menos un 50% del tiempo de ejecución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171450" lvl="0" indent="-171450"/>
            <a:r>
              <a:rPr lang="es-ES_tradnl" dirty="0" smtClean="0">
                <a:solidFill>
                  <a:schemeClr val="tx1"/>
                </a:solidFill>
              </a:rPr>
              <a:t>Reducir la incertidumbre de pacientes frente a sus atenciones y sus resultados al menos un 2%</a:t>
            </a:r>
          </a:p>
          <a:p>
            <a:pPr marL="171450" indent="-171450"/>
            <a:r>
              <a:rPr lang="es-ES_tradnl" dirty="0">
                <a:solidFill>
                  <a:schemeClr val="tx1"/>
                </a:solidFill>
              </a:rPr>
              <a:t>Asegurar la confiabilidad de la información de las cajas </a:t>
            </a:r>
            <a:r>
              <a:rPr lang="es-ES_tradnl" dirty="0" smtClean="0">
                <a:solidFill>
                  <a:schemeClr val="tx1"/>
                </a:solidFill>
              </a:rPr>
              <a:t>de pago en </a:t>
            </a:r>
            <a:r>
              <a:rPr lang="es-ES_tradnl" dirty="0">
                <a:solidFill>
                  <a:schemeClr val="tx1"/>
                </a:solidFill>
              </a:rPr>
              <a:t>al menos un 99</a:t>
            </a:r>
            <a:r>
              <a:rPr lang="es-ES_tradnl" dirty="0" smtClean="0">
                <a:solidFill>
                  <a:schemeClr val="tx1"/>
                </a:solidFill>
              </a:rPr>
              <a:t>%.</a:t>
            </a:r>
          </a:p>
          <a:p>
            <a:pPr marL="171450" lvl="0" indent="-171450"/>
            <a:r>
              <a:rPr lang="es-CL" dirty="0">
                <a:solidFill>
                  <a:schemeClr val="tx1"/>
                </a:solidFill>
              </a:rPr>
              <a:t>Incrementar información de detalle de procedimientos de médicos, enfermeros y/o tecnólogos en al menos un 99% de las ocasiones. </a:t>
            </a:r>
          </a:p>
          <a:p>
            <a:pPr marL="171450" indent="-171450"/>
            <a:endParaRPr lang="es-ES_tradnl" dirty="0" smtClean="0">
              <a:solidFill>
                <a:schemeClr val="tx1"/>
              </a:solidFill>
            </a:endParaRPr>
          </a:p>
          <a:p>
            <a:pPr marL="171450" indent="-171450"/>
            <a:endParaRPr lang="es-ES" dirty="0">
              <a:solidFill>
                <a:schemeClr val="tx1"/>
              </a:solidFill>
            </a:endParaRPr>
          </a:p>
          <a:p>
            <a:pPr marL="171450" lvl="0" indent="-171450"/>
            <a:endParaRPr lang="es-ES_tradnl" dirty="0" smtClean="0">
              <a:solidFill>
                <a:schemeClr val="tx1"/>
              </a:solidFill>
            </a:endParaRPr>
          </a:p>
          <a:p>
            <a:pPr marL="171450" lvl="0" indent="-171450"/>
            <a:endParaRPr lang="es-ES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157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205</TotalTime>
  <Words>1093</Words>
  <Application>Microsoft Office PowerPoint</Application>
  <PresentationFormat>Panorámica</PresentationFormat>
  <Paragraphs>157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 2</vt:lpstr>
      <vt:lpstr>View</vt:lpstr>
      <vt:lpstr>Caso 1: Centro médico Hipócrates</vt:lpstr>
      <vt:lpstr>Puntos a tratar</vt:lpstr>
      <vt:lpstr>Cliente</vt:lpstr>
      <vt:lpstr>Cliente</vt:lpstr>
      <vt:lpstr>Cliente</vt:lpstr>
      <vt:lpstr>Problemática</vt:lpstr>
      <vt:lpstr>Solución</vt:lpstr>
      <vt:lpstr>Solución</vt:lpstr>
      <vt:lpstr>Objetivos</vt:lpstr>
      <vt:lpstr>Proyecto</vt:lpstr>
      <vt:lpstr>Proyecto</vt:lpstr>
      <vt:lpstr>Carta Gantt</vt:lpstr>
      <vt:lpstr>Fin de la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Gonzalo López</cp:lastModifiedBy>
  <cp:revision>40</cp:revision>
  <dcterms:created xsi:type="dcterms:W3CDTF">2016-08-29T19:39:28Z</dcterms:created>
  <dcterms:modified xsi:type="dcterms:W3CDTF">2016-09-13T18:35:16Z</dcterms:modified>
</cp:coreProperties>
</file>