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87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73" r:id="rId16"/>
    <p:sldId id="274" r:id="rId17"/>
    <p:sldId id="276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307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8" r:id="rId48"/>
    <p:sldId id="278" r:id="rId49"/>
    <p:sldId id="309" r:id="rId50"/>
    <p:sldId id="310" r:id="rId51"/>
    <p:sldId id="312" r:id="rId52"/>
    <p:sldId id="313" r:id="rId53"/>
    <p:sldId id="314" r:id="rId54"/>
    <p:sldId id="315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16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40" r:id="rId75"/>
    <p:sldId id="341" r:id="rId76"/>
    <p:sldId id="342" r:id="rId77"/>
    <p:sldId id="339" r:id="rId78"/>
    <p:sldId id="343" r:id="rId79"/>
    <p:sldId id="344" r:id="rId80"/>
    <p:sldId id="345" r:id="rId81"/>
    <p:sldId id="346" r:id="rId82"/>
    <p:sldId id="347" r:id="rId83"/>
    <p:sldId id="348" r:id="rId84"/>
    <p:sldId id="349" r:id="rId85"/>
    <p:sldId id="350" r:id="rId8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85" autoAdjust="0"/>
    <p:restoredTop sz="94660"/>
  </p:normalViewPr>
  <p:slideViewPr>
    <p:cSldViewPr snapToGrid="0">
      <p:cViewPr>
        <p:scale>
          <a:sx n="100" d="100"/>
          <a:sy n="100" d="100"/>
        </p:scale>
        <p:origin x="450" y="-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C2E802-A1E4-40D9-9B04-16DD911214E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48347569-2D44-4187-8E76-E01E096B72F4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L" dirty="0"/>
            <a:t>Jefe de proyecto </a:t>
          </a:r>
        </a:p>
      </dgm:t>
    </dgm:pt>
    <dgm:pt modelId="{8108A6FC-538E-4E74-B415-8EEFDD70FEF8}" type="parTrans" cxnId="{6E91DD04-9FDD-4BAF-96F5-859770B209B7}">
      <dgm:prSet/>
      <dgm:spPr/>
      <dgm:t>
        <a:bodyPr/>
        <a:lstStyle/>
        <a:p>
          <a:endParaRPr lang="es-CL"/>
        </a:p>
      </dgm:t>
    </dgm:pt>
    <dgm:pt modelId="{F0329AF9-EA15-4E78-826F-31DD480B0AB9}" type="sibTrans" cxnId="{6E91DD04-9FDD-4BAF-96F5-859770B209B7}">
      <dgm:prSet/>
      <dgm:spPr/>
      <dgm:t>
        <a:bodyPr/>
        <a:lstStyle/>
        <a:p>
          <a:endParaRPr lang="es-CL"/>
        </a:p>
      </dgm:t>
    </dgm:pt>
    <dgm:pt modelId="{589A2777-9AF4-491A-A97B-6E6C709B3283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L" dirty="0"/>
            <a:t>Ingeniero en informática</a:t>
          </a:r>
        </a:p>
      </dgm:t>
    </dgm:pt>
    <dgm:pt modelId="{C97E3CD4-306A-44C5-9200-822C58ECC4A3}" type="parTrans" cxnId="{D544BCAE-582C-486D-B770-A78FABA2192A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endParaRPr lang="es-CL"/>
        </a:p>
      </dgm:t>
    </dgm:pt>
    <dgm:pt modelId="{2D6B7466-3FBF-4978-A2F5-449A03386E56}" type="sibTrans" cxnId="{D544BCAE-582C-486D-B770-A78FABA2192A}">
      <dgm:prSet/>
      <dgm:spPr/>
      <dgm:t>
        <a:bodyPr/>
        <a:lstStyle/>
        <a:p>
          <a:endParaRPr lang="es-CL"/>
        </a:p>
      </dgm:t>
    </dgm:pt>
    <dgm:pt modelId="{AABA9C2A-AC39-4C3B-8C4E-A71A46F44AC5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L" dirty="0"/>
            <a:t>Ingeniero en procesos </a:t>
          </a:r>
        </a:p>
      </dgm:t>
    </dgm:pt>
    <dgm:pt modelId="{D6E78E02-2FC6-45D9-BBD1-1397F595C456}" type="parTrans" cxnId="{55BD99AA-0806-42CD-8B57-DB941F52AD94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endParaRPr lang="es-CL"/>
        </a:p>
      </dgm:t>
    </dgm:pt>
    <dgm:pt modelId="{85836242-B649-4FD0-B8C0-85580A5AE8CC}" type="sibTrans" cxnId="{55BD99AA-0806-42CD-8B57-DB941F52AD94}">
      <dgm:prSet/>
      <dgm:spPr/>
      <dgm:t>
        <a:bodyPr/>
        <a:lstStyle/>
        <a:p>
          <a:endParaRPr lang="es-CL"/>
        </a:p>
      </dgm:t>
    </dgm:pt>
    <dgm:pt modelId="{9605A8FC-0B20-44EC-B4DC-2C64897F3218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L" dirty="0"/>
            <a:t>Diseñador de prototipos</a:t>
          </a:r>
        </a:p>
      </dgm:t>
    </dgm:pt>
    <dgm:pt modelId="{C3F00ACD-BD35-4C93-AED9-718EC0388BEB}" type="parTrans" cxnId="{214197A1-1763-4632-B50D-CCB4B39BA231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endParaRPr lang="es-CL"/>
        </a:p>
      </dgm:t>
    </dgm:pt>
    <dgm:pt modelId="{0BFF58F7-CF29-4362-A0F1-B95CC5D28F63}" type="sibTrans" cxnId="{214197A1-1763-4632-B50D-CCB4B39BA231}">
      <dgm:prSet/>
      <dgm:spPr/>
      <dgm:t>
        <a:bodyPr/>
        <a:lstStyle/>
        <a:p>
          <a:endParaRPr lang="es-CL"/>
        </a:p>
      </dgm:t>
    </dgm:pt>
    <dgm:pt modelId="{3CC69F16-2EE9-4916-A606-987F8317B751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L" dirty="0"/>
            <a:t>Ingeniero de pruebas</a:t>
          </a:r>
        </a:p>
      </dgm:t>
    </dgm:pt>
    <dgm:pt modelId="{4A590890-CE07-4E1B-99BD-5193AF6F0560}" type="parTrans" cxnId="{D34A1D29-CCB6-4C0A-AAC6-D96F7B0680C7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endParaRPr lang="es-CL"/>
        </a:p>
      </dgm:t>
    </dgm:pt>
    <dgm:pt modelId="{F25FFF06-7851-4C2A-9AC7-E4445F9D1A06}" type="sibTrans" cxnId="{D34A1D29-CCB6-4C0A-AAC6-D96F7B0680C7}">
      <dgm:prSet/>
      <dgm:spPr/>
      <dgm:t>
        <a:bodyPr/>
        <a:lstStyle/>
        <a:p>
          <a:endParaRPr lang="es-CL"/>
        </a:p>
      </dgm:t>
    </dgm:pt>
    <dgm:pt modelId="{94B23D3E-BD45-4FA0-9736-F0B3BCFCBFFE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L" dirty="0"/>
            <a:t>Desarrollador Java</a:t>
          </a:r>
        </a:p>
      </dgm:t>
    </dgm:pt>
    <dgm:pt modelId="{17D2686D-FB37-4650-9997-37C5AE699601}" type="parTrans" cxnId="{30287404-1602-4EDD-80F5-5D22676D9E3C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endParaRPr lang="es-CL"/>
        </a:p>
      </dgm:t>
    </dgm:pt>
    <dgm:pt modelId="{F48BEAA6-CC0E-4191-A56C-A571A363CFC0}" type="sibTrans" cxnId="{30287404-1602-4EDD-80F5-5D22676D9E3C}">
      <dgm:prSet/>
      <dgm:spPr/>
      <dgm:t>
        <a:bodyPr/>
        <a:lstStyle/>
        <a:p>
          <a:endParaRPr lang="es-CL"/>
        </a:p>
      </dgm:t>
    </dgm:pt>
    <dgm:pt modelId="{114AEEA0-36D2-44AF-9FF5-DD1265A193D8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L" dirty="0"/>
            <a:t>Desarrollador .NET</a:t>
          </a:r>
        </a:p>
      </dgm:t>
    </dgm:pt>
    <dgm:pt modelId="{687ECD2D-38F3-42F1-AB87-89E51267D4A5}" type="parTrans" cxnId="{6478A9C8-CB29-4172-971B-33FBE99FFE39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endParaRPr lang="es-CL"/>
        </a:p>
      </dgm:t>
    </dgm:pt>
    <dgm:pt modelId="{0F055995-9182-494B-ADB4-648906D05C25}" type="sibTrans" cxnId="{6478A9C8-CB29-4172-971B-33FBE99FFE39}">
      <dgm:prSet/>
      <dgm:spPr/>
      <dgm:t>
        <a:bodyPr/>
        <a:lstStyle/>
        <a:p>
          <a:endParaRPr lang="es-CL"/>
        </a:p>
      </dgm:t>
    </dgm:pt>
    <dgm:pt modelId="{C496BD74-19CB-46EB-862B-875A5289DC73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L" dirty="0"/>
            <a:t>Programador PL/SQL</a:t>
          </a:r>
        </a:p>
      </dgm:t>
    </dgm:pt>
    <dgm:pt modelId="{3E77FAEB-6253-4BCB-A8BD-F64DF15941A3}" type="parTrans" cxnId="{C6031F02-71F0-4134-99B9-4F10216A5BA2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endParaRPr lang="es-CL"/>
        </a:p>
      </dgm:t>
    </dgm:pt>
    <dgm:pt modelId="{0FEB1AEA-1CB3-4995-813F-765E890849B9}" type="sibTrans" cxnId="{C6031F02-71F0-4134-99B9-4F10216A5BA2}">
      <dgm:prSet/>
      <dgm:spPr/>
      <dgm:t>
        <a:bodyPr/>
        <a:lstStyle/>
        <a:p>
          <a:endParaRPr lang="es-CL"/>
        </a:p>
      </dgm:t>
    </dgm:pt>
    <dgm:pt modelId="{55774A3D-21FB-4A3B-AD9A-44F1994328A8}" type="pres">
      <dgm:prSet presAssocID="{83C2E802-A1E4-40D9-9B04-16DD911214E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1D5E8DB-14ED-423B-8BE2-7E3C2B650139}" type="pres">
      <dgm:prSet presAssocID="{48347569-2D44-4187-8E76-E01E096B72F4}" presName="hierRoot1" presStyleCnt="0">
        <dgm:presLayoutVars>
          <dgm:hierBranch val="init"/>
        </dgm:presLayoutVars>
      </dgm:prSet>
      <dgm:spPr/>
    </dgm:pt>
    <dgm:pt modelId="{32C7AAD2-F3FE-48ED-A313-7D262E0251DA}" type="pres">
      <dgm:prSet presAssocID="{48347569-2D44-4187-8E76-E01E096B72F4}" presName="rootComposite1" presStyleCnt="0"/>
      <dgm:spPr/>
    </dgm:pt>
    <dgm:pt modelId="{4377A0B1-66D2-45BC-9E33-1825128E382B}" type="pres">
      <dgm:prSet presAssocID="{48347569-2D44-4187-8E76-E01E096B72F4}" presName="rootText1" presStyleLbl="node0" presStyleIdx="0" presStyleCnt="1">
        <dgm:presLayoutVars>
          <dgm:chPref val="3"/>
        </dgm:presLayoutVars>
      </dgm:prSet>
      <dgm:spPr/>
    </dgm:pt>
    <dgm:pt modelId="{8932BDAF-7795-4AEB-A2FC-8074C28024D0}" type="pres">
      <dgm:prSet presAssocID="{48347569-2D44-4187-8E76-E01E096B72F4}" presName="rootConnector1" presStyleLbl="node1" presStyleIdx="0" presStyleCnt="0"/>
      <dgm:spPr/>
    </dgm:pt>
    <dgm:pt modelId="{5ABF197A-8E73-4D19-B116-E6AEF04D7F2D}" type="pres">
      <dgm:prSet presAssocID="{48347569-2D44-4187-8E76-E01E096B72F4}" presName="hierChild2" presStyleCnt="0"/>
      <dgm:spPr/>
    </dgm:pt>
    <dgm:pt modelId="{F4A28CDB-FF3F-4012-B8B0-38A1800A2096}" type="pres">
      <dgm:prSet presAssocID="{C97E3CD4-306A-44C5-9200-822C58ECC4A3}" presName="Name37" presStyleLbl="parChTrans1D2" presStyleIdx="0" presStyleCnt="4"/>
      <dgm:spPr/>
    </dgm:pt>
    <dgm:pt modelId="{65A4D7B4-429D-46C8-8B3E-743505EBCDBB}" type="pres">
      <dgm:prSet presAssocID="{589A2777-9AF4-491A-A97B-6E6C709B3283}" presName="hierRoot2" presStyleCnt="0">
        <dgm:presLayoutVars>
          <dgm:hierBranch val="init"/>
        </dgm:presLayoutVars>
      </dgm:prSet>
      <dgm:spPr/>
    </dgm:pt>
    <dgm:pt modelId="{DB8AC82B-BE60-4EAE-880B-6DE22A5C0EF7}" type="pres">
      <dgm:prSet presAssocID="{589A2777-9AF4-491A-A97B-6E6C709B3283}" presName="rootComposite" presStyleCnt="0"/>
      <dgm:spPr/>
    </dgm:pt>
    <dgm:pt modelId="{9FDD5839-824F-4F90-B720-B486A3CC8069}" type="pres">
      <dgm:prSet presAssocID="{589A2777-9AF4-491A-A97B-6E6C709B3283}" presName="rootText" presStyleLbl="node2" presStyleIdx="0" presStyleCnt="4" custScaleX="125206">
        <dgm:presLayoutVars>
          <dgm:chPref val="3"/>
        </dgm:presLayoutVars>
      </dgm:prSet>
      <dgm:spPr/>
    </dgm:pt>
    <dgm:pt modelId="{BDC8841B-8EDB-4597-8243-9F4FD5675C78}" type="pres">
      <dgm:prSet presAssocID="{589A2777-9AF4-491A-A97B-6E6C709B3283}" presName="rootConnector" presStyleLbl="node2" presStyleIdx="0" presStyleCnt="4"/>
      <dgm:spPr/>
    </dgm:pt>
    <dgm:pt modelId="{0D0A93D8-16D8-4769-A1A6-4D7DD89BA84D}" type="pres">
      <dgm:prSet presAssocID="{589A2777-9AF4-491A-A97B-6E6C709B3283}" presName="hierChild4" presStyleCnt="0"/>
      <dgm:spPr/>
    </dgm:pt>
    <dgm:pt modelId="{2AF7BFB9-8E78-4BA8-9226-5FFD57DCB69D}" type="pres">
      <dgm:prSet presAssocID="{17D2686D-FB37-4650-9997-37C5AE699601}" presName="Name37" presStyleLbl="parChTrans1D3" presStyleIdx="0" presStyleCnt="3"/>
      <dgm:spPr/>
    </dgm:pt>
    <dgm:pt modelId="{08864043-948D-45DF-8CF7-3A06692228E9}" type="pres">
      <dgm:prSet presAssocID="{94B23D3E-BD45-4FA0-9736-F0B3BCFCBFFE}" presName="hierRoot2" presStyleCnt="0">
        <dgm:presLayoutVars>
          <dgm:hierBranch val="init"/>
        </dgm:presLayoutVars>
      </dgm:prSet>
      <dgm:spPr/>
    </dgm:pt>
    <dgm:pt modelId="{E20C971D-106C-45F1-BBFA-1DCF98F2A230}" type="pres">
      <dgm:prSet presAssocID="{94B23D3E-BD45-4FA0-9736-F0B3BCFCBFFE}" presName="rootComposite" presStyleCnt="0"/>
      <dgm:spPr/>
    </dgm:pt>
    <dgm:pt modelId="{9BF67DDF-7787-4F50-B039-7392461AD898}" type="pres">
      <dgm:prSet presAssocID="{94B23D3E-BD45-4FA0-9736-F0B3BCFCBFFE}" presName="rootText" presStyleLbl="node3" presStyleIdx="0" presStyleCnt="3">
        <dgm:presLayoutVars>
          <dgm:chPref val="3"/>
        </dgm:presLayoutVars>
      </dgm:prSet>
      <dgm:spPr/>
    </dgm:pt>
    <dgm:pt modelId="{2129378C-BA12-4D51-9FD4-EC7012575F83}" type="pres">
      <dgm:prSet presAssocID="{94B23D3E-BD45-4FA0-9736-F0B3BCFCBFFE}" presName="rootConnector" presStyleLbl="node3" presStyleIdx="0" presStyleCnt="3"/>
      <dgm:spPr/>
    </dgm:pt>
    <dgm:pt modelId="{9FC77DBF-AD2B-4F4C-A146-BD36A06E8834}" type="pres">
      <dgm:prSet presAssocID="{94B23D3E-BD45-4FA0-9736-F0B3BCFCBFFE}" presName="hierChild4" presStyleCnt="0"/>
      <dgm:spPr/>
    </dgm:pt>
    <dgm:pt modelId="{11F8AC3E-2D4D-4563-87F6-442BF3CAA71E}" type="pres">
      <dgm:prSet presAssocID="{94B23D3E-BD45-4FA0-9736-F0B3BCFCBFFE}" presName="hierChild5" presStyleCnt="0"/>
      <dgm:spPr/>
    </dgm:pt>
    <dgm:pt modelId="{04370048-40F0-4BF0-AE52-3BE549A51D3C}" type="pres">
      <dgm:prSet presAssocID="{687ECD2D-38F3-42F1-AB87-89E51267D4A5}" presName="Name37" presStyleLbl="parChTrans1D3" presStyleIdx="1" presStyleCnt="3"/>
      <dgm:spPr/>
    </dgm:pt>
    <dgm:pt modelId="{DC2C712A-56C2-4AE7-9C64-A7BAA13FFF81}" type="pres">
      <dgm:prSet presAssocID="{114AEEA0-36D2-44AF-9FF5-DD1265A193D8}" presName="hierRoot2" presStyleCnt="0">
        <dgm:presLayoutVars>
          <dgm:hierBranch val="init"/>
        </dgm:presLayoutVars>
      </dgm:prSet>
      <dgm:spPr/>
    </dgm:pt>
    <dgm:pt modelId="{B4887EF7-7B5D-4FEC-B5EE-8DCAD28F458A}" type="pres">
      <dgm:prSet presAssocID="{114AEEA0-36D2-44AF-9FF5-DD1265A193D8}" presName="rootComposite" presStyleCnt="0"/>
      <dgm:spPr/>
    </dgm:pt>
    <dgm:pt modelId="{779B4EAE-1347-4513-AEE0-C4C84F9A9F21}" type="pres">
      <dgm:prSet presAssocID="{114AEEA0-36D2-44AF-9FF5-DD1265A193D8}" presName="rootText" presStyleLbl="node3" presStyleIdx="1" presStyleCnt="3">
        <dgm:presLayoutVars>
          <dgm:chPref val="3"/>
        </dgm:presLayoutVars>
      </dgm:prSet>
      <dgm:spPr/>
    </dgm:pt>
    <dgm:pt modelId="{E2FE614C-B35B-4510-B538-0B712DBF98B7}" type="pres">
      <dgm:prSet presAssocID="{114AEEA0-36D2-44AF-9FF5-DD1265A193D8}" presName="rootConnector" presStyleLbl="node3" presStyleIdx="1" presStyleCnt="3"/>
      <dgm:spPr/>
    </dgm:pt>
    <dgm:pt modelId="{A8091F0F-9B39-4C28-BD58-E028EEFF9075}" type="pres">
      <dgm:prSet presAssocID="{114AEEA0-36D2-44AF-9FF5-DD1265A193D8}" presName="hierChild4" presStyleCnt="0"/>
      <dgm:spPr/>
    </dgm:pt>
    <dgm:pt modelId="{EA646782-6A87-467A-9467-475A84B17554}" type="pres">
      <dgm:prSet presAssocID="{114AEEA0-36D2-44AF-9FF5-DD1265A193D8}" presName="hierChild5" presStyleCnt="0"/>
      <dgm:spPr/>
    </dgm:pt>
    <dgm:pt modelId="{4AC446E9-5EA3-4104-9A6A-6BB4559C7F1B}" type="pres">
      <dgm:prSet presAssocID="{3E77FAEB-6253-4BCB-A8BD-F64DF15941A3}" presName="Name37" presStyleLbl="parChTrans1D3" presStyleIdx="2" presStyleCnt="3"/>
      <dgm:spPr/>
    </dgm:pt>
    <dgm:pt modelId="{8D920A2B-3A31-401A-B122-F40E673D715F}" type="pres">
      <dgm:prSet presAssocID="{C496BD74-19CB-46EB-862B-875A5289DC73}" presName="hierRoot2" presStyleCnt="0">
        <dgm:presLayoutVars>
          <dgm:hierBranch val="init"/>
        </dgm:presLayoutVars>
      </dgm:prSet>
      <dgm:spPr/>
    </dgm:pt>
    <dgm:pt modelId="{76F5A899-0C42-4D7A-B94F-D4D3CBF5E903}" type="pres">
      <dgm:prSet presAssocID="{C496BD74-19CB-46EB-862B-875A5289DC73}" presName="rootComposite" presStyleCnt="0"/>
      <dgm:spPr/>
    </dgm:pt>
    <dgm:pt modelId="{E38B9066-00F8-494E-955D-FDA83C85B670}" type="pres">
      <dgm:prSet presAssocID="{C496BD74-19CB-46EB-862B-875A5289DC73}" presName="rootText" presStyleLbl="node3" presStyleIdx="2" presStyleCnt="3">
        <dgm:presLayoutVars>
          <dgm:chPref val="3"/>
        </dgm:presLayoutVars>
      </dgm:prSet>
      <dgm:spPr/>
    </dgm:pt>
    <dgm:pt modelId="{C53679F0-7A40-480A-B84C-E07FE27D682C}" type="pres">
      <dgm:prSet presAssocID="{C496BD74-19CB-46EB-862B-875A5289DC73}" presName="rootConnector" presStyleLbl="node3" presStyleIdx="2" presStyleCnt="3"/>
      <dgm:spPr/>
    </dgm:pt>
    <dgm:pt modelId="{82313715-8A27-46C5-9C24-C8B89B0208EA}" type="pres">
      <dgm:prSet presAssocID="{C496BD74-19CB-46EB-862B-875A5289DC73}" presName="hierChild4" presStyleCnt="0"/>
      <dgm:spPr/>
    </dgm:pt>
    <dgm:pt modelId="{4C516A66-363C-402B-B53D-45849784F225}" type="pres">
      <dgm:prSet presAssocID="{C496BD74-19CB-46EB-862B-875A5289DC73}" presName="hierChild5" presStyleCnt="0"/>
      <dgm:spPr/>
    </dgm:pt>
    <dgm:pt modelId="{5F632533-116D-4B3B-A8E3-323BD5A403C0}" type="pres">
      <dgm:prSet presAssocID="{589A2777-9AF4-491A-A97B-6E6C709B3283}" presName="hierChild5" presStyleCnt="0"/>
      <dgm:spPr/>
    </dgm:pt>
    <dgm:pt modelId="{BA71F716-B112-458F-8838-548FF5B9C93A}" type="pres">
      <dgm:prSet presAssocID="{D6E78E02-2FC6-45D9-BBD1-1397F595C456}" presName="Name37" presStyleLbl="parChTrans1D2" presStyleIdx="1" presStyleCnt="4"/>
      <dgm:spPr/>
    </dgm:pt>
    <dgm:pt modelId="{AF2C82CC-2E6C-4979-ADA1-2EDC437F8C26}" type="pres">
      <dgm:prSet presAssocID="{AABA9C2A-AC39-4C3B-8C4E-A71A46F44AC5}" presName="hierRoot2" presStyleCnt="0">
        <dgm:presLayoutVars>
          <dgm:hierBranch val="init"/>
        </dgm:presLayoutVars>
      </dgm:prSet>
      <dgm:spPr/>
    </dgm:pt>
    <dgm:pt modelId="{2EBAEBDC-2E1A-4ED2-BCC9-7BCECA129DEA}" type="pres">
      <dgm:prSet presAssocID="{AABA9C2A-AC39-4C3B-8C4E-A71A46F44AC5}" presName="rootComposite" presStyleCnt="0"/>
      <dgm:spPr/>
    </dgm:pt>
    <dgm:pt modelId="{88C888B0-2047-41DA-A048-687AAA45645D}" type="pres">
      <dgm:prSet presAssocID="{AABA9C2A-AC39-4C3B-8C4E-A71A46F44AC5}" presName="rootText" presStyleLbl="node2" presStyleIdx="1" presStyleCnt="4">
        <dgm:presLayoutVars>
          <dgm:chPref val="3"/>
        </dgm:presLayoutVars>
      </dgm:prSet>
      <dgm:spPr/>
    </dgm:pt>
    <dgm:pt modelId="{1EAB3C11-6A4F-43AC-B211-86055116A01E}" type="pres">
      <dgm:prSet presAssocID="{AABA9C2A-AC39-4C3B-8C4E-A71A46F44AC5}" presName="rootConnector" presStyleLbl="node2" presStyleIdx="1" presStyleCnt="4"/>
      <dgm:spPr/>
    </dgm:pt>
    <dgm:pt modelId="{3371E83D-A872-4055-8BF3-861A092BDA34}" type="pres">
      <dgm:prSet presAssocID="{AABA9C2A-AC39-4C3B-8C4E-A71A46F44AC5}" presName="hierChild4" presStyleCnt="0"/>
      <dgm:spPr/>
    </dgm:pt>
    <dgm:pt modelId="{3248699F-8CCB-432D-960F-FF07B0C8DE1D}" type="pres">
      <dgm:prSet presAssocID="{AABA9C2A-AC39-4C3B-8C4E-A71A46F44AC5}" presName="hierChild5" presStyleCnt="0"/>
      <dgm:spPr/>
    </dgm:pt>
    <dgm:pt modelId="{51079A84-49C8-41F4-9D05-7FEC4FEC4B6E}" type="pres">
      <dgm:prSet presAssocID="{C3F00ACD-BD35-4C93-AED9-718EC0388BEB}" presName="Name37" presStyleLbl="parChTrans1D2" presStyleIdx="2" presStyleCnt="4"/>
      <dgm:spPr/>
    </dgm:pt>
    <dgm:pt modelId="{EA7520E8-B33B-4F94-81A7-723F68A04D5A}" type="pres">
      <dgm:prSet presAssocID="{9605A8FC-0B20-44EC-B4DC-2C64897F3218}" presName="hierRoot2" presStyleCnt="0">
        <dgm:presLayoutVars>
          <dgm:hierBranch val="init"/>
        </dgm:presLayoutVars>
      </dgm:prSet>
      <dgm:spPr/>
    </dgm:pt>
    <dgm:pt modelId="{B7BA2A8A-32D5-4DE6-8B94-6658685C339F}" type="pres">
      <dgm:prSet presAssocID="{9605A8FC-0B20-44EC-B4DC-2C64897F3218}" presName="rootComposite" presStyleCnt="0"/>
      <dgm:spPr/>
    </dgm:pt>
    <dgm:pt modelId="{20967916-DBC3-4772-AC6E-80B61336A42B}" type="pres">
      <dgm:prSet presAssocID="{9605A8FC-0B20-44EC-B4DC-2C64897F3218}" presName="rootText" presStyleLbl="node2" presStyleIdx="2" presStyleCnt="4">
        <dgm:presLayoutVars>
          <dgm:chPref val="3"/>
        </dgm:presLayoutVars>
      </dgm:prSet>
      <dgm:spPr/>
    </dgm:pt>
    <dgm:pt modelId="{B805B864-FED3-47CF-AB75-57C75B7979BD}" type="pres">
      <dgm:prSet presAssocID="{9605A8FC-0B20-44EC-B4DC-2C64897F3218}" presName="rootConnector" presStyleLbl="node2" presStyleIdx="2" presStyleCnt="4"/>
      <dgm:spPr/>
    </dgm:pt>
    <dgm:pt modelId="{31F392BC-D76E-480A-9825-C42AA44819BC}" type="pres">
      <dgm:prSet presAssocID="{9605A8FC-0B20-44EC-B4DC-2C64897F3218}" presName="hierChild4" presStyleCnt="0"/>
      <dgm:spPr/>
    </dgm:pt>
    <dgm:pt modelId="{7C0BFBC4-9523-4830-826D-357A4ABE642F}" type="pres">
      <dgm:prSet presAssocID="{9605A8FC-0B20-44EC-B4DC-2C64897F3218}" presName="hierChild5" presStyleCnt="0"/>
      <dgm:spPr/>
    </dgm:pt>
    <dgm:pt modelId="{55A3A6D7-775E-4B65-A7B5-A9F6264F63EF}" type="pres">
      <dgm:prSet presAssocID="{4A590890-CE07-4E1B-99BD-5193AF6F0560}" presName="Name37" presStyleLbl="parChTrans1D2" presStyleIdx="3" presStyleCnt="4"/>
      <dgm:spPr/>
    </dgm:pt>
    <dgm:pt modelId="{0B38E8EB-528A-4A5D-8B2A-B1CE47499D7D}" type="pres">
      <dgm:prSet presAssocID="{3CC69F16-2EE9-4916-A606-987F8317B751}" presName="hierRoot2" presStyleCnt="0">
        <dgm:presLayoutVars>
          <dgm:hierBranch val="init"/>
        </dgm:presLayoutVars>
      </dgm:prSet>
      <dgm:spPr/>
    </dgm:pt>
    <dgm:pt modelId="{3A0C654E-D74F-41DA-A5BD-39DFEC67F117}" type="pres">
      <dgm:prSet presAssocID="{3CC69F16-2EE9-4916-A606-987F8317B751}" presName="rootComposite" presStyleCnt="0"/>
      <dgm:spPr/>
    </dgm:pt>
    <dgm:pt modelId="{950EF06F-4CCE-49EA-B54E-44C45D3DC267}" type="pres">
      <dgm:prSet presAssocID="{3CC69F16-2EE9-4916-A606-987F8317B751}" presName="rootText" presStyleLbl="node2" presStyleIdx="3" presStyleCnt="4">
        <dgm:presLayoutVars>
          <dgm:chPref val="3"/>
        </dgm:presLayoutVars>
      </dgm:prSet>
      <dgm:spPr/>
    </dgm:pt>
    <dgm:pt modelId="{5818E70F-C5C2-4B45-A80A-81542A3C5AE7}" type="pres">
      <dgm:prSet presAssocID="{3CC69F16-2EE9-4916-A606-987F8317B751}" presName="rootConnector" presStyleLbl="node2" presStyleIdx="3" presStyleCnt="4"/>
      <dgm:spPr/>
    </dgm:pt>
    <dgm:pt modelId="{B005ADA9-D628-45B5-B767-478D7C7A4017}" type="pres">
      <dgm:prSet presAssocID="{3CC69F16-2EE9-4916-A606-987F8317B751}" presName="hierChild4" presStyleCnt="0"/>
      <dgm:spPr/>
    </dgm:pt>
    <dgm:pt modelId="{2DC924E2-92DF-495E-AB37-60D2CEBE960A}" type="pres">
      <dgm:prSet presAssocID="{3CC69F16-2EE9-4916-A606-987F8317B751}" presName="hierChild5" presStyleCnt="0"/>
      <dgm:spPr/>
    </dgm:pt>
    <dgm:pt modelId="{AA3F84B5-32BE-45CC-AA4F-EAFA065D9D90}" type="pres">
      <dgm:prSet presAssocID="{48347569-2D44-4187-8E76-E01E096B72F4}" presName="hierChild3" presStyleCnt="0"/>
      <dgm:spPr/>
    </dgm:pt>
  </dgm:ptLst>
  <dgm:cxnLst>
    <dgm:cxn modelId="{885727A2-742A-49E3-B019-E0B1FED89E4A}" type="presOf" srcId="{4A590890-CE07-4E1B-99BD-5193AF6F0560}" destId="{55A3A6D7-775E-4B65-A7B5-A9F6264F63EF}" srcOrd="0" destOrd="0" presId="urn:microsoft.com/office/officeart/2005/8/layout/orgChart1"/>
    <dgm:cxn modelId="{D544BCAE-582C-486D-B770-A78FABA2192A}" srcId="{48347569-2D44-4187-8E76-E01E096B72F4}" destId="{589A2777-9AF4-491A-A97B-6E6C709B3283}" srcOrd="0" destOrd="0" parTransId="{C97E3CD4-306A-44C5-9200-822C58ECC4A3}" sibTransId="{2D6B7466-3FBF-4978-A2F5-449A03386E56}"/>
    <dgm:cxn modelId="{C6031F02-71F0-4134-99B9-4F10216A5BA2}" srcId="{589A2777-9AF4-491A-A97B-6E6C709B3283}" destId="{C496BD74-19CB-46EB-862B-875A5289DC73}" srcOrd="2" destOrd="0" parTransId="{3E77FAEB-6253-4BCB-A8BD-F64DF15941A3}" sibTransId="{0FEB1AEA-1CB3-4995-813F-765E890849B9}"/>
    <dgm:cxn modelId="{A60D5E3F-3170-41E6-B890-71A0C71CCF8C}" type="presOf" srcId="{94B23D3E-BD45-4FA0-9736-F0B3BCFCBFFE}" destId="{9BF67DDF-7787-4F50-B039-7392461AD898}" srcOrd="0" destOrd="0" presId="urn:microsoft.com/office/officeart/2005/8/layout/orgChart1"/>
    <dgm:cxn modelId="{4479B7A3-2F46-45C9-8442-02E45849F7B1}" type="presOf" srcId="{589A2777-9AF4-491A-A97B-6E6C709B3283}" destId="{9FDD5839-824F-4F90-B720-B486A3CC8069}" srcOrd="0" destOrd="0" presId="urn:microsoft.com/office/officeart/2005/8/layout/orgChart1"/>
    <dgm:cxn modelId="{7CAADFD9-1794-404E-B671-46232FDA2C25}" type="presOf" srcId="{C3F00ACD-BD35-4C93-AED9-718EC0388BEB}" destId="{51079A84-49C8-41F4-9D05-7FEC4FEC4B6E}" srcOrd="0" destOrd="0" presId="urn:microsoft.com/office/officeart/2005/8/layout/orgChart1"/>
    <dgm:cxn modelId="{43E59775-38E6-4B17-AC83-8660A7411111}" type="presOf" srcId="{94B23D3E-BD45-4FA0-9736-F0B3BCFCBFFE}" destId="{2129378C-BA12-4D51-9FD4-EC7012575F83}" srcOrd="1" destOrd="0" presId="urn:microsoft.com/office/officeart/2005/8/layout/orgChart1"/>
    <dgm:cxn modelId="{8765C378-7AF5-474C-AF00-F7FE9A4C9AB9}" type="presOf" srcId="{AABA9C2A-AC39-4C3B-8C4E-A71A46F44AC5}" destId="{1EAB3C11-6A4F-43AC-B211-86055116A01E}" srcOrd="1" destOrd="0" presId="urn:microsoft.com/office/officeart/2005/8/layout/orgChart1"/>
    <dgm:cxn modelId="{5C7B5736-4BD7-456E-97BD-758EDA1470B6}" type="presOf" srcId="{C97E3CD4-306A-44C5-9200-822C58ECC4A3}" destId="{F4A28CDB-FF3F-4012-B8B0-38A1800A2096}" srcOrd="0" destOrd="0" presId="urn:microsoft.com/office/officeart/2005/8/layout/orgChart1"/>
    <dgm:cxn modelId="{C1858CF9-2519-40C4-9FF7-572F98BCC1DA}" type="presOf" srcId="{D6E78E02-2FC6-45D9-BBD1-1397F595C456}" destId="{BA71F716-B112-458F-8838-548FF5B9C93A}" srcOrd="0" destOrd="0" presId="urn:microsoft.com/office/officeart/2005/8/layout/orgChart1"/>
    <dgm:cxn modelId="{E7E2829D-060A-4ED1-BFBC-B148FD33DC8F}" type="presOf" srcId="{83C2E802-A1E4-40D9-9B04-16DD911214E8}" destId="{55774A3D-21FB-4A3B-AD9A-44F1994328A8}" srcOrd="0" destOrd="0" presId="urn:microsoft.com/office/officeart/2005/8/layout/orgChart1"/>
    <dgm:cxn modelId="{BD0BDE0E-0D41-4CB7-A629-98110C370D91}" type="presOf" srcId="{48347569-2D44-4187-8E76-E01E096B72F4}" destId="{4377A0B1-66D2-45BC-9E33-1825128E382B}" srcOrd="0" destOrd="0" presId="urn:microsoft.com/office/officeart/2005/8/layout/orgChart1"/>
    <dgm:cxn modelId="{4BBD60D5-D056-45A0-9401-AEAA743CDE70}" type="presOf" srcId="{17D2686D-FB37-4650-9997-37C5AE699601}" destId="{2AF7BFB9-8E78-4BA8-9226-5FFD57DCB69D}" srcOrd="0" destOrd="0" presId="urn:microsoft.com/office/officeart/2005/8/layout/orgChart1"/>
    <dgm:cxn modelId="{0F050347-0A20-4B63-B1BE-0811DDA579CA}" type="presOf" srcId="{687ECD2D-38F3-42F1-AB87-89E51267D4A5}" destId="{04370048-40F0-4BF0-AE52-3BE549A51D3C}" srcOrd="0" destOrd="0" presId="urn:microsoft.com/office/officeart/2005/8/layout/orgChart1"/>
    <dgm:cxn modelId="{55BD99AA-0806-42CD-8B57-DB941F52AD94}" srcId="{48347569-2D44-4187-8E76-E01E096B72F4}" destId="{AABA9C2A-AC39-4C3B-8C4E-A71A46F44AC5}" srcOrd="1" destOrd="0" parTransId="{D6E78E02-2FC6-45D9-BBD1-1397F595C456}" sibTransId="{85836242-B649-4FD0-B8C0-85580A5AE8CC}"/>
    <dgm:cxn modelId="{B2ADE5F7-6549-4BAB-8954-6BA19B4FD45E}" type="presOf" srcId="{C496BD74-19CB-46EB-862B-875A5289DC73}" destId="{E38B9066-00F8-494E-955D-FDA83C85B670}" srcOrd="0" destOrd="0" presId="urn:microsoft.com/office/officeart/2005/8/layout/orgChart1"/>
    <dgm:cxn modelId="{6E91DD04-9FDD-4BAF-96F5-859770B209B7}" srcId="{83C2E802-A1E4-40D9-9B04-16DD911214E8}" destId="{48347569-2D44-4187-8E76-E01E096B72F4}" srcOrd="0" destOrd="0" parTransId="{8108A6FC-538E-4E74-B415-8EEFDD70FEF8}" sibTransId="{F0329AF9-EA15-4E78-826F-31DD480B0AB9}"/>
    <dgm:cxn modelId="{D34A1D29-CCB6-4C0A-AAC6-D96F7B0680C7}" srcId="{48347569-2D44-4187-8E76-E01E096B72F4}" destId="{3CC69F16-2EE9-4916-A606-987F8317B751}" srcOrd="3" destOrd="0" parTransId="{4A590890-CE07-4E1B-99BD-5193AF6F0560}" sibTransId="{F25FFF06-7851-4C2A-9AC7-E4445F9D1A06}"/>
    <dgm:cxn modelId="{F22C8096-D972-45D2-9D17-650140D0BF4B}" type="presOf" srcId="{114AEEA0-36D2-44AF-9FF5-DD1265A193D8}" destId="{E2FE614C-B35B-4510-B538-0B712DBF98B7}" srcOrd="1" destOrd="0" presId="urn:microsoft.com/office/officeart/2005/8/layout/orgChart1"/>
    <dgm:cxn modelId="{063B0C50-8FEF-4793-9201-F648C3CD2FBB}" type="presOf" srcId="{AABA9C2A-AC39-4C3B-8C4E-A71A46F44AC5}" destId="{88C888B0-2047-41DA-A048-687AAA45645D}" srcOrd="0" destOrd="0" presId="urn:microsoft.com/office/officeart/2005/8/layout/orgChart1"/>
    <dgm:cxn modelId="{76650F0E-D494-4714-8076-5B6F2B842C48}" type="presOf" srcId="{3E77FAEB-6253-4BCB-A8BD-F64DF15941A3}" destId="{4AC446E9-5EA3-4104-9A6A-6BB4559C7F1B}" srcOrd="0" destOrd="0" presId="urn:microsoft.com/office/officeart/2005/8/layout/orgChart1"/>
    <dgm:cxn modelId="{A9087523-0D4A-45BB-8FA2-8E076ED99EB6}" type="presOf" srcId="{3CC69F16-2EE9-4916-A606-987F8317B751}" destId="{5818E70F-C5C2-4B45-A80A-81542A3C5AE7}" srcOrd="1" destOrd="0" presId="urn:microsoft.com/office/officeart/2005/8/layout/orgChart1"/>
    <dgm:cxn modelId="{6478A9C8-CB29-4172-971B-33FBE99FFE39}" srcId="{589A2777-9AF4-491A-A97B-6E6C709B3283}" destId="{114AEEA0-36D2-44AF-9FF5-DD1265A193D8}" srcOrd="1" destOrd="0" parTransId="{687ECD2D-38F3-42F1-AB87-89E51267D4A5}" sibTransId="{0F055995-9182-494B-ADB4-648906D05C25}"/>
    <dgm:cxn modelId="{A371047C-AF45-49D3-AF1D-B8962389042E}" type="presOf" srcId="{48347569-2D44-4187-8E76-E01E096B72F4}" destId="{8932BDAF-7795-4AEB-A2FC-8074C28024D0}" srcOrd="1" destOrd="0" presId="urn:microsoft.com/office/officeart/2005/8/layout/orgChart1"/>
    <dgm:cxn modelId="{30287404-1602-4EDD-80F5-5D22676D9E3C}" srcId="{589A2777-9AF4-491A-A97B-6E6C709B3283}" destId="{94B23D3E-BD45-4FA0-9736-F0B3BCFCBFFE}" srcOrd="0" destOrd="0" parTransId="{17D2686D-FB37-4650-9997-37C5AE699601}" sibTransId="{F48BEAA6-CC0E-4191-A56C-A571A363CFC0}"/>
    <dgm:cxn modelId="{23C8177B-B115-4574-879B-7CAD9E8D61DD}" type="presOf" srcId="{9605A8FC-0B20-44EC-B4DC-2C64897F3218}" destId="{B805B864-FED3-47CF-AB75-57C75B7979BD}" srcOrd="1" destOrd="0" presId="urn:microsoft.com/office/officeart/2005/8/layout/orgChart1"/>
    <dgm:cxn modelId="{7ED03435-312A-46A2-88DA-BB22C699F1FB}" type="presOf" srcId="{114AEEA0-36D2-44AF-9FF5-DD1265A193D8}" destId="{779B4EAE-1347-4513-AEE0-C4C84F9A9F21}" srcOrd="0" destOrd="0" presId="urn:microsoft.com/office/officeart/2005/8/layout/orgChart1"/>
    <dgm:cxn modelId="{A888AC11-F501-4077-AFB8-2560FAD37197}" type="presOf" srcId="{589A2777-9AF4-491A-A97B-6E6C709B3283}" destId="{BDC8841B-8EDB-4597-8243-9F4FD5675C78}" srcOrd="1" destOrd="0" presId="urn:microsoft.com/office/officeart/2005/8/layout/orgChart1"/>
    <dgm:cxn modelId="{7CEB7267-EA91-4923-96BE-AEF31BAA5F36}" type="presOf" srcId="{9605A8FC-0B20-44EC-B4DC-2C64897F3218}" destId="{20967916-DBC3-4772-AC6E-80B61336A42B}" srcOrd="0" destOrd="0" presId="urn:microsoft.com/office/officeart/2005/8/layout/orgChart1"/>
    <dgm:cxn modelId="{DAF9B080-7DE8-4ADA-8F34-11D62A4005DA}" type="presOf" srcId="{3CC69F16-2EE9-4916-A606-987F8317B751}" destId="{950EF06F-4CCE-49EA-B54E-44C45D3DC267}" srcOrd="0" destOrd="0" presId="urn:microsoft.com/office/officeart/2005/8/layout/orgChart1"/>
    <dgm:cxn modelId="{214197A1-1763-4632-B50D-CCB4B39BA231}" srcId="{48347569-2D44-4187-8E76-E01E096B72F4}" destId="{9605A8FC-0B20-44EC-B4DC-2C64897F3218}" srcOrd="2" destOrd="0" parTransId="{C3F00ACD-BD35-4C93-AED9-718EC0388BEB}" sibTransId="{0BFF58F7-CF29-4362-A0F1-B95CC5D28F63}"/>
    <dgm:cxn modelId="{009D6B4A-6670-4031-AC3C-8B5F8072755B}" type="presOf" srcId="{C496BD74-19CB-46EB-862B-875A5289DC73}" destId="{C53679F0-7A40-480A-B84C-E07FE27D682C}" srcOrd="1" destOrd="0" presId="urn:microsoft.com/office/officeart/2005/8/layout/orgChart1"/>
    <dgm:cxn modelId="{652EC0EF-AEF1-4729-9AE4-CB0C4AA00C78}" type="presParOf" srcId="{55774A3D-21FB-4A3B-AD9A-44F1994328A8}" destId="{31D5E8DB-14ED-423B-8BE2-7E3C2B650139}" srcOrd="0" destOrd="0" presId="urn:microsoft.com/office/officeart/2005/8/layout/orgChart1"/>
    <dgm:cxn modelId="{448726CF-8DCB-49F1-AEA1-56997CCFDB4A}" type="presParOf" srcId="{31D5E8DB-14ED-423B-8BE2-7E3C2B650139}" destId="{32C7AAD2-F3FE-48ED-A313-7D262E0251DA}" srcOrd="0" destOrd="0" presId="urn:microsoft.com/office/officeart/2005/8/layout/orgChart1"/>
    <dgm:cxn modelId="{56895A62-8673-41D2-937E-025ADB12A916}" type="presParOf" srcId="{32C7AAD2-F3FE-48ED-A313-7D262E0251DA}" destId="{4377A0B1-66D2-45BC-9E33-1825128E382B}" srcOrd="0" destOrd="0" presId="urn:microsoft.com/office/officeart/2005/8/layout/orgChart1"/>
    <dgm:cxn modelId="{23CCBE8E-D6E8-48F2-A9DF-49D11B470983}" type="presParOf" srcId="{32C7AAD2-F3FE-48ED-A313-7D262E0251DA}" destId="{8932BDAF-7795-4AEB-A2FC-8074C28024D0}" srcOrd="1" destOrd="0" presId="urn:microsoft.com/office/officeart/2005/8/layout/orgChart1"/>
    <dgm:cxn modelId="{495E436F-E60A-45C2-85DA-1F09E0D140F6}" type="presParOf" srcId="{31D5E8DB-14ED-423B-8BE2-7E3C2B650139}" destId="{5ABF197A-8E73-4D19-B116-E6AEF04D7F2D}" srcOrd="1" destOrd="0" presId="urn:microsoft.com/office/officeart/2005/8/layout/orgChart1"/>
    <dgm:cxn modelId="{FE6961E0-D3FB-4ED7-8CA4-8C731A0BCB08}" type="presParOf" srcId="{5ABF197A-8E73-4D19-B116-E6AEF04D7F2D}" destId="{F4A28CDB-FF3F-4012-B8B0-38A1800A2096}" srcOrd="0" destOrd="0" presId="urn:microsoft.com/office/officeart/2005/8/layout/orgChart1"/>
    <dgm:cxn modelId="{2EF036F7-F2BD-49BF-8827-8440D8131988}" type="presParOf" srcId="{5ABF197A-8E73-4D19-B116-E6AEF04D7F2D}" destId="{65A4D7B4-429D-46C8-8B3E-743505EBCDBB}" srcOrd="1" destOrd="0" presId="urn:microsoft.com/office/officeart/2005/8/layout/orgChart1"/>
    <dgm:cxn modelId="{F663E7F5-AA05-48AE-B1D5-8C4DB42697DF}" type="presParOf" srcId="{65A4D7B4-429D-46C8-8B3E-743505EBCDBB}" destId="{DB8AC82B-BE60-4EAE-880B-6DE22A5C0EF7}" srcOrd="0" destOrd="0" presId="urn:microsoft.com/office/officeart/2005/8/layout/orgChart1"/>
    <dgm:cxn modelId="{D66CC01D-1E49-48EF-B00E-F0AFFAF404E3}" type="presParOf" srcId="{DB8AC82B-BE60-4EAE-880B-6DE22A5C0EF7}" destId="{9FDD5839-824F-4F90-B720-B486A3CC8069}" srcOrd="0" destOrd="0" presId="urn:microsoft.com/office/officeart/2005/8/layout/orgChart1"/>
    <dgm:cxn modelId="{BB620398-8C42-4CF3-96AD-DBFE0C6116A2}" type="presParOf" srcId="{DB8AC82B-BE60-4EAE-880B-6DE22A5C0EF7}" destId="{BDC8841B-8EDB-4597-8243-9F4FD5675C78}" srcOrd="1" destOrd="0" presId="urn:microsoft.com/office/officeart/2005/8/layout/orgChart1"/>
    <dgm:cxn modelId="{EAFC8B1F-A866-4CB3-8CB8-36B87AC73E9F}" type="presParOf" srcId="{65A4D7B4-429D-46C8-8B3E-743505EBCDBB}" destId="{0D0A93D8-16D8-4769-A1A6-4D7DD89BA84D}" srcOrd="1" destOrd="0" presId="urn:microsoft.com/office/officeart/2005/8/layout/orgChart1"/>
    <dgm:cxn modelId="{5ACA78C7-8DD0-4BBE-A85B-C8981D7C8C4C}" type="presParOf" srcId="{0D0A93D8-16D8-4769-A1A6-4D7DD89BA84D}" destId="{2AF7BFB9-8E78-4BA8-9226-5FFD57DCB69D}" srcOrd="0" destOrd="0" presId="urn:microsoft.com/office/officeart/2005/8/layout/orgChart1"/>
    <dgm:cxn modelId="{CB80F3F9-1F0D-4FFB-80C8-8174250A5B1E}" type="presParOf" srcId="{0D0A93D8-16D8-4769-A1A6-4D7DD89BA84D}" destId="{08864043-948D-45DF-8CF7-3A06692228E9}" srcOrd="1" destOrd="0" presId="urn:microsoft.com/office/officeart/2005/8/layout/orgChart1"/>
    <dgm:cxn modelId="{B52CD00C-8D3B-4EC7-9F6C-709534B4541E}" type="presParOf" srcId="{08864043-948D-45DF-8CF7-3A06692228E9}" destId="{E20C971D-106C-45F1-BBFA-1DCF98F2A230}" srcOrd="0" destOrd="0" presId="urn:microsoft.com/office/officeart/2005/8/layout/orgChart1"/>
    <dgm:cxn modelId="{415AB098-6E59-4ECA-957B-14627A64A492}" type="presParOf" srcId="{E20C971D-106C-45F1-BBFA-1DCF98F2A230}" destId="{9BF67DDF-7787-4F50-B039-7392461AD898}" srcOrd="0" destOrd="0" presId="urn:microsoft.com/office/officeart/2005/8/layout/orgChart1"/>
    <dgm:cxn modelId="{85FF51A2-6AF8-44A0-8B00-BB8B81607892}" type="presParOf" srcId="{E20C971D-106C-45F1-BBFA-1DCF98F2A230}" destId="{2129378C-BA12-4D51-9FD4-EC7012575F83}" srcOrd="1" destOrd="0" presId="urn:microsoft.com/office/officeart/2005/8/layout/orgChart1"/>
    <dgm:cxn modelId="{0F735B75-83A5-4B95-990F-C3B044929416}" type="presParOf" srcId="{08864043-948D-45DF-8CF7-3A06692228E9}" destId="{9FC77DBF-AD2B-4F4C-A146-BD36A06E8834}" srcOrd="1" destOrd="0" presId="urn:microsoft.com/office/officeart/2005/8/layout/orgChart1"/>
    <dgm:cxn modelId="{C30B728B-E7DE-41C0-B6B2-ECFF8BB4FBBB}" type="presParOf" srcId="{08864043-948D-45DF-8CF7-3A06692228E9}" destId="{11F8AC3E-2D4D-4563-87F6-442BF3CAA71E}" srcOrd="2" destOrd="0" presId="urn:microsoft.com/office/officeart/2005/8/layout/orgChart1"/>
    <dgm:cxn modelId="{B16C2CA4-7B01-45D9-A8DF-B3DDCCCAE9A3}" type="presParOf" srcId="{0D0A93D8-16D8-4769-A1A6-4D7DD89BA84D}" destId="{04370048-40F0-4BF0-AE52-3BE549A51D3C}" srcOrd="2" destOrd="0" presId="urn:microsoft.com/office/officeart/2005/8/layout/orgChart1"/>
    <dgm:cxn modelId="{9B8E195F-171C-4F44-90CE-2FA91897248A}" type="presParOf" srcId="{0D0A93D8-16D8-4769-A1A6-4D7DD89BA84D}" destId="{DC2C712A-56C2-4AE7-9C64-A7BAA13FFF81}" srcOrd="3" destOrd="0" presId="urn:microsoft.com/office/officeart/2005/8/layout/orgChart1"/>
    <dgm:cxn modelId="{ED64F438-29C7-4542-8D92-4ABC134A574E}" type="presParOf" srcId="{DC2C712A-56C2-4AE7-9C64-A7BAA13FFF81}" destId="{B4887EF7-7B5D-4FEC-B5EE-8DCAD28F458A}" srcOrd="0" destOrd="0" presId="urn:microsoft.com/office/officeart/2005/8/layout/orgChart1"/>
    <dgm:cxn modelId="{D90620B8-F4F8-4264-B627-461B616787A7}" type="presParOf" srcId="{B4887EF7-7B5D-4FEC-B5EE-8DCAD28F458A}" destId="{779B4EAE-1347-4513-AEE0-C4C84F9A9F21}" srcOrd="0" destOrd="0" presId="urn:microsoft.com/office/officeart/2005/8/layout/orgChart1"/>
    <dgm:cxn modelId="{6D55FC4C-58DE-4113-8B4B-97D8789900CA}" type="presParOf" srcId="{B4887EF7-7B5D-4FEC-B5EE-8DCAD28F458A}" destId="{E2FE614C-B35B-4510-B538-0B712DBF98B7}" srcOrd="1" destOrd="0" presId="urn:microsoft.com/office/officeart/2005/8/layout/orgChart1"/>
    <dgm:cxn modelId="{DC3BE6F9-5DBF-4D23-9FB8-BF84ED3D3072}" type="presParOf" srcId="{DC2C712A-56C2-4AE7-9C64-A7BAA13FFF81}" destId="{A8091F0F-9B39-4C28-BD58-E028EEFF9075}" srcOrd="1" destOrd="0" presId="urn:microsoft.com/office/officeart/2005/8/layout/orgChart1"/>
    <dgm:cxn modelId="{0D161592-F4D8-4BE3-8B8B-0CE0A02B2178}" type="presParOf" srcId="{DC2C712A-56C2-4AE7-9C64-A7BAA13FFF81}" destId="{EA646782-6A87-467A-9467-475A84B17554}" srcOrd="2" destOrd="0" presId="urn:microsoft.com/office/officeart/2005/8/layout/orgChart1"/>
    <dgm:cxn modelId="{647FA0F9-055D-4AF0-ADDE-D5E862E3F4A5}" type="presParOf" srcId="{0D0A93D8-16D8-4769-A1A6-4D7DD89BA84D}" destId="{4AC446E9-5EA3-4104-9A6A-6BB4559C7F1B}" srcOrd="4" destOrd="0" presId="urn:microsoft.com/office/officeart/2005/8/layout/orgChart1"/>
    <dgm:cxn modelId="{6F0855AC-78D5-423C-B7EC-00191A17E33C}" type="presParOf" srcId="{0D0A93D8-16D8-4769-A1A6-4D7DD89BA84D}" destId="{8D920A2B-3A31-401A-B122-F40E673D715F}" srcOrd="5" destOrd="0" presId="urn:microsoft.com/office/officeart/2005/8/layout/orgChart1"/>
    <dgm:cxn modelId="{4A4FC5A2-634A-4A75-8A13-E46EE0CCCCBB}" type="presParOf" srcId="{8D920A2B-3A31-401A-B122-F40E673D715F}" destId="{76F5A899-0C42-4D7A-B94F-D4D3CBF5E903}" srcOrd="0" destOrd="0" presId="urn:microsoft.com/office/officeart/2005/8/layout/orgChart1"/>
    <dgm:cxn modelId="{785B3CF8-6F58-433E-BE0B-EB2589CE122A}" type="presParOf" srcId="{76F5A899-0C42-4D7A-B94F-D4D3CBF5E903}" destId="{E38B9066-00F8-494E-955D-FDA83C85B670}" srcOrd="0" destOrd="0" presId="urn:microsoft.com/office/officeart/2005/8/layout/orgChart1"/>
    <dgm:cxn modelId="{3FFA7529-1819-4D51-A0F8-4AF6ED0180E7}" type="presParOf" srcId="{76F5A899-0C42-4D7A-B94F-D4D3CBF5E903}" destId="{C53679F0-7A40-480A-B84C-E07FE27D682C}" srcOrd="1" destOrd="0" presId="urn:microsoft.com/office/officeart/2005/8/layout/orgChart1"/>
    <dgm:cxn modelId="{205984E1-B4DA-4837-AD2C-ABA169DC0171}" type="presParOf" srcId="{8D920A2B-3A31-401A-B122-F40E673D715F}" destId="{82313715-8A27-46C5-9C24-C8B89B0208EA}" srcOrd="1" destOrd="0" presId="urn:microsoft.com/office/officeart/2005/8/layout/orgChart1"/>
    <dgm:cxn modelId="{3E2B12A4-3E65-4B85-BA3A-B281C1AD7846}" type="presParOf" srcId="{8D920A2B-3A31-401A-B122-F40E673D715F}" destId="{4C516A66-363C-402B-B53D-45849784F225}" srcOrd="2" destOrd="0" presId="urn:microsoft.com/office/officeart/2005/8/layout/orgChart1"/>
    <dgm:cxn modelId="{26C62BA4-800D-4E66-A1E6-86CBEEC98164}" type="presParOf" srcId="{65A4D7B4-429D-46C8-8B3E-743505EBCDBB}" destId="{5F632533-116D-4B3B-A8E3-323BD5A403C0}" srcOrd="2" destOrd="0" presId="urn:microsoft.com/office/officeart/2005/8/layout/orgChart1"/>
    <dgm:cxn modelId="{24974F5A-AD08-4198-9FCC-2F92E4EEDA56}" type="presParOf" srcId="{5ABF197A-8E73-4D19-B116-E6AEF04D7F2D}" destId="{BA71F716-B112-458F-8838-548FF5B9C93A}" srcOrd="2" destOrd="0" presId="urn:microsoft.com/office/officeart/2005/8/layout/orgChart1"/>
    <dgm:cxn modelId="{67512139-8A65-4C5C-AF72-00DE3A3E3632}" type="presParOf" srcId="{5ABF197A-8E73-4D19-B116-E6AEF04D7F2D}" destId="{AF2C82CC-2E6C-4979-ADA1-2EDC437F8C26}" srcOrd="3" destOrd="0" presId="urn:microsoft.com/office/officeart/2005/8/layout/orgChart1"/>
    <dgm:cxn modelId="{2B94CC8D-41CD-43DB-9E8F-35982FA5467A}" type="presParOf" srcId="{AF2C82CC-2E6C-4979-ADA1-2EDC437F8C26}" destId="{2EBAEBDC-2E1A-4ED2-BCC9-7BCECA129DEA}" srcOrd="0" destOrd="0" presId="urn:microsoft.com/office/officeart/2005/8/layout/orgChart1"/>
    <dgm:cxn modelId="{811908F7-EFA2-450F-B571-4938F3054241}" type="presParOf" srcId="{2EBAEBDC-2E1A-4ED2-BCC9-7BCECA129DEA}" destId="{88C888B0-2047-41DA-A048-687AAA45645D}" srcOrd="0" destOrd="0" presId="urn:microsoft.com/office/officeart/2005/8/layout/orgChart1"/>
    <dgm:cxn modelId="{F1B0F385-C0C5-40D1-B5F4-D087B358026C}" type="presParOf" srcId="{2EBAEBDC-2E1A-4ED2-BCC9-7BCECA129DEA}" destId="{1EAB3C11-6A4F-43AC-B211-86055116A01E}" srcOrd="1" destOrd="0" presId="urn:microsoft.com/office/officeart/2005/8/layout/orgChart1"/>
    <dgm:cxn modelId="{BE763BA9-97E0-4EE5-924A-9E9A42A2EFAF}" type="presParOf" srcId="{AF2C82CC-2E6C-4979-ADA1-2EDC437F8C26}" destId="{3371E83D-A872-4055-8BF3-861A092BDA34}" srcOrd="1" destOrd="0" presId="urn:microsoft.com/office/officeart/2005/8/layout/orgChart1"/>
    <dgm:cxn modelId="{93F8D12D-A6E7-431F-B289-CED0E195869F}" type="presParOf" srcId="{AF2C82CC-2E6C-4979-ADA1-2EDC437F8C26}" destId="{3248699F-8CCB-432D-960F-FF07B0C8DE1D}" srcOrd="2" destOrd="0" presId="urn:microsoft.com/office/officeart/2005/8/layout/orgChart1"/>
    <dgm:cxn modelId="{565B36D2-F211-44BC-82D6-05197EBDF7C9}" type="presParOf" srcId="{5ABF197A-8E73-4D19-B116-E6AEF04D7F2D}" destId="{51079A84-49C8-41F4-9D05-7FEC4FEC4B6E}" srcOrd="4" destOrd="0" presId="urn:microsoft.com/office/officeart/2005/8/layout/orgChart1"/>
    <dgm:cxn modelId="{7ED2D1DA-F79A-4FDA-9667-D816913778E2}" type="presParOf" srcId="{5ABF197A-8E73-4D19-B116-E6AEF04D7F2D}" destId="{EA7520E8-B33B-4F94-81A7-723F68A04D5A}" srcOrd="5" destOrd="0" presId="urn:microsoft.com/office/officeart/2005/8/layout/orgChart1"/>
    <dgm:cxn modelId="{EB181C39-0237-489E-BCDC-B9FEE339C1FA}" type="presParOf" srcId="{EA7520E8-B33B-4F94-81A7-723F68A04D5A}" destId="{B7BA2A8A-32D5-4DE6-8B94-6658685C339F}" srcOrd="0" destOrd="0" presId="urn:microsoft.com/office/officeart/2005/8/layout/orgChart1"/>
    <dgm:cxn modelId="{CEBF8EF1-1AC8-4424-AC38-8A03FF5F91E2}" type="presParOf" srcId="{B7BA2A8A-32D5-4DE6-8B94-6658685C339F}" destId="{20967916-DBC3-4772-AC6E-80B61336A42B}" srcOrd="0" destOrd="0" presId="urn:microsoft.com/office/officeart/2005/8/layout/orgChart1"/>
    <dgm:cxn modelId="{96F19675-17EB-4667-ABEE-C79192639A7A}" type="presParOf" srcId="{B7BA2A8A-32D5-4DE6-8B94-6658685C339F}" destId="{B805B864-FED3-47CF-AB75-57C75B7979BD}" srcOrd="1" destOrd="0" presId="urn:microsoft.com/office/officeart/2005/8/layout/orgChart1"/>
    <dgm:cxn modelId="{6602707C-23EB-4BA9-85E6-CB653AAC9E7D}" type="presParOf" srcId="{EA7520E8-B33B-4F94-81A7-723F68A04D5A}" destId="{31F392BC-D76E-480A-9825-C42AA44819BC}" srcOrd="1" destOrd="0" presId="urn:microsoft.com/office/officeart/2005/8/layout/orgChart1"/>
    <dgm:cxn modelId="{742E172F-C82F-430F-9339-52ED8A1800D9}" type="presParOf" srcId="{EA7520E8-B33B-4F94-81A7-723F68A04D5A}" destId="{7C0BFBC4-9523-4830-826D-357A4ABE642F}" srcOrd="2" destOrd="0" presId="urn:microsoft.com/office/officeart/2005/8/layout/orgChart1"/>
    <dgm:cxn modelId="{B08D9508-6C25-4F80-89FA-378E3280D572}" type="presParOf" srcId="{5ABF197A-8E73-4D19-B116-E6AEF04D7F2D}" destId="{55A3A6D7-775E-4B65-A7B5-A9F6264F63EF}" srcOrd="6" destOrd="0" presId="urn:microsoft.com/office/officeart/2005/8/layout/orgChart1"/>
    <dgm:cxn modelId="{F6663DA0-AEAA-47CB-8421-E3472A0C420A}" type="presParOf" srcId="{5ABF197A-8E73-4D19-B116-E6AEF04D7F2D}" destId="{0B38E8EB-528A-4A5D-8B2A-B1CE47499D7D}" srcOrd="7" destOrd="0" presId="urn:microsoft.com/office/officeart/2005/8/layout/orgChart1"/>
    <dgm:cxn modelId="{5411453F-D1A2-4BCD-ABB0-24C942A91B30}" type="presParOf" srcId="{0B38E8EB-528A-4A5D-8B2A-B1CE47499D7D}" destId="{3A0C654E-D74F-41DA-A5BD-39DFEC67F117}" srcOrd="0" destOrd="0" presId="urn:microsoft.com/office/officeart/2005/8/layout/orgChart1"/>
    <dgm:cxn modelId="{C95A715A-5A7A-4AD1-91CF-371E66AAA3F6}" type="presParOf" srcId="{3A0C654E-D74F-41DA-A5BD-39DFEC67F117}" destId="{950EF06F-4CCE-49EA-B54E-44C45D3DC267}" srcOrd="0" destOrd="0" presId="urn:microsoft.com/office/officeart/2005/8/layout/orgChart1"/>
    <dgm:cxn modelId="{66995671-7476-491C-B4B9-08F6E1BEC1E8}" type="presParOf" srcId="{3A0C654E-D74F-41DA-A5BD-39DFEC67F117}" destId="{5818E70F-C5C2-4B45-A80A-81542A3C5AE7}" srcOrd="1" destOrd="0" presId="urn:microsoft.com/office/officeart/2005/8/layout/orgChart1"/>
    <dgm:cxn modelId="{C4B4EAFF-9C1D-4803-84E7-E6D2983371B9}" type="presParOf" srcId="{0B38E8EB-528A-4A5D-8B2A-B1CE47499D7D}" destId="{B005ADA9-D628-45B5-B767-478D7C7A4017}" srcOrd="1" destOrd="0" presId="urn:microsoft.com/office/officeart/2005/8/layout/orgChart1"/>
    <dgm:cxn modelId="{6B2B54A4-C26E-41B5-9D35-526B35A53A39}" type="presParOf" srcId="{0B38E8EB-528A-4A5D-8B2A-B1CE47499D7D}" destId="{2DC924E2-92DF-495E-AB37-60D2CEBE960A}" srcOrd="2" destOrd="0" presId="urn:microsoft.com/office/officeart/2005/8/layout/orgChart1"/>
    <dgm:cxn modelId="{87246EA9-75E5-419D-97C7-606C3E0FE2CB}" type="presParOf" srcId="{31D5E8DB-14ED-423B-8BE2-7E3C2B650139}" destId="{AA3F84B5-32BE-45CC-AA4F-EAFA065D9D9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A6D7-775E-4B65-A7B5-A9F6264F63EF}">
      <dsp:nvSpPr>
        <dsp:cNvPr id="0" name=""/>
        <dsp:cNvSpPr/>
      </dsp:nvSpPr>
      <dsp:spPr>
        <a:xfrm>
          <a:off x="3643933" y="620530"/>
          <a:ext cx="2400255" cy="259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841"/>
              </a:lnTo>
              <a:lnTo>
                <a:pt x="2400255" y="129841"/>
              </a:lnTo>
              <a:lnTo>
                <a:pt x="2400255" y="259683"/>
              </a:lnTo>
            </a:path>
          </a:pathLst>
        </a:custGeom>
        <a:noFill/>
        <a:ln w="57150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51079A84-49C8-41F4-9D05-7FEC4FEC4B6E}">
      <dsp:nvSpPr>
        <dsp:cNvPr id="0" name=""/>
        <dsp:cNvSpPr/>
      </dsp:nvSpPr>
      <dsp:spPr>
        <a:xfrm>
          <a:off x="3643933" y="620530"/>
          <a:ext cx="903983" cy="259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841"/>
              </a:lnTo>
              <a:lnTo>
                <a:pt x="903983" y="129841"/>
              </a:lnTo>
              <a:lnTo>
                <a:pt x="903983" y="259683"/>
              </a:lnTo>
            </a:path>
          </a:pathLst>
        </a:custGeom>
        <a:noFill/>
        <a:ln w="57150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BA71F716-B112-458F-8838-548FF5B9C93A}">
      <dsp:nvSpPr>
        <dsp:cNvPr id="0" name=""/>
        <dsp:cNvSpPr/>
      </dsp:nvSpPr>
      <dsp:spPr>
        <a:xfrm>
          <a:off x="3051644" y="620530"/>
          <a:ext cx="592288" cy="259683"/>
        </a:xfrm>
        <a:custGeom>
          <a:avLst/>
          <a:gdLst/>
          <a:ahLst/>
          <a:cxnLst/>
          <a:rect l="0" t="0" r="0" b="0"/>
          <a:pathLst>
            <a:path>
              <a:moveTo>
                <a:pt x="592288" y="0"/>
              </a:moveTo>
              <a:lnTo>
                <a:pt x="592288" y="129841"/>
              </a:lnTo>
              <a:lnTo>
                <a:pt x="0" y="129841"/>
              </a:lnTo>
              <a:lnTo>
                <a:pt x="0" y="259683"/>
              </a:lnTo>
            </a:path>
          </a:pathLst>
        </a:custGeom>
        <a:noFill/>
        <a:ln w="57150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4AC446E9-5EA3-4104-9A6A-6BB4559C7F1B}">
      <dsp:nvSpPr>
        <dsp:cNvPr id="0" name=""/>
        <dsp:cNvSpPr/>
      </dsp:nvSpPr>
      <dsp:spPr>
        <a:xfrm>
          <a:off x="780211" y="1498508"/>
          <a:ext cx="232242" cy="2324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4786"/>
              </a:lnTo>
              <a:lnTo>
                <a:pt x="232242" y="2324786"/>
              </a:lnTo>
            </a:path>
          </a:pathLst>
        </a:custGeom>
        <a:noFill/>
        <a:ln w="57150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04370048-40F0-4BF0-AE52-3BE549A51D3C}">
      <dsp:nvSpPr>
        <dsp:cNvPr id="0" name=""/>
        <dsp:cNvSpPr/>
      </dsp:nvSpPr>
      <dsp:spPr>
        <a:xfrm>
          <a:off x="780211" y="1498508"/>
          <a:ext cx="232242" cy="1446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6808"/>
              </a:lnTo>
              <a:lnTo>
                <a:pt x="232242" y="1446808"/>
              </a:lnTo>
            </a:path>
          </a:pathLst>
        </a:custGeom>
        <a:noFill/>
        <a:ln w="57150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2AF7BFB9-8E78-4BA8-9226-5FFD57DCB69D}">
      <dsp:nvSpPr>
        <dsp:cNvPr id="0" name=""/>
        <dsp:cNvSpPr/>
      </dsp:nvSpPr>
      <dsp:spPr>
        <a:xfrm>
          <a:off x="780211" y="1498508"/>
          <a:ext cx="232242" cy="568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8830"/>
              </a:lnTo>
              <a:lnTo>
                <a:pt x="232242" y="568830"/>
              </a:lnTo>
            </a:path>
          </a:pathLst>
        </a:custGeom>
        <a:noFill/>
        <a:ln w="57150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F4A28CDB-FF3F-4012-B8B0-38A1800A2096}">
      <dsp:nvSpPr>
        <dsp:cNvPr id="0" name=""/>
        <dsp:cNvSpPr/>
      </dsp:nvSpPr>
      <dsp:spPr>
        <a:xfrm>
          <a:off x="1399524" y="620530"/>
          <a:ext cx="2244408" cy="259683"/>
        </a:xfrm>
        <a:custGeom>
          <a:avLst/>
          <a:gdLst/>
          <a:ahLst/>
          <a:cxnLst/>
          <a:rect l="0" t="0" r="0" b="0"/>
          <a:pathLst>
            <a:path>
              <a:moveTo>
                <a:pt x="2244408" y="0"/>
              </a:moveTo>
              <a:lnTo>
                <a:pt x="2244408" y="129841"/>
              </a:lnTo>
              <a:lnTo>
                <a:pt x="0" y="129841"/>
              </a:lnTo>
              <a:lnTo>
                <a:pt x="0" y="259683"/>
              </a:lnTo>
            </a:path>
          </a:pathLst>
        </a:custGeom>
        <a:noFill/>
        <a:ln w="57150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4377A0B1-66D2-45BC-9E33-1825128E382B}">
      <dsp:nvSpPr>
        <dsp:cNvPr id="0" name=""/>
        <dsp:cNvSpPr/>
      </dsp:nvSpPr>
      <dsp:spPr>
        <a:xfrm>
          <a:off x="3025639" y="2235"/>
          <a:ext cx="1236588" cy="61829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Jefe de proyecto </a:t>
          </a:r>
        </a:p>
      </dsp:txBody>
      <dsp:txXfrm>
        <a:off x="3025639" y="2235"/>
        <a:ext cx="1236588" cy="618294"/>
      </dsp:txXfrm>
    </dsp:sp>
    <dsp:sp modelId="{9FDD5839-824F-4F90-B720-B486A3CC8069}">
      <dsp:nvSpPr>
        <dsp:cNvPr id="0" name=""/>
        <dsp:cNvSpPr/>
      </dsp:nvSpPr>
      <dsp:spPr>
        <a:xfrm>
          <a:off x="625383" y="880213"/>
          <a:ext cx="1548283" cy="61829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Ingeniero en informática</a:t>
          </a:r>
        </a:p>
      </dsp:txBody>
      <dsp:txXfrm>
        <a:off x="625383" y="880213"/>
        <a:ext cx="1548283" cy="618294"/>
      </dsp:txXfrm>
    </dsp:sp>
    <dsp:sp modelId="{9BF67DDF-7787-4F50-B039-7392461AD898}">
      <dsp:nvSpPr>
        <dsp:cNvPr id="0" name=""/>
        <dsp:cNvSpPr/>
      </dsp:nvSpPr>
      <dsp:spPr>
        <a:xfrm>
          <a:off x="1012454" y="1758191"/>
          <a:ext cx="1236588" cy="61829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Desarrollador Java</a:t>
          </a:r>
        </a:p>
      </dsp:txBody>
      <dsp:txXfrm>
        <a:off x="1012454" y="1758191"/>
        <a:ext cx="1236588" cy="618294"/>
      </dsp:txXfrm>
    </dsp:sp>
    <dsp:sp modelId="{779B4EAE-1347-4513-AEE0-C4C84F9A9F21}">
      <dsp:nvSpPr>
        <dsp:cNvPr id="0" name=""/>
        <dsp:cNvSpPr/>
      </dsp:nvSpPr>
      <dsp:spPr>
        <a:xfrm>
          <a:off x="1012454" y="2636169"/>
          <a:ext cx="1236588" cy="61829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Desarrollador .NET</a:t>
          </a:r>
        </a:p>
      </dsp:txBody>
      <dsp:txXfrm>
        <a:off x="1012454" y="2636169"/>
        <a:ext cx="1236588" cy="618294"/>
      </dsp:txXfrm>
    </dsp:sp>
    <dsp:sp modelId="{E38B9066-00F8-494E-955D-FDA83C85B670}">
      <dsp:nvSpPr>
        <dsp:cNvPr id="0" name=""/>
        <dsp:cNvSpPr/>
      </dsp:nvSpPr>
      <dsp:spPr>
        <a:xfrm>
          <a:off x="1012454" y="3514147"/>
          <a:ext cx="1236588" cy="61829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Programador PL/SQL</a:t>
          </a:r>
        </a:p>
      </dsp:txBody>
      <dsp:txXfrm>
        <a:off x="1012454" y="3514147"/>
        <a:ext cx="1236588" cy="618294"/>
      </dsp:txXfrm>
    </dsp:sp>
    <dsp:sp modelId="{88C888B0-2047-41DA-A048-687AAA45645D}">
      <dsp:nvSpPr>
        <dsp:cNvPr id="0" name=""/>
        <dsp:cNvSpPr/>
      </dsp:nvSpPr>
      <dsp:spPr>
        <a:xfrm>
          <a:off x="2433350" y="880213"/>
          <a:ext cx="1236588" cy="61829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Ingeniero en procesos </a:t>
          </a:r>
        </a:p>
      </dsp:txBody>
      <dsp:txXfrm>
        <a:off x="2433350" y="880213"/>
        <a:ext cx="1236588" cy="618294"/>
      </dsp:txXfrm>
    </dsp:sp>
    <dsp:sp modelId="{20967916-DBC3-4772-AC6E-80B61336A42B}">
      <dsp:nvSpPr>
        <dsp:cNvPr id="0" name=""/>
        <dsp:cNvSpPr/>
      </dsp:nvSpPr>
      <dsp:spPr>
        <a:xfrm>
          <a:off x="3929622" y="880213"/>
          <a:ext cx="1236588" cy="61829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Diseñador de prototipos</a:t>
          </a:r>
        </a:p>
      </dsp:txBody>
      <dsp:txXfrm>
        <a:off x="3929622" y="880213"/>
        <a:ext cx="1236588" cy="618294"/>
      </dsp:txXfrm>
    </dsp:sp>
    <dsp:sp modelId="{950EF06F-4CCE-49EA-B54E-44C45D3DC267}">
      <dsp:nvSpPr>
        <dsp:cNvPr id="0" name=""/>
        <dsp:cNvSpPr/>
      </dsp:nvSpPr>
      <dsp:spPr>
        <a:xfrm>
          <a:off x="5425895" y="880213"/>
          <a:ext cx="1236588" cy="61829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Ingeniero de pruebas</a:t>
          </a:r>
        </a:p>
      </dsp:txBody>
      <dsp:txXfrm>
        <a:off x="5425895" y="880213"/>
        <a:ext cx="1236588" cy="618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DFC9B-7256-4668-AA7E-1E0C5F55B851}" type="datetimeFigureOut">
              <a:rPr lang="es-CL" smtClean="0"/>
              <a:t>25-09-2016</a:t>
            </a:fld>
            <a:endParaRPr lang="es-C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A3D2F-F739-45D3-8982-679835C4688B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81309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882049FB-609E-4B8E-9167-D19BFD5FB138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30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09B9-E2D9-4922-B436-205ACC36D663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9273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12B9-A2E8-477C-BA56-904690B5D73B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34357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77AE-C3E3-47BC-99D2-206662772A71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9691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8E97-7C2E-40CF-9C03-D50843C4ECC7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36814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27A3-79E7-438A-B26C-C70D25D3CF94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63017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B5F7E-DC39-4596-A32F-B751B5C40D2A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0580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D628-21FD-44A3-A5FA-12AE7F9BC96C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54211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773DA55D-DACC-4366-8A43-162DDA580127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7161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F0BC-AC6A-480F-B88F-B8461FB4DEAC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3916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728BB782-7F79-4DD0-9CBF-9D32A7BC4B56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6316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F7AF-E28D-49FA-BE2F-22A64B8066BA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5983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4A38-743B-4D92-A7F3-AEA6AAC7C507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2498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5A6E-C267-41FE-81A7-103D10111CC6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0748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3455-1B94-4A1A-BC5C-6F43B5FB8270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5794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3070-ADC1-471B-9794-2C8C3DB60474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7950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AED9-E2B9-45B2-A4D9-22BDD3C30F10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93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A6C9A-6697-4EDF-B303-A5EA0252986E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81762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Iteración 1: Centro médico “Hipócrates”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2226" y="4291927"/>
            <a:ext cx="3677284" cy="2566073"/>
          </a:xfrm>
        </p:spPr>
        <p:txBody>
          <a:bodyPr>
            <a:normAutofit fontScale="92500" lnSpcReduction="10000"/>
          </a:bodyPr>
          <a:lstStyle/>
          <a:p>
            <a:r>
              <a:rPr lang="es-CL" dirty="0"/>
              <a:t>Portafolio de título</a:t>
            </a:r>
          </a:p>
          <a:p>
            <a:r>
              <a:rPr lang="es-CL" dirty="0"/>
              <a:t>Docente: Vicente Aranda</a:t>
            </a:r>
          </a:p>
          <a:p>
            <a:r>
              <a:rPr lang="es-CL" dirty="0"/>
              <a:t>Integrantes: Pablo de la Sotta</a:t>
            </a:r>
          </a:p>
          <a:p>
            <a:r>
              <a:rPr lang="es-CL" dirty="0"/>
              <a:t>Tomás Muñiz</a:t>
            </a:r>
          </a:p>
          <a:p>
            <a:r>
              <a:rPr lang="es-CL" dirty="0"/>
              <a:t>Gonzalo López</a:t>
            </a:r>
          </a:p>
          <a:p>
            <a:r>
              <a:rPr lang="es-CL" dirty="0"/>
              <a:t>Elías Baeza</a:t>
            </a:r>
          </a:p>
          <a:p>
            <a:r>
              <a:rPr lang="es-CL" dirty="0"/>
              <a:t>Fabián Jaque</a:t>
            </a:r>
          </a:p>
        </p:txBody>
      </p:sp>
      <p:pic>
        <p:nvPicPr>
          <p:cNvPr id="1026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372" y="3197956"/>
            <a:ext cx="1984839" cy="44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296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2"/>
            <a:ext cx="6887389" cy="4063927"/>
          </a:xfrm>
        </p:spPr>
        <p:txBody>
          <a:bodyPr>
            <a:normAutofit/>
          </a:bodyPr>
          <a:lstStyle/>
          <a:p>
            <a:r>
              <a:rPr lang="es-CL" dirty="0">
                <a:latin typeface="Calibri" panose="020F0502020204030204" pitchFamily="34" charset="0"/>
              </a:rPr>
              <a:t>Descripción del proyecto</a:t>
            </a:r>
          </a:p>
          <a:p>
            <a:pPr marL="0" indent="0">
              <a:spcAft>
                <a:spcPts val="0"/>
              </a:spcAft>
              <a:buNone/>
            </a:pPr>
            <a:r>
              <a:rPr lang="es-ES_trad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solicita agilizar a través de software los procesos que actualmente realizan a través de papel y así hacer que estos sean más eficientes ya que para el Centro médico "Hipócrates" les toma demasiado tiempo.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Generar una solución informática para los trabajadores del centro médico, también para los pacientes.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Servicios extra, ejemplo: capacitación y migración para puesta en marcha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10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21289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Descripción del producto</a:t>
            </a:r>
          </a:p>
          <a:p>
            <a:pPr marL="0" indent="0">
              <a:buNone/>
            </a:pPr>
            <a:r>
              <a:rPr lang="es-CL" dirty="0">
                <a:latin typeface="Calibri" panose="020F0502020204030204" pitchFamily="34" charset="0"/>
              </a:rPr>
              <a:t>A grandes rasgos: Creación de base de datos relacional en Oracle, aplicaciones .NET y Java (Web y Escritorio)</a:t>
            </a: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s-CL" dirty="0">
                <a:latin typeface="Calibri" panose="020F0502020204030204" pitchFamily="34" charset="0"/>
              </a:rPr>
              <a:t>Las funcionalidades habrán de apoyar a los principales procesos del negocio del cliente, entre los cuales está la atención de público, manejo de fichas médicas y funciones contables.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22473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Entregables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666543"/>
              </p:ext>
            </p:extLst>
          </p:nvPr>
        </p:nvGraphicFramePr>
        <p:xfrm>
          <a:off x="531638" y="2233244"/>
          <a:ext cx="7697961" cy="38862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3195">
                  <a:extLst>
                    <a:ext uri="{9D8B030D-6E8A-4147-A177-3AD203B41FA5}">
                      <a16:colId xmlns:a16="http://schemas.microsoft.com/office/drawing/2014/main" val="3071779085"/>
                    </a:ext>
                  </a:extLst>
                </a:gridCol>
                <a:gridCol w="1882910">
                  <a:extLst>
                    <a:ext uri="{9D8B030D-6E8A-4147-A177-3AD203B41FA5}">
                      <a16:colId xmlns:a16="http://schemas.microsoft.com/office/drawing/2014/main" val="66996548"/>
                    </a:ext>
                  </a:extLst>
                </a:gridCol>
                <a:gridCol w="3127721">
                  <a:extLst>
                    <a:ext uri="{9D8B030D-6E8A-4147-A177-3AD203B41FA5}">
                      <a16:colId xmlns:a16="http://schemas.microsoft.com/office/drawing/2014/main" val="4240967042"/>
                    </a:ext>
                  </a:extLst>
                </a:gridCol>
                <a:gridCol w="2044135">
                  <a:extLst>
                    <a:ext uri="{9D8B030D-6E8A-4147-A177-3AD203B41FA5}">
                      <a16:colId xmlns:a16="http://schemas.microsoft.com/office/drawing/2014/main" val="2519033814"/>
                    </a:ext>
                  </a:extLst>
                </a:gridCol>
              </a:tblGrid>
              <a:tr h="504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#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Entregable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Descripción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Responsable(s)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117480"/>
                  </a:ext>
                </a:extLst>
              </a:tr>
              <a:tr h="15329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001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effectLst/>
                          <a:latin typeface="Calibri" panose="020F0502020204030204" pitchFamily="34" charset="0"/>
                        </a:rPr>
                        <a:t>Alcance del proyecto</a:t>
                      </a:r>
                      <a:endParaRPr lang="es-CL" sz="1800" b="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effectLst/>
                          <a:latin typeface="Calibri" panose="020F0502020204030204" pitchFamily="34" charset="0"/>
                        </a:rPr>
                        <a:t>Definición del objetivo que se persigue con el proyecto. Además, de una definición del proyecto.</a:t>
                      </a:r>
                      <a:endParaRPr lang="es-CL" sz="1800" b="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effectLst/>
                          <a:latin typeface="Calibri" panose="020F0502020204030204" pitchFamily="34" charset="0"/>
                        </a:rPr>
                        <a:t>Elías Baeza, Tomás Muñiz, Pablo de la Sotta, Gonzalo López</a:t>
                      </a:r>
                      <a:endParaRPr lang="es-CL" sz="1800" b="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9845903"/>
                  </a:ext>
                </a:extLst>
              </a:tr>
              <a:tr h="924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002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effectLst/>
                          <a:latin typeface="Calibri" panose="020F0502020204030204" pitchFamily="34" charset="0"/>
                        </a:rPr>
                        <a:t>Entregables del proyecto</a:t>
                      </a:r>
                      <a:endParaRPr lang="es-CL" sz="1800" b="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effectLst/>
                          <a:latin typeface="Calibri" panose="020F0502020204030204" pitchFamily="34" charset="0"/>
                        </a:rPr>
                        <a:t>Lista de todos los entregables para el Cliente.</a:t>
                      </a:r>
                      <a:endParaRPr lang="es-CL" sz="1800" b="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effectLst/>
                          <a:latin typeface="Calibri" panose="020F0502020204030204" pitchFamily="34" charset="0"/>
                        </a:rPr>
                        <a:t>Fabián Jaque, Gonzalo López</a:t>
                      </a:r>
                      <a:endParaRPr lang="es-CL" sz="1800" b="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7622194"/>
                  </a:ext>
                </a:extLst>
              </a:tr>
              <a:tr h="924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003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effectLst/>
                          <a:latin typeface="Calibri" panose="020F0502020204030204" pitchFamily="34" charset="0"/>
                        </a:rPr>
                        <a:t>Modelo de proceso</a:t>
                      </a:r>
                      <a:endParaRPr lang="es-CL" sz="1800" b="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effectLst/>
                          <a:latin typeface="Calibri" panose="020F0502020204030204" pitchFamily="34" charset="0"/>
                        </a:rPr>
                        <a:t>Modelos de proceso de negocio actual de Hipócrates.</a:t>
                      </a:r>
                      <a:endParaRPr lang="es-CL" sz="1800" b="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effectLst/>
                          <a:latin typeface="Calibri" panose="020F0502020204030204" pitchFamily="34" charset="0"/>
                        </a:rPr>
                        <a:t>Pablo de la Sotta</a:t>
                      </a:r>
                      <a:endParaRPr lang="es-CL" sz="1800" b="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733366"/>
                  </a:ext>
                </a:extLst>
              </a:tr>
            </a:tbl>
          </a:graphicData>
        </a:graphic>
      </p:graphicFrame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01938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Entregables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765835"/>
              </p:ext>
            </p:extLst>
          </p:nvPr>
        </p:nvGraphicFramePr>
        <p:xfrm>
          <a:off x="531638" y="2233244"/>
          <a:ext cx="7697961" cy="42934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3195">
                  <a:extLst>
                    <a:ext uri="{9D8B030D-6E8A-4147-A177-3AD203B41FA5}">
                      <a16:colId xmlns:a16="http://schemas.microsoft.com/office/drawing/2014/main" val="3071779085"/>
                    </a:ext>
                  </a:extLst>
                </a:gridCol>
                <a:gridCol w="1502106">
                  <a:extLst>
                    <a:ext uri="{9D8B030D-6E8A-4147-A177-3AD203B41FA5}">
                      <a16:colId xmlns:a16="http://schemas.microsoft.com/office/drawing/2014/main" val="66996548"/>
                    </a:ext>
                  </a:extLst>
                </a:gridCol>
                <a:gridCol w="3776870">
                  <a:extLst>
                    <a:ext uri="{9D8B030D-6E8A-4147-A177-3AD203B41FA5}">
                      <a16:colId xmlns:a16="http://schemas.microsoft.com/office/drawing/2014/main" val="4240967042"/>
                    </a:ext>
                  </a:extLst>
                </a:gridCol>
                <a:gridCol w="1775790">
                  <a:extLst>
                    <a:ext uri="{9D8B030D-6E8A-4147-A177-3AD203B41FA5}">
                      <a16:colId xmlns:a16="http://schemas.microsoft.com/office/drawing/2014/main" val="2519033814"/>
                    </a:ext>
                  </a:extLst>
                </a:gridCol>
              </a:tblGrid>
              <a:tr h="504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#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Entregable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Descripción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Responsable(s)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117480"/>
                  </a:ext>
                </a:extLst>
              </a:tr>
              <a:tr h="8275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004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Estructura Organizacional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</a:t>
                      </a: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scripción de la estructura jerárquica interna del proyecto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Gonzalo López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9845903"/>
                  </a:ext>
                </a:extLst>
              </a:tr>
              <a:tr h="15902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005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Interfaces e Interacciones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En esta sección se describen los procedimientos administrativos y de gestión entre el proyecto y: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El Cliente, Gestión de configuración, Gestión de calidad y Verificación.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Tomás Muñiz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7622194"/>
                  </a:ext>
                </a:extLst>
              </a:tr>
              <a:tr h="924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006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Responsables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 identifican las actividades más relevantes en el proyecto, los responsables de dichas actividades y los involucrados.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Tomás Muñiz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733366"/>
                  </a:ext>
                </a:extLst>
              </a:tr>
            </a:tbl>
          </a:graphicData>
        </a:graphic>
      </p:graphicFrame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86524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Entregables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437422"/>
              </p:ext>
            </p:extLst>
          </p:nvPr>
        </p:nvGraphicFramePr>
        <p:xfrm>
          <a:off x="531638" y="2233244"/>
          <a:ext cx="7697961" cy="3999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3195">
                  <a:extLst>
                    <a:ext uri="{9D8B030D-6E8A-4147-A177-3AD203B41FA5}">
                      <a16:colId xmlns:a16="http://schemas.microsoft.com/office/drawing/2014/main" val="3071779085"/>
                    </a:ext>
                  </a:extLst>
                </a:gridCol>
                <a:gridCol w="1882910">
                  <a:extLst>
                    <a:ext uri="{9D8B030D-6E8A-4147-A177-3AD203B41FA5}">
                      <a16:colId xmlns:a16="http://schemas.microsoft.com/office/drawing/2014/main" val="66996548"/>
                    </a:ext>
                  </a:extLst>
                </a:gridCol>
                <a:gridCol w="3127721">
                  <a:extLst>
                    <a:ext uri="{9D8B030D-6E8A-4147-A177-3AD203B41FA5}">
                      <a16:colId xmlns:a16="http://schemas.microsoft.com/office/drawing/2014/main" val="4240967042"/>
                    </a:ext>
                  </a:extLst>
                </a:gridCol>
                <a:gridCol w="2044135">
                  <a:extLst>
                    <a:ext uri="{9D8B030D-6E8A-4147-A177-3AD203B41FA5}">
                      <a16:colId xmlns:a16="http://schemas.microsoft.com/office/drawing/2014/main" val="2519033814"/>
                    </a:ext>
                  </a:extLst>
                </a:gridCol>
              </a:tblGrid>
              <a:tr h="504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#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Entregable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Descripción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Responsable(s)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117480"/>
                  </a:ext>
                </a:extLst>
              </a:tr>
              <a:tr h="15329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007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Condiciones asumidas, dependencias y restricciones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Especificación  de  las  condiciones  que  se  asumen  para  el  proyecto,  eventos externos de los que se depende y restricciones del proyecto.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Elías Baeza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9845903"/>
                  </a:ext>
                </a:extLst>
              </a:tr>
              <a:tr h="924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008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Gestión de riesgos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Identificación y administración de riesgos.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Fabián Jaque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7622194"/>
                  </a:ext>
                </a:extLst>
              </a:tr>
              <a:tr h="924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009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Mecanismos para la Gestión de calidad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Mecanismos de monitoreo y control de  las  actividades  de  Gestión  de  calidad.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Elías Baeza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733366"/>
                  </a:ext>
                </a:extLst>
              </a:tr>
            </a:tbl>
          </a:graphicData>
        </a:graphic>
      </p:graphicFrame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65405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Entregables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516517"/>
              </p:ext>
            </p:extLst>
          </p:nvPr>
        </p:nvGraphicFramePr>
        <p:xfrm>
          <a:off x="531638" y="2233244"/>
          <a:ext cx="7697961" cy="40588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3195">
                  <a:extLst>
                    <a:ext uri="{9D8B030D-6E8A-4147-A177-3AD203B41FA5}">
                      <a16:colId xmlns:a16="http://schemas.microsoft.com/office/drawing/2014/main" val="3071779085"/>
                    </a:ext>
                  </a:extLst>
                </a:gridCol>
                <a:gridCol w="1882910">
                  <a:extLst>
                    <a:ext uri="{9D8B030D-6E8A-4147-A177-3AD203B41FA5}">
                      <a16:colId xmlns:a16="http://schemas.microsoft.com/office/drawing/2014/main" val="66996548"/>
                    </a:ext>
                  </a:extLst>
                </a:gridCol>
                <a:gridCol w="3127721">
                  <a:extLst>
                    <a:ext uri="{9D8B030D-6E8A-4147-A177-3AD203B41FA5}">
                      <a16:colId xmlns:a16="http://schemas.microsoft.com/office/drawing/2014/main" val="4240967042"/>
                    </a:ext>
                  </a:extLst>
                </a:gridCol>
                <a:gridCol w="2044135">
                  <a:extLst>
                    <a:ext uri="{9D8B030D-6E8A-4147-A177-3AD203B41FA5}">
                      <a16:colId xmlns:a16="http://schemas.microsoft.com/office/drawing/2014/main" val="2519033814"/>
                    </a:ext>
                  </a:extLst>
                </a:gridCol>
              </a:tblGrid>
              <a:tr h="504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#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Entregable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Descripción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Responsable(s)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117480"/>
                  </a:ext>
                </a:extLst>
              </a:tr>
              <a:tr h="15329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010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Mecanismos para la Gestión de configuración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Mecanismos de monitoreo y control de  las  actividades  de  Gestión  de  configuración.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Elías Baeza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9845903"/>
                  </a:ext>
                </a:extLst>
              </a:tr>
              <a:tr h="924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Mecanismos para Verificación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Mecanismos de monitoreo y control de  las  actividades  de  Gestión  de  verificación y validación.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Elías Baeza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7622194"/>
                  </a:ext>
                </a:extLst>
              </a:tr>
              <a:tr h="924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012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Mecanismos para la Gestión de proyecto 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Mecanismos de monitoreo y control de las actividades de Gestión de proyecto.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Elías Baeza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733366"/>
                  </a:ext>
                </a:extLst>
              </a:tr>
            </a:tbl>
          </a:graphicData>
        </a:graphic>
      </p:graphicFrame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15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438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Entregables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528366"/>
              </p:ext>
            </p:extLst>
          </p:nvPr>
        </p:nvGraphicFramePr>
        <p:xfrm>
          <a:off x="531638" y="2233244"/>
          <a:ext cx="7697961" cy="42734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3195">
                  <a:extLst>
                    <a:ext uri="{9D8B030D-6E8A-4147-A177-3AD203B41FA5}">
                      <a16:colId xmlns:a16="http://schemas.microsoft.com/office/drawing/2014/main" val="3071779085"/>
                    </a:ext>
                  </a:extLst>
                </a:gridCol>
                <a:gridCol w="1502106">
                  <a:extLst>
                    <a:ext uri="{9D8B030D-6E8A-4147-A177-3AD203B41FA5}">
                      <a16:colId xmlns:a16="http://schemas.microsoft.com/office/drawing/2014/main" val="6699654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4240967042"/>
                    </a:ext>
                  </a:extLst>
                </a:gridCol>
                <a:gridCol w="1895060">
                  <a:extLst>
                    <a:ext uri="{9D8B030D-6E8A-4147-A177-3AD203B41FA5}">
                      <a16:colId xmlns:a16="http://schemas.microsoft.com/office/drawing/2014/main" val="2519033814"/>
                    </a:ext>
                  </a:extLst>
                </a:gridCol>
              </a:tblGrid>
              <a:tr h="504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#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Entregable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Descripción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Responsable(s)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117480"/>
                  </a:ext>
                </a:extLst>
              </a:tr>
              <a:tr h="17552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013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Recursos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Especificación de Recursos humanos incluyendo la cantidad de personal en el proyecto, asignación  de  roles,  responsables  de  Líneas  de  trabajo  y métodos de entrenamiento y estudio a seguirse.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Gonzalo López, Fabián Jaque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9845903"/>
                  </a:ext>
                </a:extLst>
              </a:tr>
              <a:tr h="924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014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Líneas de trabajo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Especificación  de  Líneas  de  trabajo  para  las  distintas  actividades que  se deben realizar.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Fabián Jaque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7622194"/>
                  </a:ext>
                </a:extLst>
              </a:tr>
              <a:tr h="924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015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Dependencias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  establecen  las  dependencias  entre actividades  de  las  distintas Líneas  de Trabajo.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Tomás Muñiz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733366"/>
                  </a:ext>
                </a:extLst>
              </a:tr>
            </a:tbl>
          </a:graphicData>
        </a:graphic>
      </p:graphicFrame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16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46852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5812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17</a:t>
            </a:fld>
            <a:endParaRPr lang="es-CL" dirty="0"/>
          </a:p>
        </p:txBody>
      </p:sp>
      <p:pic>
        <p:nvPicPr>
          <p:cNvPr id="6" name="Imagen 985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676525"/>
            <a:ext cx="91440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56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18</a:t>
            </a:fld>
            <a:endParaRPr lang="es-CL" dirty="0"/>
          </a:p>
        </p:txBody>
      </p:sp>
      <p:pic>
        <p:nvPicPr>
          <p:cNvPr id="6" name="Imagen 9857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700849"/>
            <a:ext cx="9143999" cy="432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85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19</a:t>
            </a:fld>
            <a:endParaRPr lang="es-CL" dirty="0"/>
          </a:p>
        </p:txBody>
      </p:sp>
      <p:pic>
        <p:nvPicPr>
          <p:cNvPr id="7" name="Imagen 986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729948"/>
            <a:ext cx="9144000" cy="412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68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Contenido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6887389" cy="4310112"/>
          </a:xfrm>
        </p:spPr>
        <p:txBody>
          <a:bodyPr>
            <a:normAutofit/>
          </a:bodyPr>
          <a:lstStyle/>
          <a:p>
            <a:r>
              <a:rPr lang="es-CL" dirty="0">
                <a:latin typeface="Calibri" panose="020F0502020204030204" pitchFamily="34" charset="0"/>
              </a:rPr>
              <a:t>Descripción del caso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Descripción de empresa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Descripción modelo de negocios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Descripción del problema</a:t>
            </a:r>
          </a:p>
          <a:p>
            <a:r>
              <a:rPr lang="es-CL" dirty="0">
                <a:latin typeface="Calibri" panose="020F0502020204030204" pitchFamily="34" charset="0"/>
              </a:rPr>
              <a:t>Alcance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Objetivos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Descripción del proyecto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Descripción del producto</a:t>
            </a:r>
          </a:p>
          <a:p>
            <a:r>
              <a:rPr lang="es-CL" dirty="0">
                <a:latin typeface="Calibri" panose="020F0502020204030204" pitchFamily="34" charset="0"/>
              </a:rPr>
              <a:t>Entregables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604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20</a:t>
            </a:fld>
            <a:endParaRPr lang="es-CL" dirty="0"/>
          </a:p>
        </p:txBody>
      </p:sp>
      <p:pic>
        <p:nvPicPr>
          <p:cNvPr id="7" name="Imagen 9863"/>
          <p:cNvPicPr/>
          <p:nvPr/>
        </p:nvPicPr>
        <p:blipFill>
          <a:blip r:embed="rId3"/>
          <a:stretch>
            <a:fillRect/>
          </a:stretch>
        </p:blipFill>
        <p:spPr>
          <a:xfrm>
            <a:off x="91982" y="2962067"/>
            <a:ext cx="8914292" cy="347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35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21</a:t>
            </a:fld>
            <a:endParaRPr lang="es-CL" dirty="0"/>
          </a:p>
        </p:txBody>
      </p:sp>
      <p:pic>
        <p:nvPicPr>
          <p:cNvPr id="8" name="Imagen 9864"/>
          <p:cNvPicPr/>
          <p:nvPr/>
        </p:nvPicPr>
        <p:blipFill>
          <a:blip r:embed="rId3"/>
          <a:stretch>
            <a:fillRect/>
          </a:stretch>
        </p:blipFill>
        <p:spPr>
          <a:xfrm>
            <a:off x="1" y="2928730"/>
            <a:ext cx="9144000" cy="39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60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22</a:t>
            </a:fld>
            <a:endParaRPr lang="es-CL" dirty="0"/>
          </a:p>
        </p:txBody>
      </p:sp>
      <p:pic>
        <p:nvPicPr>
          <p:cNvPr id="6" name="Imagen 9865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087757"/>
            <a:ext cx="9144000" cy="378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39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23</a:t>
            </a:fld>
            <a:endParaRPr lang="es-CL" dirty="0"/>
          </a:p>
        </p:txBody>
      </p:sp>
      <p:pic>
        <p:nvPicPr>
          <p:cNvPr id="6" name="Imagen 986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649745"/>
            <a:ext cx="9144000" cy="43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37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24</a:t>
            </a:fld>
            <a:endParaRPr lang="es-CL" dirty="0"/>
          </a:p>
        </p:txBody>
      </p:sp>
      <p:pic>
        <p:nvPicPr>
          <p:cNvPr id="6" name="Imagen 9867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564835"/>
            <a:ext cx="9144000" cy="329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17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25</a:t>
            </a:fld>
            <a:endParaRPr lang="es-CL" dirty="0"/>
          </a:p>
        </p:txBody>
      </p:sp>
      <p:pic>
        <p:nvPicPr>
          <p:cNvPr id="6" name="Imagen 9869"/>
          <p:cNvPicPr/>
          <p:nvPr/>
        </p:nvPicPr>
        <p:blipFill>
          <a:blip r:embed="rId3"/>
          <a:stretch>
            <a:fillRect/>
          </a:stretch>
        </p:blipFill>
        <p:spPr>
          <a:xfrm>
            <a:off x="1" y="2647950"/>
            <a:ext cx="91440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79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26</a:t>
            </a:fld>
            <a:endParaRPr lang="es-CL" dirty="0"/>
          </a:p>
        </p:txBody>
      </p:sp>
      <p:pic>
        <p:nvPicPr>
          <p:cNvPr id="6" name="Imagen 987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0253"/>
            <a:ext cx="9144000" cy="541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8061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27</a:t>
            </a:fld>
            <a:endParaRPr lang="es-CL" dirty="0"/>
          </a:p>
        </p:txBody>
      </p:sp>
      <p:pic>
        <p:nvPicPr>
          <p:cNvPr id="6" name="Imagen 987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020060"/>
            <a:ext cx="9144000" cy="383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39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28</a:t>
            </a:fld>
            <a:endParaRPr lang="es-CL" dirty="0"/>
          </a:p>
        </p:txBody>
      </p:sp>
      <p:pic>
        <p:nvPicPr>
          <p:cNvPr id="6" name="Imagen 9873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366052"/>
            <a:ext cx="9144000" cy="349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1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29</a:t>
            </a:fld>
            <a:endParaRPr lang="es-CL" dirty="0"/>
          </a:p>
        </p:txBody>
      </p:sp>
      <p:pic>
        <p:nvPicPr>
          <p:cNvPr id="6" name="Imagen 987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955235"/>
            <a:ext cx="9144000" cy="390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6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Contenidos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2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  <a:p>
            <a:pPr lvl="2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  <a:p>
            <a:r>
              <a:rPr lang="es-CL" dirty="0">
                <a:latin typeface="Calibri" panose="020F0502020204030204" pitchFamily="34" charset="0"/>
              </a:rPr>
              <a:t>Estructura organizacional</a:t>
            </a:r>
          </a:p>
          <a:p>
            <a:r>
              <a:rPr lang="es-CL" dirty="0">
                <a:latin typeface="Calibri" panose="020F0502020204030204" pitchFamily="34" charset="0"/>
              </a:rPr>
              <a:t>Interfaces e Interacciones</a:t>
            </a:r>
          </a:p>
          <a:p>
            <a:r>
              <a:rPr lang="es-CL" dirty="0">
                <a:latin typeface="Calibri" panose="020F0502020204030204" pitchFamily="34" charset="0"/>
              </a:rPr>
              <a:t>Responsables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04158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30</a:t>
            </a:fld>
            <a:endParaRPr lang="es-CL" dirty="0"/>
          </a:p>
        </p:txBody>
      </p:sp>
      <p:pic>
        <p:nvPicPr>
          <p:cNvPr id="7" name="Imagen 987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756728"/>
            <a:ext cx="91440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21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31</a:t>
            </a:fld>
            <a:endParaRPr lang="es-CL" dirty="0"/>
          </a:p>
        </p:txBody>
      </p:sp>
      <p:pic>
        <p:nvPicPr>
          <p:cNvPr id="6" name="Imagen 987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71" y="1497495"/>
            <a:ext cx="8751103" cy="53737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333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32</a:t>
            </a:fld>
            <a:endParaRPr lang="es-CL" dirty="0"/>
          </a:p>
        </p:txBody>
      </p:sp>
      <p:pic>
        <p:nvPicPr>
          <p:cNvPr id="6" name="Imagen 9878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756453"/>
            <a:ext cx="9144000" cy="410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66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33</a:t>
            </a:fld>
            <a:endParaRPr lang="es-CL" dirty="0"/>
          </a:p>
        </p:txBody>
      </p:sp>
      <p:pic>
        <p:nvPicPr>
          <p:cNvPr id="6" name="Imagen 9879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963285"/>
            <a:ext cx="9144000" cy="490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23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34</a:t>
            </a:fld>
            <a:endParaRPr lang="es-CL" dirty="0"/>
          </a:p>
        </p:txBody>
      </p:sp>
      <p:pic>
        <p:nvPicPr>
          <p:cNvPr id="6" name="Imagen 9880"/>
          <p:cNvPicPr/>
          <p:nvPr/>
        </p:nvPicPr>
        <p:blipFill>
          <a:blip r:embed="rId3"/>
          <a:stretch>
            <a:fillRect/>
          </a:stretch>
        </p:blipFill>
        <p:spPr>
          <a:xfrm>
            <a:off x="455439" y="2672328"/>
            <a:ext cx="8257540" cy="489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00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35</a:t>
            </a:fld>
            <a:endParaRPr lang="es-CL" dirty="0"/>
          </a:p>
        </p:txBody>
      </p:sp>
      <p:pic>
        <p:nvPicPr>
          <p:cNvPr id="6" name="Imagen 9881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753360"/>
            <a:ext cx="9144000" cy="410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63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36</a:t>
            </a:fld>
            <a:endParaRPr lang="es-CL" dirty="0"/>
          </a:p>
        </p:txBody>
      </p:sp>
      <p:pic>
        <p:nvPicPr>
          <p:cNvPr id="6" name="Imagen 988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807802"/>
            <a:ext cx="91440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67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37</a:t>
            </a:fld>
            <a:endParaRPr lang="es-CL" dirty="0"/>
          </a:p>
        </p:txBody>
      </p:sp>
      <p:pic>
        <p:nvPicPr>
          <p:cNvPr id="6" name="Imagen 9883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419061"/>
            <a:ext cx="9244109" cy="343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428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38</a:t>
            </a:fld>
            <a:endParaRPr lang="es-CL" dirty="0"/>
          </a:p>
        </p:txBody>
      </p:sp>
      <p:pic>
        <p:nvPicPr>
          <p:cNvPr id="5" name="Imagen 988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973136"/>
            <a:ext cx="9144000" cy="4884864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</p:spTree>
    <p:extLst>
      <p:ext uri="{BB962C8B-B14F-4D97-AF65-F5344CB8AC3E}">
        <p14:creationId xmlns:p14="http://schemas.microsoft.com/office/powerpoint/2010/main" val="13036466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39</a:t>
            </a:fld>
            <a:endParaRPr lang="es-CL" dirty="0"/>
          </a:p>
        </p:txBody>
      </p:sp>
      <p:pic>
        <p:nvPicPr>
          <p:cNvPr id="6" name="Imagen 9885"/>
          <p:cNvPicPr/>
          <p:nvPr/>
        </p:nvPicPr>
        <p:blipFill>
          <a:blip r:embed="rId3"/>
          <a:stretch>
            <a:fillRect/>
          </a:stretch>
        </p:blipFill>
        <p:spPr>
          <a:xfrm>
            <a:off x="1" y="1484243"/>
            <a:ext cx="9144000" cy="537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5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Contenidos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Procesos de gestión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Condiciones asumidas, dependencias y restricciones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Gestión de riesgos</a:t>
            </a:r>
          </a:p>
          <a:p>
            <a:r>
              <a:rPr lang="es-CL" dirty="0">
                <a:latin typeface="Calibri" panose="020F0502020204030204" pitchFamily="34" charset="0"/>
              </a:rPr>
              <a:t>Mecanismos de control y ajuste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Mecanismos para la gestión de calidad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Mecanismos para la gestión de configuración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Mecanismos para la verificación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Mecanismos para la gestión del proyecto</a:t>
            </a:r>
          </a:p>
          <a:p>
            <a:r>
              <a:rPr lang="es-CL" dirty="0">
                <a:latin typeface="Calibri" panose="020F0502020204030204" pitchFamily="34" charset="0"/>
              </a:rPr>
              <a:t>Recursos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96720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40</a:t>
            </a:fld>
            <a:endParaRPr lang="es-CL" dirty="0"/>
          </a:p>
        </p:txBody>
      </p:sp>
      <p:pic>
        <p:nvPicPr>
          <p:cNvPr id="6" name="Imagen 988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796209"/>
            <a:ext cx="9144000" cy="406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218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41</a:t>
            </a:fld>
            <a:endParaRPr lang="es-CL" dirty="0"/>
          </a:p>
        </p:txBody>
      </p:sp>
      <p:pic>
        <p:nvPicPr>
          <p:cNvPr id="6" name="Imagen 9887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843130"/>
            <a:ext cx="9144000" cy="301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805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42</a:t>
            </a:fld>
            <a:endParaRPr lang="es-CL" dirty="0"/>
          </a:p>
        </p:txBody>
      </p:sp>
      <p:pic>
        <p:nvPicPr>
          <p:cNvPr id="6" name="Imagen 9888"/>
          <p:cNvPicPr/>
          <p:nvPr/>
        </p:nvPicPr>
        <p:blipFill>
          <a:blip r:embed="rId3"/>
          <a:stretch>
            <a:fillRect/>
          </a:stretch>
        </p:blipFill>
        <p:spPr>
          <a:xfrm>
            <a:off x="1" y="1537252"/>
            <a:ext cx="9144000" cy="532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57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43</a:t>
            </a:fld>
            <a:endParaRPr lang="es-CL" dirty="0"/>
          </a:p>
        </p:txBody>
      </p:sp>
      <p:pic>
        <p:nvPicPr>
          <p:cNvPr id="6" name="Imagen 9889"/>
          <p:cNvPicPr/>
          <p:nvPr/>
        </p:nvPicPr>
        <p:blipFill>
          <a:blip r:embed="rId3"/>
          <a:stretch>
            <a:fillRect/>
          </a:stretch>
        </p:blipFill>
        <p:spPr>
          <a:xfrm>
            <a:off x="1189819" y="2809461"/>
            <a:ext cx="6581126" cy="404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133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44</a:t>
            </a:fld>
            <a:endParaRPr lang="es-CL" dirty="0"/>
          </a:p>
        </p:txBody>
      </p:sp>
      <p:pic>
        <p:nvPicPr>
          <p:cNvPr id="6" name="Imagen 989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627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45</a:t>
            </a:fld>
            <a:endParaRPr lang="es-CL" dirty="0"/>
          </a:p>
        </p:txBody>
      </p:sp>
      <p:pic>
        <p:nvPicPr>
          <p:cNvPr id="6" name="Imagen 989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963285"/>
            <a:ext cx="9144000" cy="500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851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46</a:t>
            </a:fld>
            <a:endParaRPr lang="es-CL" dirty="0"/>
          </a:p>
        </p:txBody>
      </p:sp>
      <p:pic>
        <p:nvPicPr>
          <p:cNvPr id="7" name="Imagen 9893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796209"/>
            <a:ext cx="9144000" cy="407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727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Estructura organizacional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47</a:t>
            </a:fld>
            <a:endParaRPr lang="es-CL" dirty="0"/>
          </a:p>
        </p:txBody>
      </p:sp>
      <p:graphicFrame>
        <p:nvGraphicFramePr>
          <p:cNvPr id="6" name="Diagrama 14"/>
          <p:cNvGraphicFramePr/>
          <p:nvPr/>
        </p:nvGraphicFramePr>
        <p:xfrm>
          <a:off x="734508" y="2350683"/>
          <a:ext cx="7287867" cy="4134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81356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Interfaces e interacciones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48</a:t>
            </a:fld>
            <a:endParaRPr lang="es-C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943608"/>
              </p:ext>
            </p:extLst>
          </p:nvPr>
        </p:nvGraphicFramePr>
        <p:xfrm>
          <a:off x="0" y="2206171"/>
          <a:ext cx="9143999" cy="411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324">
                  <a:extLst>
                    <a:ext uri="{9D8B030D-6E8A-4147-A177-3AD203B41FA5}">
                      <a16:colId xmlns:a16="http://schemas.microsoft.com/office/drawing/2014/main" val="331098845"/>
                    </a:ext>
                  </a:extLst>
                </a:gridCol>
                <a:gridCol w="2990645">
                  <a:extLst>
                    <a:ext uri="{9D8B030D-6E8A-4147-A177-3AD203B41FA5}">
                      <a16:colId xmlns:a16="http://schemas.microsoft.com/office/drawing/2014/main" val="2498993431"/>
                    </a:ext>
                  </a:extLst>
                </a:gridCol>
                <a:gridCol w="1940645">
                  <a:extLst>
                    <a:ext uri="{9D8B030D-6E8A-4147-A177-3AD203B41FA5}">
                      <a16:colId xmlns:a16="http://schemas.microsoft.com/office/drawing/2014/main" val="3020710135"/>
                    </a:ext>
                  </a:extLst>
                </a:gridCol>
                <a:gridCol w="2214385">
                  <a:extLst>
                    <a:ext uri="{9D8B030D-6E8A-4147-A177-3AD203B41FA5}">
                      <a16:colId xmlns:a16="http://schemas.microsoft.com/office/drawing/2014/main" val="763778594"/>
                    </a:ext>
                  </a:extLst>
                </a:gridCol>
              </a:tblGrid>
              <a:tr h="1744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Actividad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Procedimiento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Responsable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Involucrados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extLst>
                  <a:ext uri="{0D108BD9-81ED-4DB2-BD59-A6C34878D82A}">
                    <a16:rowId xmlns:a16="http://schemas.microsoft.com/office/drawing/2014/main" val="3255446985"/>
                  </a:ext>
                </a:extLst>
              </a:tr>
              <a:tr h="13298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Toma de requerimientos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Recepción de documento de requerimientos.</a:t>
                      </a:r>
                      <a:endParaRPr lang="es-CL" sz="18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Análisis de documento de requerimiento.</a:t>
                      </a:r>
                      <a:endParaRPr lang="es-CL" sz="18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Generación de ERS.</a:t>
                      </a:r>
                      <a:endParaRPr lang="es-CL" sz="18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Verificación de ERS. 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8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Cliente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extLst>
                  <a:ext uri="{0D108BD9-81ED-4DB2-BD59-A6C34878D82A}">
                    <a16:rowId xmlns:a16="http://schemas.microsoft.com/office/drawing/2014/main" val="2383257563"/>
                  </a:ext>
                </a:extLst>
              </a:tr>
              <a:tr h="6978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Gestión de riesgos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Se ejecutara el control de riesgos y ejecutara el plan de contingencia según corresponda.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extLst>
                  <a:ext uri="{0D108BD9-81ED-4DB2-BD59-A6C34878D82A}">
                    <a16:rowId xmlns:a16="http://schemas.microsoft.com/office/drawing/2014/main" val="1972931997"/>
                  </a:ext>
                </a:extLst>
              </a:tr>
              <a:tr h="6978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Mecanismos de gestión de calidad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Se ejecutara el control de calidad y ejecutara las correcciones al proceso según corresponda.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8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Encargado QA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extLst>
                  <a:ext uri="{0D108BD9-81ED-4DB2-BD59-A6C34878D82A}">
                    <a16:rowId xmlns:a16="http://schemas.microsoft.com/office/drawing/2014/main" val="2294067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3341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Interfaces e interacciones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49</a:t>
            </a:fld>
            <a:endParaRPr lang="es-C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1639" y="2268085"/>
            <a:ext cx="6887389" cy="3599316"/>
          </a:xfrm>
        </p:spPr>
        <p:txBody>
          <a:bodyPr/>
          <a:lstStyle/>
          <a:p>
            <a:endParaRPr lang="es-CL" dirty="0">
              <a:latin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739159"/>
              </p:ext>
            </p:extLst>
          </p:nvPr>
        </p:nvGraphicFramePr>
        <p:xfrm>
          <a:off x="0" y="2206171"/>
          <a:ext cx="9143999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324">
                  <a:extLst>
                    <a:ext uri="{9D8B030D-6E8A-4147-A177-3AD203B41FA5}">
                      <a16:colId xmlns:a16="http://schemas.microsoft.com/office/drawing/2014/main" val="331098845"/>
                    </a:ext>
                  </a:extLst>
                </a:gridCol>
                <a:gridCol w="2990645">
                  <a:extLst>
                    <a:ext uri="{9D8B030D-6E8A-4147-A177-3AD203B41FA5}">
                      <a16:colId xmlns:a16="http://schemas.microsoft.com/office/drawing/2014/main" val="2498993431"/>
                    </a:ext>
                  </a:extLst>
                </a:gridCol>
                <a:gridCol w="1940645">
                  <a:extLst>
                    <a:ext uri="{9D8B030D-6E8A-4147-A177-3AD203B41FA5}">
                      <a16:colId xmlns:a16="http://schemas.microsoft.com/office/drawing/2014/main" val="3020710135"/>
                    </a:ext>
                  </a:extLst>
                </a:gridCol>
                <a:gridCol w="2214385">
                  <a:extLst>
                    <a:ext uri="{9D8B030D-6E8A-4147-A177-3AD203B41FA5}">
                      <a16:colId xmlns:a16="http://schemas.microsoft.com/office/drawing/2014/main" val="763778594"/>
                    </a:ext>
                  </a:extLst>
                </a:gridCol>
              </a:tblGrid>
              <a:tr h="1744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Actividad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Procedimiento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Responsable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Involucrados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extLst>
                  <a:ext uri="{0D108BD9-81ED-4DB2-BD59-A6C34878D82A}">
                    <a16:rowId xmlns:a16="http://schemas.microsoft.com/office/drawing/2014/main" val="3255446985"/>
                  </a:ext>
                </a:extLst>
              </a:tr>
              <a:tr h="13298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Mecanismos para gestión de configuración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 ejecuta los procesos de configuración en los ambientes de desarrollo y producción dependiendo la etapa de producción del proyecto.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3257563"/>
                  </a:ext>
                </a:extLst>
              </a:tr>
              <a:tr h="6978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Mecanismos para verificación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 ejecutaran las pruebas de humo y verificación de Mockups.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4067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6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Contenidos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Líneas de trabajo, distribución de recursos y cronogramas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Líneas de trabajo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Dependencias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Distribución de recursos humanos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cronograma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5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376766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Responsables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50</a:t>
            </a:fld>
            <a:endParaRPr lang="es-CL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2437871"/>
              </p:ext>
            </p:extLst>
          </p:nvPr>
        </p:nvGraphicFramePr>
        <p:xfrm>
          <a:off x="0" y="2133599"/>
          <a:ext cx="9144000" cy="4728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6536">
                  <a:extLst>
                    <a:ext uri="{9D8B030D-6E8A-4147-A177-3AD203B41FA5}">
                      <a16:colId xmlns:a16="http://schemas.microsoft.com/office/drawing/2014/main" val="4190216882"/>
                    </a:ext>
                  </a:extLst>
                </a:gridCol>
                <a:gridCol w="2647796">
                  <a:extLst>
                    <a:ext uri="{9D8B030D-6E8A-4147-A177-3AD203B41FA5}">
                      <a16:colId xmlns:a16="http://schemas.microsoft.com/office/drawing/2014/main" val="3362327512"/>
                    </a:ext>
                  </a:extLst>
                </a:gridCol>
                <a:gridCol w="1767625">
                  <a:extLst>
                    <a:ext uri="{9D8B030D-6E8A-4147-A177-3AD203B41FA5}">
                      <a16:colId xmlns:a16="http://schemas.microsoft.com/office/drawing/2014/main" val="2938373725"/>
                    </a:ext>
                  </a:extLst>
                </a:gridCol>
                <a:gridCol w="3092043">
                  <a:extLst>
                    <a:ext uri="{9D8B030D-6E8A-4147-A177-3AD203B41FA5}">
                      <a16:colId xmlns:a16="http://schemas.microsoft.com/office/drawing/2014/main" val="4199446937"/>
                    </a:ext>
                  </a:extLst>
                </a:gridCol>
              </a:tblGrid>
              <a:tr h="503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Identificación de actividad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Descripción de actividad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Responsable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Involucrados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1600715"/>
                  </a:ext>
                </a:extLst>
              </a:tr>
              <a:tr h="6883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1.1.1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Toma de requerimientos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Ingeniero informático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3665604"/>
                  </a:ext>
                </a:extLst>
              </a:tr>
              <a:tr h="6748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1.1.2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Establecer alcance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Ingeniero informático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5130610"/>
                  </a:ext>
                </a:extLst>
              </a:tr>
              <a:tr h="7648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1.1.3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Generar ERS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Ingeniero informático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167669"/>
                  </a:ext>
                </a:extLst>
              </a:tr>
              <a:tr h="6598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1.2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Organización de proyecto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Ingeniero de procesos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Ingeniero informático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6397789"/>
                  </a:ext>
                </a:extLst>
              </a:tr>
              <a:tr h="5849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2.1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Objetivos y prioridades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Ingeniero informático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265092"/>
                  </a:ext>
                </a:extLst>
              </a:tr>
              <a:tr h="599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2.2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Condiciones asumidas, dependencias y restricciones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Ingeniero informático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4628462"/>
                  </a:ext>
                </a:extLst>
              </a:tr>
              <a:tr h="2519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2.3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Gestión de riesgo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8545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8045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Responsables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51</a:t>
            </a:fld>
            <a:endParaRPr lang="es-CL" dirty="0"/>
          </a:p>
        </p:txBody>
      </p:sp>
      <p:graphicFrame>
        <p:nvGraphicFramePr>
          <p:cNvPr id="7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9017404"/>
              </p:ext>
            </p:extLst>
          </p:nvPr>
        </p:nvGraphicFramePr>
        <p:xfrm>
          <a:off x="0" y="2133600"/>
          <a:ext cx="9144000" cy="47244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6536">
                  <a:extLst>
                    <a:ext uri="{9D8B030D-6E8A-4147-A177-3AD203B41FA5}">
                      <a16:colId xmlns:a16="http://schemas.microsoft.com/office/drawing/2014/main" val="4190216882"/>
                    </a:ext>
                  </a:extLst>
                </a:gridCol>
                <a:gridCol w="2647796">
                  <a:extLst>
                    <a:ext uri="{9D8B030D-6E8A-4147-A177-3AD203B41FA5}">
                      <a16:colId xmlns:a16="http://schemas.microsoft.com/office/drawing/2014/main" val="3362327512"/>
                    </a:ext>
                  </a:extLst>
                </a:gridCol>
                <a:gridCol w="1767625">
                  <a:extLst>
                    <a:ext uri="{9D8B030D-6E8A-4147-A177-3AD203B41FA5}">
                      <a16:colId xmlns:a16="http://schemas.microsoft.com/office/drawing/2014/main" val="2938373725"/>
                    </a:ext>
                  </a:extLst>
                </a:gridCol>
                <a:gridCol w="3092043">
                  <a:extLst>
                    <a:ext uri="{9D8B030D-6E8A-4147-A177-3AD203B41FA5}">
                      <a16:colId xmlns:a16="http://schemas.microsoft.com/office/drawing/2014/main" val="4199446937"/>
                    </a:ext>
                  </a:extLst>
                </a:gridCol>
              </a:tblGrid>
              <a:tr h="6552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Identificación de actividad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Descripción de actividad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Responsable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Involucrados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1600715"/>
                  </a:ext>
                </a:extLst>
              </a:tr>
              <a:tr h="5370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2.4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Mecanismo de control y ajuste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3665604"/>
                  </a:ext>
                </a:extLst>
              </a:tr>
              <a:tr h="3488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3.1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Dependencias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0201358"/>
                  </a:ext>
                </a:extLst>
              </a:tr>
              <a:tr h="3488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3.2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Distribución de RRHH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6984831"/>
                  </a:ext>
                </a:extLst>
              </a:tr>
              <a:tr h="3488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3.3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Cronograma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5130610"/>
                  </a:ext>
                </a:extLst>
              </a:tr>
              <a:tr h="6976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ECU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Ingeniero informático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167669"/>
                  </a:ext>
                </a:extLst>
              </a:tr>
              <a:tr h="3488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Documentación técnica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Ingeniero informático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6397789"/>
                  </a:ext>
                </a:extLst>
              </a:tr>
              <a:tr h="3488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4.3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Bocetos (Mockups)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Diseñador de prototipos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265092"/>
                  </a:ext>
                </a:extLst>
              </a:tr>
              <a:tr h="5531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4.4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Modelamiento de clases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Ingeniero informático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4628462"/>
                  </a:ext>
                </a:extLst>
              </a:tr>
              <a:tr h="5370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Modelamiento de base de datos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Ingeniero informático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8545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8637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Responsables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52</a:t>
            </a:fld>
            <a:endParaRPr lang="es-C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1639" y="2268085"/>
            <a:ext cx="6887389" cy="3599316"/>
          </a:xfrm>
        </p:spPr>
        <p:txBody>
          <a:bodyPr/>
          <a:lstStyle/>
          <a:p>
            <a:endParaRPr lang="es-CL" dirty="0">
              <a:latin typeface="Calibri" panose="020F0502020204030204" pitchFamily="34" charset="0"/>
            </a:endParaRPr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0629197"/>
              </p:ext>
            </p:extLst>
          </p:nvPr>
        </p:nvGraphicFramePr>
        <p:xfrm>
          <a:off x="0" y="2140860"/>
          <a:ext cx="9144000" cy="4717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3371">
                  <a:extLst>
                    <a:ext uri="{9D8B030D-6E8A-4147-A177-3AD203B41FA5}">
                      <a16:colId xmlns:a16="http://schemas.microsoft.com/office/drawing/2014/main" val="4190216882"/>
                    </a:ext>
                  </a:extLst>
                </a:gridCol>
                <a:gridCol w="2890961">
                  <a:extLst>
                    <a:ext uri="{9D8B030D-6E8A-4147-A177-3AD203B41FA5}">
                      <a16:colId xmlns:a16="http://schemas.microsoft.com/office/drawing/2014/main" val="3362327512"/>
                    </a:ext>
                  </a:extLst>
                </a:gridCol>
                <a:gridCol w="1767625">
                  <a:extLst>
                    <a:ext uri="{9D8B030D-6E8A-4147-A177-3AD203B41FA5}">
                      <a16:colId xmlns:a16="http://schemas.microsoft.com/office/drawing/2014/main" val="2938373725"/>
                    </a:ext>
                  </a:extLst>
                </a:gridCol>
                <a:gridCol w="3092043">
                  <a:extLst>
                    <a:ext uri="{9D8B030D-6E8A-4147-A177-3AD203B41FA5}">
                      <a16:colId xmlns:a16="http://schemas.microsoft.com/office/drawing/2014/main" val="4199446937"/>
                    </a:ext>
                  </a:extLst>
                </a:gridCol>
              </a:tblGrid>
              <a:tr h="6153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Identificación de actividad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Descripción de actividad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Responsable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Involucrados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1600715"/>
                  </a:ext>
                </a:extLst>
              </a:tr>
              <a:tr h="4988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7.1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Desarrollo de aplicaciones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Desarrollador JAVA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Desarrollador .NET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3665604"/>
                  </a:ext>
                </a:extLst>
              </a:tr>
              <a:tr h="2494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7.2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Programación de base de datos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Programador PL/SQL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2902465"/>
                  </a:ext>
                </a:extLst>
              </a:tr>
              <a:tr h="4988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7.4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Generación de documentación y planes de prueba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Ingeniero informático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4205494"/>
                  </a:ext>
                </a:extLst>
              </a:tr>
              <a:tr h="2494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8.1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Pruebas unitarias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Ingeniero de pruebas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1881084"/>
                  </a:ext>
                </a:extLst>
              </a:tr>
              <a:tr h="2494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8.2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Pruebas de integración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Ingeniero de pruebas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0201358"/>
                  </a:ext>
                </a:extLst>
              </a:tr>
              <a:tr h="2494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8.3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Pruebas de aceptación 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Ingeniero informático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6984831"/>
                  </a:ext>
                </a:extLst>
              </a:tr>
              <a:tr h="4988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8.4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Corrección de errores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Ingeniero de pruebas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5130610"/>
                  </a:ext>
                </a:extLst>
              </a:tr>
              <a:tr h="4988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10.1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Implantación de sistema en toda la empresa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Ingeniero informático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167669"/>
                  </a:ext>
                </a:extLst>
              </a:tr>
              <a:tr h="2494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10.2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Capacitación del personal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Ingeniero informático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6397789"/>
                  </a:ext>
                </a:extLst>
              </a:tr>
              <a:tr h="2494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10.3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Marcha blanca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Ingeniero informático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265092"/>
                  </a:ext>
                </a:extLst>
              </a:tr>
              <a:tr h="3601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11.1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Entrega de documentación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4628462"/>
                  </a:ext>
                </a:extLst>
              </a:tr>
              <a:tr h="2494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11.2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Generar acta de cierre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8545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9765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 de gestión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53</a:t>
            </a:fld>
            <a:endParaRPr lang="es-C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1639" y="2268085"/>
            <a:ext cx="6887389" cy="3599316"/>
          </a:xfrm>
        </p:spPr>
        <p:txBody>
          <a:bodyPr>
            <a:normAutofit/>
          </a:bodyPr>
          <a:lstStyle/>
          <a:p>
            <a:r>
              <a:rPr lang="es-CL" dirty="0">
                <a:latin typeface="Calibri" panose="020F0502020204030204" pitchFamily="34" charset="0"/>
              </a:rPr>
              <a:t>Condiciones asumidas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ES_tradnl" dirty="0">
                <a:latin typeface="Calibri" panose="020F0502020204030204" pitchFamily="34" charset="0"/>
              </a:rPr>
              <a:t>Los usuarios del software sabrán lo básico referente al uso del computador.</a:t>
            </a:r>
            <a:endParaRPr lang="es-CL" dirty="0">
              <a:latin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s-ES_tradnl" dirty="0">
                <a:latin typeface="Calibri" panose="020F0502020204030204" pitchFamily="34" charset="0"/>
              </a:rPr>
              <a:t>Habrá personal de la clínica que hará el traspaso de papeleo a digital con una previa capacitación.</a:t>
            </a:r>
            <a:endParaRPr lang="es-CL" dirty="0">
              <a:latin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s-ES_tradnl" dirty="0">
                <a:latin typeface="Calibri" panose="020F0502020204030204" pitchFamily="34" charset="0"/>
              </a:rPr>
              <a:t>Los computadores donde vaya a ser cargado el software cumplirá con los requisitos mínimos de hardware para que las aplicaciones funcionen de manera fluida y con la menor tasa de fallas.</a:t>
            </a:r>
            <a:endParaRPr lang="es-CL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3361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 de gestión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54</a:t>
            </a:fld>
            <a:endParaRPr lang="es-C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1639" y="22680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Dependencias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dirty="0">
                <a:latin typeface="Calibri" panose="020F0502020204030204" pitchFamily="34" charset="0"/>
              </a:rPr>
              <a:t>Tener un generador de luz en caso de que se corte el suministro eléctrico.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dirty="0">
                <a:latin typeface="Calibri" panose="020F0502020204030204" pitchFamily="34" charset="0"/>
              </a:rPr>
              <a:t>Métodos para evitar propagaciones de incendio al interior de la clínica y así evitar pérdidas de documentación de clientes (ej. fichas clínicas).</a:t>
            </a: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127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Procesos de gestión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55</a:t>
            </a:fld>
            <a:endParaRPr lang="es-C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1639" y="22680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Restricciones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dirty="0">
                <a:latin typeface="Calibri" panose="020F0502020204030204" pitchFamily="34" charset="0"/>
              </a:rPr>
              <a:t>Después de haber entregado el producto, no se le hará mantención.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dirty="0">
                <a:latin typeface="Calibri" panose="020F0502020204030204" pitchFamily="34" charset="0"/>
              </a:rPr>
              <a:t>La cantidad de recursos humanos que cooperará en el proyecto será definida al principio del proyecto.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dirty="0">
                <a:latin typeface="Calibri" panose="020F0502020204030204" pitchFamily="34" charset="0"/>
              </a:rPr>
              <a:t>La fecha esperada de entrega no se puede exceder más allá de 5 días hábiles desde la fecha estimada al comienzo del proyecto.</a:t>
            </a: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6939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Gestión de riesgos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56</a:t>
            </a:fld>
            <a:endParaRPr lang="es-CL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669256"/>
              </p:ext>
            </p:extLst>
          </p:nvPr>
        </p:nvGraphicFramePr>
        <p:xfrm>
          <a:off x="1" y="2831123"/>
          <a:ext cx="9006272" cy="40268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5806">
                  <a:extLst>
                    <a:ext uri="{9D8B030D-6E8A-4147-A177-3AD203B41FA5}">
                      <a16:colId xmlns:a16="http://schemas.microsoft.com/office/drawing/2014/main" val="155350581"/>
                    </a:ext>
                  </a:extLst>
                </a:gridCol>
                <a:gridCol w="3658301">
                  <a:extLst>
                    <a:ext uri="{9D8B030D-6E8A-4147-A177-3AD203B41FA5}">
                      <a16:colId xmlns:a16="http://schemas.microsoft.com/office/drawing/2014/main" val="1877264711"/>
                    </a:ext>
                  </a:extLst>
                </a:gridCol>
                <a:gridCol w="4362165">
                  <a:extLst>
                    <a:ext uri="{9D8B030D-6E8A-4147-A177-3AD203B41FA5}">
                      <a16:colId xmlns:a16="http://schemas.microsoft.com/office/drawing/2014/main" val="3609475912"/>
                    </a:ext>
                  </a:extLst>
                </a:gridCol>
              </a:tblGrid>
              <a:tr h="2516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Código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Descripción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Causa Raíz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5545122"/>
                  </a:ext>
                </a:extLst>
              </a:tr>
              <a:tr h="5033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R001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Abandono de personal del equipo.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Cambio de empresa, enfermedad, vacaciones, entre otros.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7714908"/>
                  </a:ext>
                </a:extLst>
              </a:tr>
              <a:tr h="7550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R002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Desviación del software esperado por el cliente al realizado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Mala comprensión de la visión del cliente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7330488"/>
                  </a:ext>
                </a:extLst>
              </a:tr>
              <a:tr h="5033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R003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Se acaba el presupuesto económico para el desarrollo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Mala gestión del departamento financiero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239424"/>
                  </a:ext>
                </a:extLst>
              </a:tr>
              <a:tr h="7550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R004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Retraso en la adquisición, entrega e instalación de equipos.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Lentitud en entrega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6153587"/>
                  </a:ext>
                </a:extLst>
              </a:tr>
              <a:tr h="7550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R005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Mal uso del producto de software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Poca claridad en la capacitación de los usuarios por parte de la persona que enseñará el uso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9181052"/>
                  </a:ext>
                </a:extLst>
              </a:tr>
              <a:tr h="5033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R006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Fallo en la carga inicial de los datos en la base de datos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Inconsistencia omitidas en los datos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6538697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531639" y="2268085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>
                <a:latin typeface="Calibri" panose="020F0502020204030204" pitchFamily="34" charset="0"/>
              </a:rPr>
              <a:t>Identificación de riesgos</a:t>
            </a:r>
          </a:p>
        </p:txBody>
      </p:sp>
    </p:spTree>
    <p:extLst>
      <p:ext uri="{BB962C8B-B14F-4D97-AF65-F5344CB8AC3E}">
        <p14:creationId xmlns:p14="http://schemas.microsoft.com/office/powerpoint/2010/main" val="11956475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Gestión de riesgos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57</a:t>
            </a:fld>
            <a:endParaRPr lang="es-C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1639" y="22680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Monitoreo de riesgos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283994"/>
              </p:ext>
            </p:extLst>
          </p:nvPr>
        </p:nvGraphicFramePr>
        <p:xfrm>
          <a:off x="531639" y="3165230"/>
          <a:ext cx="7733130" cy="36927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5352">
                  <a:extLst>
                    <a:ext uri="{9D8B030D-6E8A-4147-A177-3AD203B41FA5}">
                      <a16:colId xmlns:a16="http://schemas.microsoft.com/office/drawing/2014/main" val="2993666740"/>
                    </a:ext>
                  </a:extLst>
                </a:gridCol>
                <a:gridCol w="6407778">
                  <a:extLst>
                    <a:ext uri="{9D8B030D-6E8A-4147-A177-3AD203B41FA5}">
                      <a16:colId xmlns:a16="http://schemas.microsoft.com/office/drawing/2014/main" val="2118971616"/>
                    </a:ext>
                  </a:extLst>
                </a:gridCol>
              </a:tblGrid>
              <a:tr h="6714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Cód. Riesgo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Método de monitoreo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2596421"/>
                  </a:ext>
                </a:extLst>
              </a:tr>
              <a:tr h="3357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R001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Revisión de contratos de trabajadores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5725903"/>
                  </a:ext>
                </a:extLst>
              </a:tr>
              <a:tr h="6714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R002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Reuniones constantes con el cliente y muestra del software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2856218"/>
                  </a:ext>
                </a:extLst>
              </a:tr>
              <a:tr h="6714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R003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Calcular costos del proyecto y ver presupuesto actual 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5803415"/>
                  </a:ext>
                </a:extLst>
              </a:tr>
              <a:tr h="3357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R004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Comunicación constante con el distribuidor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28463"/>
                  </a:ext>
                </a:extLst>
              </a:tr>
              <a:tr h="6714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R005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Encuesta de satisfacción y de conocimientos adquiridos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3114073"/>
                  </a:ext>
                </a:extLst>
              </a:tr>
              <a:tr h="3357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R006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Revisión de los datos cargados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3881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6531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Gestión de riesgos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58</a:t>
            </a:fld>
            <a:endParaRPr lang="es-C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1639" y="22680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Clasificación de probabilidad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562860"/>
              </p:ext>
            </p:extLst>
          </p:nvPr>
        </p:nvGraphicFramePr>
        <p:xfrm>
          <a:off x="1565031" y="3587591"/>
          <a:ext cx="5863142" cy="22798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78408">
                  <a:extLst>
                    <a:ext uri="{9D8B030D-6E8A-4147-A177-3AD203B41FA5}">
                      <a16:colId xmlns:a16="http://schemas.microsoft.com/office/drawing/2014/main" val="1733722272"/>
                    </a:ext>
                  </a:extLst>
                </a:gridCol>
                <a:gridCol w="2784734">
                  <a:extLst>
                    <a:ext uri="{9D8B030D-6E8A-4147-A177-3AD203B41FA5}">
                      <a16:colId xmlns:a16="http://schemas.microsoft.com/office/drawing/2014/main" val="3887050052"/>
                    </a:ext>
                  </a:extLst>
                </a:gridCol>
              </a:tblGrid>
              <a:tr h="3799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Probabilidad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Valor Numérico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8479044"/>
                  </a:ext>
                </a:extLst>
              </a:tr>
              <a:tr h="3799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Muy Improbable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0.1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3782739"/>
                  </a:ext>
                </a:extLst>
              </a:tr>
              <a:tr h="3799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Relativamente Probable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0.3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5706308"/>
                  </a:ext>
                </a:extLst>
              </a:tr>
              <a:tr h="3799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Probable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0.5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5680233"/>
                  </a:ext>
                </a:extLst>
              </a:tr>
              <a:tr h="3799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Muy Probable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0.7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9579783"/>
                  </a:ext>
                </a:extLst>
              </a:tr>
              <a:tr h="3799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Casi Certeza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  <a:latin typeface="Calibri" panose="020F0502020204030204" pitchFamily="34" charset="0"/>
                        </a:rPr>
                        <a:t>0.9</a:t>
                      </a:r>
                      <a:endParaRPr lang="es-CL" sz="2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9342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463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Gestión de riesgos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59</a:t>
            </a:fld>
            <a:endParaRPr lang="es-C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1639" y="22680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Plan de respuesta de riesgos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430731"/>
              </p:ext>
            </p:extLst>
          </p:nvPr>
        </p:nvGraphicFramePr>
        <p:xfrm>
          <a:off x="0" y="2712720"/>
          <a:ext cx="9144000" cy="4145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0739">
                  <a:extLst>
                    <a:ext uri="{9D8B030D-6E8A-4147-A177-3AD203B41FA5}">
                      <a16:colId xmlns:a16="http://schemas.microsoft.com/office/drawing/2014/main" val="2947975985"/>
                    </a:ext>
                  </a:extLst>
                </a:gridCol>
                <a:gridCol w="896315">
                  <a:extLst>
                    <a:ext uri="{9D8B030D-6E8A-4147-A177-3AD203B41FA5}">
                      <a16:colId xmlns:a16="http://schemas.microsoft.com/office/drawing/2014/main" val="278434936"/>
                    </a:ext>
                  </a:extLst>
                </a:gridCol>
                <a:gridCol w="946876">
                  <a:extLst>
                    <a:ext uri="{9D8B030D-6E8A-4147-A177-3AD203B41FA5}">
                      <a16:colId xmlns:a16="http://schemas.microsoft.com/office/drawing/2014/main" val="2783707337"/>
                    </a:ext>
                  </a:extLst>
                </a:gridCol>
                <a:gridCol w="2062074">
                  <a:extLst>
                    <a:ext uri="{9D8B030D-6E8A-4147-A177-3AD203B41FA5}">
                      <a16:colId xmlns:a16="http://schemas.microsoft.com/office/drawing/2014/main" val="3910223999"/>
                    </a:ext>
                  </a:extLst>
                </a:gridCol>
                <a:gridCol w="985926">
                  <a:extLst>
                    <a:ext uri="{9D8B030D-6E8A-4147-A177-3AD203B41FA5}">
                      <a16:colId xmlns:a16="http://schemas.microsoft.com/office/drawing/2014/main" val="1099945704"/>
                    </a:ext>
                  </a:extLst>
                </a:gridCol>
                <a:gridCol w="1131426">
                  <a:extLst>
                    <a:ext uri="{9D8B030D-6E8A-4147-A177-3AD203B41FA5}">
                      <a16:colId xmlns:a16="http://schemas.microsoft.com/office/drawing/2014/main" val="997912526"/>
                    </a:ext>
                  </a:extLst>
                </a:gridCol>
                <a:gridCol w="2340644">
                  <a:extLst>
                    <a:ext uri="{9D8B030D-6E8A-4147-A177-3AD203B41FA5}">
                      <a16:colId xmlns:a16="http://schemas.microsoft.com/office/drawing/2014/main" val="1150140822"/>
                    </a:ext>
                  </a:extLst>
                </a:gridCol>
              </a:tblGrid>
              <a:tr h="4009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Cód. 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Riesgo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PROB. Impacto Total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Tipo de Riesgo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Respuestas Planificadas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Tipo de Respuesta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Fecha Planificada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Plan de Contingencia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extLst>
                  <a:ext uri="{0D108BD9-81ED-4DB2-BD59-A6C34878D82A}">
                    <a16:rowId xmlns:a16="http://schemas.microsoft.com/office/drawing/2014/main" val="3421607130"/>
                  </a:ext>
                </a:extLst>
              </a:tr>
              <a:tr h="9355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R001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RRHH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marL="4445"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Contratar un nuevo miembro y entrenarlo rápidamente para que cubra las responsabilidades abandonadas lo más rápido posible.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Mitigar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Durante el proyecto.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Mantener documentación de cada rol del proyecto y control de tareas pendientes.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Mantener actualizados los procesos de entrenamiento para nuevo personal.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extLst>
                  <a:ext uri="{0D108BD9-81ED-4DB2-BD59-A6C34878D82A}">
                    <a16:rowId xmlns:a16="http://schemas.microsoft.com/office/drawing/2014/main" val="3660223654"/>
                  </a:ext>
                </a:extLst>
              </a:tr>
              <a:tr h="8018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R002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Contractual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Usar la documentación de respaldo para que ambas parten tengan el mismo objetivo.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Definir lo que se va a hacer por contrato.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Evitar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Inicio del proyecto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Tener respaldo de lo aprobado por el cliente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extLst>
                  <a:ext uri="{0D108BD9-81ED-4DB2-BD59-A6C34878D82A}">
                    <a16:rowId xmlns:a16="http://schemas.microsoft.com/office/drawing/2014/main" val="86456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97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Descripción del caso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Descripción de la empresa</a:t>
            </a:r>
          </a:p>
          <a:p>
            <a:pPr marL="0" indent="0">
              <a:buNone/>
            </a:pPr>
            <a:r>
              <a:rPr lang="es-ES_tradnl" dirty="0">
                <a:latin typeface="Calibri" panose="020F0502020204030204" pitchFamily="34" charset="0"/>
              </a:rPr>
              <a:t>El centro médico Hipócrates es una institución dedicada a servicios de salud, que emplea a médicos, tecnólogos médicos, enfermeras y operadores para ofrecer diversos procedimientos a sus clientes, entre ellos consultas médicas, exámenes e imagenología. </a:t>
            </a:r>
            <a:endParaRPr lang="es-CL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6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25226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Gestión de riesgos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60</a:t>
            </a:fld>
            <a:endParaRPr lang="es-C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1639" y="22680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Plan de respuesta de riesgos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819776"/>
              </p:ext>
            </p:extLst>
          </p:nvPr>
        </p:nvGraphicFramePr>
        <p:xfrm>
          <a:off x="-1" y="2848709"/>
          <a:ext cx="9144000" cy="3657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0739">
                  <a:extLst>
                    <a:ext uri="{9D8B030D-6E8A-4147-A177-3AD203B41FA5}">
                      <a16:colId xmlns:a16="http://schemas.microsoft.com/office/drawing/2014/main" val="2947975985"/>
                    </a:ext>
                  </a:extLst>
                </a:gridCol>
                <a:gridCol w="896315">
                  <a:extLst>
                    <a:ext uri="{9D8B030D-6E8A-4147-A177-3AD203B41FA5}">
                      <a16:colId xmlns:a16="http://schemas.microsoft.com/office/drawing/2014/main" val="278434936"/>
                    </a:ext>
                  </a:extLst>
                </a:gridCol>
                <a:gridCol w="1114106">
                  <a:extLst>
                    <a:ext uri="{9D8B030D-6E8A-4147-A177-3AD203B41FA5}">
                      <a16:colId xmlns:a16="http://schemas.microsoft.com/office/drawing/2014/main" val="2783707337"/>
                    </a:ext>
                  </a:extLst>
                </a:gridCol>
                <a:gridCol w="1894844">
                  <a:extLst>
                    <a:ext uri="{9D8B030D-6E8A-4147-A177-3AD203B41FA5}">
                      <a16:colId xmlns:a16="http://schemas.microsoft.com/office/drawing/2014/main" val="3910223999"/>
                    </a:ext>
                  </a:extLst>
                </a:gridCol>
                <a:gridCol w="1003246">
                  <a:extLst>
                    <a:ext uri="{9D8B030D-6E8A-4147-A177-3AD203B41FA5}">
                      <a16:colId xmlns:a16="http://schemas.microsoft.com/office/drawing/2014/main" val="1099945704"/>
                    </a:ext>
                  </a:extLst>
                </a:gridCol>
                <a:gridCol w="1114106">
                  <a:extLst>
                    <a:ext uri="{9D8B030D-6E8A-4147-A177-3AD203B41FA5}">
                      <a16:colId xmlns:a16="http://schemas.microsoft.com/office/drawing/2014/main" val="997912526"/>
                    </a:ext>
                  </a:extLst>
                </a:gridCol>
                <a:gridCol w="2340644">
                  <a:extLst>
                    <a:ext uri="{9D8B030D-6E8A-4147-A177-3AD203B41FA5}">
                      <a16:colId xmlns:a16="http://schemas.microsoft.com/office/drawing/2014/main" val="1150140822"/>
                    </a:ext>
                  </a:extLst>
                </a:gridCol>
              </a:tblGrid>
              <a:tr h="4009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Cód. 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Riesgo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PROB. Impacto Total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Tipo de Riesgo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Respuestas Planificadas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Tipo de Respuesta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Fecha Planificada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Plan de Contingencia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extLst>
                  <a:ext uri="{0D108BD9-81ED-4DB2-BD59-A6C34878D82A}">
                    <a16:rowId xmlns:a16="http://schemas.microsoft.com/office/drawing/2014/main" val="3421607130"/>
                  </a:ext>
                </a:extLst>
              </a:tr>
              <a:tr h="4009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R003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Monetario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Pedir un préstamo bancario para poder subsistir.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Mitigar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Durante el proyecto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Préstamo bancario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extLst>
                  <a:ext uri="{0D108BD9-81ED-4DB2-BD59-A6C34878D82A}">
                    <a16:rowId xmlns:a16="http://schemas.microsoft.com/office/drawing/2014/main" val="3933116442"/>
                  </a:ext>
                </a:extLst>
              </a:tr>
              <a:tr h="4009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R004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Tiempo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Presionar para la entrega al proveedor.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Cambiar de proveedor.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Mitigar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Durante el proyecto.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Contactar con otro proveedor de respaldo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extLst>
                  <a:ext uri="{0D108BD9-81ED-4DB2-BD59-A6C34878D82A}">
                    <a16:rowId xmlns:a16="http://schemas.microsoft.com/office/drawing/2014/main" val="2827557095"/>
                  </a:ext>
                </a:extLst>
              </a:tr>
              <a:tr h="5345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R005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RRHH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Hacer una nueva capacitación.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Instar a que hagan uso del manual de usuario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Mitigar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Durante el proyecto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Respaldo por escrito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extLst>
                  <a:ext uri="{0D108BD9-81ED-4DB2-BD59-A6C34878D82A}">
                    <a16:rowId xmlns:a16="http://schemas.microsoft.com/office/drawing/2014/main" val="2603214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592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Gestión de riesgos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61</a:t>
            </a:fld>
            <a:endParaRPr lang="es-C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1639" y="22680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Plan de respuesta de riesgos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871267"/>
              </p:ext>
            </p:extLst>
          </p:nvPr>
        </p:nvGraphicFramePr>
        <p:xfrm>
          <a:off x="-1" y="2848709"/>
          <a:ext cx="9144000" cy="1706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0739">
                  <a:extLst>
                    <a:ext uri="{9D8B030D-6E8A-4147-A177-3AD203B41FA5}">
                      <a16:colId xmlns:a16="http://schemas.microsoft.com/office/drawing/2014/main" val="2947975985"/>
                    </a:ext>
                  </a:extLst>
                </a:gridCol>
                <a:gridCol w="896315">
                  <a:extLst>
                    <a:ext uri="{9D8B030D-6E8A-4147-A177-3AD203B41FA5}">
                      <a16:colId xmlns:a16="http://schemas.microsoft.com/office/drawing/2014/main" val="278434936"/>
                    </a:ext>
                  </a:extLst>
                </a:gridCol>
                <a:gridCol w="1114106">
                  <a:extLst>
                    <a:ext uri="{9D8B030D-6E8A-4147-A177-3AD203B41FA5}">
                      <a16:colId xmlns:a16="http://schemas.microsoft.com/office/drawing/2014/main" val="2783707337"/>
                    </a:ext>
                  </a:extLst>
                </a:gridCol>
                <a:gridCol w="1894844">
                  <a:extLst>
                    <a:ext uri="{9D8B030D-6E8A-4147-A177-3AD203B41FA5}">
                      <a16:colId xmlns:a16="http://schemas.microsoft.com/office/drawing/2014/main" val="3910223999"/>
                    </a:ext>
                  </a:extLst>
                </a:gridCol>
                <a:gridCol w="1003246">
                  <a:extLst>
                    <a:ext uri="{9D8B030D-6E8A-4147-A177-3AD203B41FA5}">
                      <a16:colId xmlns:a16="http://schemas.microsoft.com/office/drawing/2014/main" val="1099945704"/>
                    </a:ext>
                  </a:extLst>
                </a:gridCol>
                <a:gridCol w="1114106">
                  <a:extLst>
                    <a:ext uri="{9D8B030D-6E8A-4147-A177-3AD203B41FA5}">
                      <a16:colId xmlns:a16="http://schemas.microsoft.com/office/drawing/2014/main" val="997912526"/>
                    </a:ext>
                  </a:extLst>
                </a:gridCol>
                <a:gridCol w="2340644">
                  <a:extLst>
                    <a:ext uri="{9D8B030D-6E8A-4147-A177-3AD203B41FA5}">
                      <a16:colId xmlns:a16="http://schemas.microsoft.com/office/drawing/2014/main" val="1150140822"/>
                    </a:ext>
                  </a:extLst>
                </a:gridCol>
              </a:tblGrid>
              <a:tr h="4009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Cód. 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Riesgo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PROB. Impacto Total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Tipo de Riesgo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Respuestas Planificadas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Tipo de Respuesta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Fecha Planificada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Plan de Contingencia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extLst>
                  <a:ext uri="{0D108BD9-81ED-4DB2-BD59-A6C34878D82A}">
                    <a16:rowId xmlns:a16="http://schemas.microsoft.com/office/drawing/2014/main" val="3421607130"/>
                  </a:ext>
                </a:extLst>
              </a:tr>
              <a:tr h="5345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R006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RRHH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Revisar informe de errores.</a:t>
                      </a:r>
                      <a:endParaRPr lang="es-CL" sz="16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Contactar con un consultor externo.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Mitigar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Durante el proyecto.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Comunicarse con un experto en el área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986" marR="44986" marT="0" marB="0"/>
                </a:tc>
                <a:extLst>
                  <a:ext uri="{0D108BD9-81ED-4DB2-BD59-A6C34878D82A}">
                    <a16:rowId xmlns:a16="http://schemas.microsoft.com/office/drawing/2014/main" val="1490764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955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Mecanismos de control y ajuste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62</a:t>
            </a:fld>
            <a:endParaRPr lang="es-C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1639" y="2268084"/>
            <a:ext cx="7316961" cy="4062377"/>
          </a:xfrm>
        </p:spPr>
        <p:txBody>
          <a:bodyPr>
            <a:normAutofit fontScale="70000" lnSpcReduction="20000"/>
          </a:bodyPr>
          <a:lstStyle/>
          <a:p>
            <a:r>
              <a:rPr lang="es-CL" dirty="0">
                <a:latin typeface="Calibri" panose="020F0502020204030204" pitchFamily="34" charset="0"/>
              </a:rPr>
              <a:t>Gestión de calidad</a:t>
            </a:r>
          </a:p>
          <a:p>
            <a:pPr marL="0" indent="0">
              <a:buNone/>
            </a:pPr>
            <a:r>
              <a:rPr lang="es-CL" dirty="0">
                <a:latin typeface="Calibri" panose="020F0502020204030204" pitchFamily="34" charset="0"/>
              </a:rPr>
              <a:t>Los mecanismos que se utilizarán para la gestión de calidad estará basado en los siguientes puntos: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dirty="0">
                <a:latin typeface="Calibri" panose="020F0502020204030204" pitchFamily="34" charset="0"/>
              </a:rPr>
              <a:t>Sistema de retroalimentación con las personas involucradas en el proyecto y de ese modo, favorecer la calidad del producto final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dirty="0">
                <a:latin typeface="Calibri" panose="020F0502020204030204" pitchFamily="34" charset="0"/>
              </a:rPr>
              <a:t>Sistemas de registro, información y seguimiento de las actividades vinculadas con el desarrollo del producto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dirty="0">
                <a:latin typeface="Calibri" panose="020F0502020204030204" pitchFamily="34" charset="0"/>
              </a:rPr>
              <a:t>Auditorías internas del grupo de desarrollo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dirty="0">
                <a:latin typeface="Calibri" panose="020F0502020204030204" pitchFamily="34" charset="0"/>
              </a:rPr>
              <a:t>Establecer un grupo de SQA (Garantía de Calidad de Software) quienes estarán a cargo de la planificación, supervisión, mantenimientos de registros, análisis e informes del aseguramiento de la calidad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dirty="0">
                <a:latin typeface="Calibri" panose="020F0502020204030204" pitchFamily="34" charset="0"/>
              </a:rPr>
              <a:t>Revisión de las actividades de ingeniería del software para verificar el ajuste del proceso del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dirty="0">
                <a:latin typeface="Calibri" panose="020F0502020204030204" pitchFamily="34" charset="0"/>
              </a:rPr>
              <a:t>Registrar lo que no se ajuste a los requisitos del proyecto e informar al jefe de proyecto</a:t>
            </a: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3008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Mecanismos de control y ajuste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63</a:t>
            </a:fld>
            <a:endParaRPr lang="es-C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1639" y="2268085"/>
            <a:ext cx="6887389" cy="3599316"/>
          </a:xfrm>
        </p:spPr>
        <p:txBody>
          <a:bodyPr>
            <a:normAutofit fontScale="85000" lnSpcReduction="20000"/>
          </a:bodyPr>
          <a:lstStyle/>
          <a:p>
            <a:r>
              <a:rPr lang="es-CL" dirty="0">
                <a:latin typeface="Calibri" panose="020F0502020204030204" pitchFamily="34" charset="0"/>
              </a:rPr>
              <a:t>Control y gestión de versiones</a:t>
            </a:r>
          </a:p>
          <a:p>
            <a:pPr marL="0" indent="0">
              <a:buNone/>
            </a:pPr>
            <a:r>
              <a:rPr lang="es-CL" dirty="0">
                <a:latin typeface="Calibri" panose="020F0502020204030204" pitchFamily="34" charset="0"/>
              </a:rPr>
              <a:t>Para la primera iteración se ocuparán las siguientes herramientas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dirty="0">
                <a:latin typeface="Calibri" panose="020F0502020204030204" pitchFamily="34" charset="0"/>
              </a:rPr>
              <a:t>Dropbox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dirty="0" err="1">
                <a:latin typeface="Calibri" panose="020F0502020204030204" pitchFamily="34" charset="0"/>
              </a:rPr>
              <a:t>Bitbucket</a:t>
            </a:r>
            <a:endParaRPr lang="es-CL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CL" dirty="0" err="1">
                <a:latin typeface="Calibri" panose="020F0502020204030204" pitchFamily="34" charset="0"/>
              </a:rPr>
              <a:t>GitKraken</a:t>
            </a:r>
            <a:endParaRPr lang="es-CL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s-CL" dirty="0">
                <a:latin typeface="Calibri" panose="020F0502020204030204" pitchFamily="34" charset="0"/>
              </a:rPr>
              <a:t>Para la segunda iteración se ocuparán las siguientes herramientas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dirty="0">
                <a:latin typeface="Calibri" panose="020F0502020204030204" pitchFamily="34" charset="0"/>
              </a:rPr>
              <a:t>GitHub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dirty="0">
                <a:latin typeface="Calibri" panose="020F0502020204030204" pitchFamily="34" charset="0"/>
              </a:rPr>
              <a:t>GitHub Desktop</a:t>
            </a:r>
          </a:p>
        </p:txBody>
      </p:sp>
    </p:spTree>
    <p:extLst>
      <p:ext uri="{BB962C8B-B14F-4D97-AF65-F5344CB8AC3E}">
        <p14:creationId xmlns:p14="http://schemas.microsoft.com/office/powerpoint/2010/main" val="35689812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Plan de pruebas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64</a:t>
            </a:fld>
            <a:endParaRPr lang="es-C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1639" y="2268085"/>
            <a:ext cx="7239306" cy="3886530"/>
          </a:xfrm>
        </p:spPr>
        <p:txBody>
          <a:bodyPr>
            <a:normAutofit fontScale="85000" lnSpcReduction="10000"/>
          </a:bodyPr>
          <a:lstStyle/>
          <a:p>
            <a:r>
              <a:rPr lang="es-CL" dirty="0">
                <a:latin typeface="Calibri" panose="020F0502020204030204" pitchFamily="34" charset="0"/>
              </a:rPr>
              <a:t>Alcance de las pruebas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Pruebas unitarias</a:t>
            </a: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s-CL" dirty="0">
                <a:latin typeface="Calibri" panose="020F0502020204030204" pitchFamily="34" charset="0"/>
              </a:rPr>
              <a:t> Se escribirán pruebas unitarias por cada función, método y procedimiento almacenado escrito por el equipo de desarrollo que cumpla con las siguientes características: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dirty="0">
                <a:latin typeface="Calibri" panose="020F0502020204030204" pitchFamily="34" charset="0"/>
              </a:rPr>
              <a:t>No ser un getter/setter.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dirty="0">
                <a:latin typeface="Calibri" panose="020F0502020204030204" pitchFamily="34" charset="0"/>
              </a:rPr>
              <a:t>No ser miembro de un POJO o POCO.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dirty="0">
                <a:latin typeface="Calibri" panose="020F0502020204030204" pitchFamily="34" charset="0"/>
              </a:rPr>
              <a:t>No ser código escrito explícitamente para apoyar pruebas de cualquier tipo.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dirty="0">
                <a:latin typeface="Calibri" panose="020F0502020204030204" pitchFamily="34" charset="0"/>
              </a:rPr>
              <a:t>No ser código muerto, entendiendo código muerto como cierto camino de ejecución que lógicamente nunca será tocado.</a:t>
            </a: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8086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Plan de pruebas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65</a:t>
            </a:fld>
            <a:endParaRPr lang="es-C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1639" y="22680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Alcance de las pruebas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Pruebas de integración</a:t>
            </a: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s-CL" sz="2000" dirty="0">
                <a:latin typeface="Calibri" panose="020F0502020204030204" pitchFamily="34" charset="0"/>
              </a:rPr>
              <a:t>Cada prueba de integración se escribirá por camino lógico del flujo de cada caso de uso del proyecto.</a:t>
            </a:r>
          </a:p>
          <a:p>
            <a:pPr marL="0" indent="0">
              <a:buNone/>
            </a:pPr>
            <a:r>
              <a:rPr lang="es-CL" sz="2000" dirty="0">
                <a:latin typeface="Calibri" panose="020F0502020204030204" pitchFamily="34" charset="0"/>
              </a:rPr>
              <a:t>Cada prueba de integración incorporará entradas de datos dummy, hará lecturas contra webservice y bases de datos de desarrollo con sus debidos fixtures y contará con su debida documentación.</a:t>
            </a: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0133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Plan de pruebas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66</a:t>
            </a:fld>
            <a:endParaRPr lang="es-C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1639" y="2268084"/>
            <a:ext cx="7838638" cy="4238223"/>
          </a:xfrm>
        </p:spPr>
        <p:txBody>
          <a:bodyPr>
            <a:normAutofit lnSpcReduction="10000"/>
          </a:bodyPr>
          <a:lstStyle/>
          <a:p>
            <a:r>
              <a:rPr lang="es-CL" dirty="0">
                <a:latin typeface="Calibri" panose="020F0502020204030204" pitchFamily="34" charset="0"/>
              </a:rPr>
              <a:t>Alcance de las pruebas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Pruebas de aceptación</a:t>
            </a:r>
          </a:p>
          <a:p>
            <a:pPr marL="457200" lvl="1" indent="0">
              <a:buNone/>
            </a:pPr>
            <a:endParaRPr lang="es-CL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s-CL" sz="2200" dirty="0">
                <a:latin typeface="Calibri" panose="020F0502020204030204" pitchFamily="34" charset="0"/>
              </a:rPr>
              <a:t>Las pruebas de aceptación tomarán en cuenta los siguientes elementos para ser elaboradas: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sz="2200" dirty="0">
                <a:latin typeface="Calibri" panose="020F0502020204030204" pitchFamily="34" charset="0"/>
              </a:rPr>
              <a:t>El rol del usuario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sz="2200" dirty="0">
                <a:latin typeface="Calibri" panose="020F0502020204030204" pitchFamily="34" charset="0"/>
              </a:rPr>
              <a:t>La tarea a ejecutar de acuerdo a los requerimientos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sz="2200" dirty="0">
                <a:latin typeface="Calibri" panose="020F0502020204030204" pitchFamily="34" charset="0"/>
              </a:rPr>
              <a:t>El contexto de ejecución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sz="2200" dirty="0">
                <a:latin typeface="Calibri" panose="020F0502020204030204" pitchFamily="34" charset="0"/>
              </a:rPr>
              <a:t>El resultado esperado</a:t>
            </a:r>
          </a:p>
          <a:p>
            <a:pPr marL="0" indent="0">
              <a:buNone/>
            </a:pPr>
            <a:r>
              <a:rPr lang="es-CL" sz="2200" dirty="0">
                <a:latin typeface="Calibri" panose="020F0502020204030204" pitchFamily="34" charset="0"/>
              </a:rPr>
              <a:t>Las pruebas serán debidamente documentadas y ejecutadas por los encargados.</a:t>
            </a: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042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Plan de pruebas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67</a:t>
            </a:fld>
            <a:endParaRPr lang="es-C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1639" y="22680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Criterios de aceptación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Pruebas unitarias</a:t>
            </a: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s-CL" dirty="0">
                <a:latin typeface="Calibri" panose="020F0502020204030204" pitchFamily="34" charset="0"/>
              </a:rPr>
              <a:t>Las pruebas unitarias serán aceptadas sólo si cumplen con las siguientes condiciones: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dirty="0">
                <a:latin typeface="Calibri" panose="020F0502020204030204" pitchFamily="34" charset="0"/>
              </a:rPr>
              <a:t>Son ejecutables en el ambiente de desarrollo.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dirty="0">
                <a:latin typeface="Calibri" panose="020F0502020204030204" pitchFamily="34" charset="0"/>
              </a:rPr>
              <a:t>Cuentan con la documentación debida.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dirty="0">
                <a:latin typeface="Calibri" panose="020F0502020204030204" pitchFamily="34" charset="0"/>
              </a:rPr>
              <a:t>El código escrito pasa 100% de las pruebas.</a:t>
            </a: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8749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Plan de pruebas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68</a:t>
            </a:fld>
            <a:endParaRPr lang="es-C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1639" y="2268085"/>
            <a:ext cx="6887389" cy="3599316"/>
          </a:xfrm>
        </p:spPr>
        <p:txBody>
          <a:bodyPr>
            <a:normAutofit/>
          </a:bodyPr>
          <a:lstStyle/>
          <a:p>
            <a:r>
              <a:rPr lang="es-CL" dirty="0">
                <a:latin typeface="Calibri" panose="020F0502020204030204" pitchFamily="34" charset="0"/>
              </a:rPr>
              <a:t>Criterios de aceptación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Pruebas de integración</a:t>
            </a: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s-CL" sz="2000" dirty="0">
                <a:latin typeface="Calibri" panose="020F0502020204030204" pitchFamily="34" charset="0"/>
              </a:rPr>
              <a:t>Las pruebas de integración serán aceptadas sólo si cumplen con las siguientes condiciones: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sz="2000" dirty="0">
                <a:latin typeface="Calibri" panose="020F0502020204030204" pitchFamily="34" charset="0"/>
              </a:rPr>
              <a:t>Las pruebas no afectan ambientes de producción.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sz="2000" dirty="0">
                <a:latin typeface="Calibri" panose="020F0502020204030204" pitchFamily="34" charset="0"/>
              </a:rPr>
              <a:t>Cubren 100% de los caminos lógicos de los casos de uso.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sz="2000" dirty="0">
                <a:latin typeface="Calibri" panose="020F0502020204030204" pitchFamily="34" charset="0"/>
              </a:rPr>
              <a:t>Cuentan con la documentación debida.</a:t>
            </a:r>
          </a:p>
        </p:txBody>
      </p:sp>
    </p:spTree>
    <p:extLst>
      <p:ext uri="{BB962C8B-B14F-4D97-AF65-F5344CB8AC3E}">
        <p14:creationId xmlns:p14="http://schemas.microsoft.com/office/powerpoint/2010/main" val="23536929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Plan de pruebas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69</a:t>
            </a:fld>
            <a:endParaRPr lang="es-C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1639" y="2268085"/>
            <a:ext cx="6887389" cy="3599316"/>
          </a:xfrm>
        </p:spPr>
        <p:txBody>
          <a:bodyPr>
            <a:normAutofit fontScale="92500" lnSpcReduction="10000"/>
          </a:bodyPr>
          <a:lstStyle/>
          <a:p>
            <a:r>
              <a:rPr lang="es-CL" dirty="0">
                <a:latin typeface="Calibri" panose="020F0502020204030204" pitchFamily="34" charset="0"/>
              </a:rPr>
              <a:t>Criterios de aceptación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Pruebas de aceptación</a:t>
            </a: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s-ES_tradnl" dirty="0">
                <a:latin typeface="Calibri" panose="020F0502020204030204" pitchFamily="34" charset="0"/>
              </a:rPr>
              <a:t>Las pruebas de aceptación serán aceptadas sólo si cumplen con las siguientes condiciones:</a:t>
            </a:r>
            <a:endParaRPr lang="es-CL" dirty="0">
              <a:latin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s-ES_tradnl" dirty="0">
                <a:latin typeface="Calibri" panose="020F0502020204030204" pitchFamily="34" charset="0"/>
              </a:rPr>
              <a:t>Las pruebas cubren 100% de los roles de usuario establecidos por los requerimientos.</a:t>
            </a:r>
            <a:endParaRPr lang="es-CL" dirty="0">
              <a:latin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s-ES_tradnl" dirty="0">
                <a:latin typeface="Calibri" panose="020F0502020204030204" pitchFamily="34" charset="0"/>
              </a:rPr>
              <a:t>Las pruebas cubren 100% de los casos de uso propuestos.</a:t>
            </a:r>
            <a:endParaRPr lang="es-CL" dirty="0">
              <a:latin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s-ES_tradnl" dirty="0">
                <a:latin typeface="Calibri" panose="020F0502020204030204" pitchFamily="34" charset="0"/>
              </a:rPr>
              <a:t>Cuentan con la documentación debida.</a:t>
            </a:r>
            <a:endParaRPr lang="es-CL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64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Descripción del caso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2155858"/>
            <a:ext cx="6887389" cy="2024112"/>
          </a:xfrm>
        </p:spPr>
        <p:txBody>
          <a:bodyPr>
            <a:normAutofit/>
          </a:bodyPr>
          <a:lstStyle/>
          <a:p>
            <a:r>
              <a:rPr lang="es-CL" dirty="0">
                <a:latin typeface="Calibri" panose="020F0502020204030204" pitchFamily="34" charset="0"/>
              </a:rPr>
              <a:t>Descripción del modelo de negocios</a:t>
            </a:r>
          </a:p>
          <a:p>
            <a:pPr marL="0" indent="0">
              <a:buNone/>
            </a:pPr>
            <a:r>
              <a:rPr lang="es-ES_tradnl" dirty="0">
                <a:latin typeface="Calibri" panose="020F0502020204030204" pitchFamily="34" charset="0"/>
              </a:rPr>
              <a:t>El documento provisto es insuficiente para derivar el modelo de negocios completo, sin embargo se puede generar un primer vistazo al modelo utilizando la herramienta CANVAS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7</a:t>
            </a:fld>
            <a:endParaRPr lang="es-C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575467"/>
              </p:ext>
            </p:extLst>
          </p:nvPr>
        </p:nvGraphicFramePr>
        <p:xfrm>
          <a:off x="531639" y="4501662"/>
          <a:ext cx="6887390" cy="170035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443695">
                  <a:extLst>
                    <a:ext uri="{9D8B030D-6E8A-4147-A177-3AD203B41FA5}">
                      <a16:colId xmlns:a16="http://schemas.microsoft.com/office/drawing/2014/main" val="576900497"/>
                    </a:ext>
                  </a:extLst>
                </a:gridCol>
                <a:gridCol w="3443695">
                  <a:extLst>
                    <a:ext uri="{9D8B030D-6E8A-4147-A177-3AD203B41FA5}">
                      <a16:colId xmlns:a16="http://schemas.microsoft.com/office/drawing/2014/main" val="404792023"/>
                    </a:ext>
                  </a:extLst>
                </a:gridCol>
              </a:tblGrid>
              <a:tr h="1700355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s-ES_tradnl" sz="2000" b="0" i="0" dirty="0"/>
                        <a:t>Segmento de clientes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s-ES_tradnl" sz="2000" b="0" i="0" dirty="0"/>
                        <a:t>Propuesta de valor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s-ES_tradnl" sz="2000" b="0" i="0" dirty="0"/>
                        <a:t>Canales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s-ES_tradnl" sz="2000" b="0" i="0" dirty="0"/>
                        <a:t>Relación con el cliente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s-ES_tradnl" sz="2000" b="0" i="0" dirty="0"/>
                        <a:t>Fuente de ingresos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 startAt="6"/>
                      </a:pPr>
                      <a:r>
                        <a:rPr lang="es-ES_tradnl" sz="2000" b="0" i="0" dirty="0"/>
                        <a:t>Recursos</a:t>
                      </a:r>
                    </a:p>
                    <a:p>
                      <a:pPr marL="457200" indent="-457200">
                        <a:buFont typeface="+mj-lt"/>
                        <a:buAutoNum type="arabicPeriod" startAt="6"/>
                      </a:pPr>
                      <a:r>
                        <a:rPr lang="es-ES_tradnl" sz="2000" b="0" i="0" dirty="0"/>
                        <a:t>Actividades clave</a:t>
                      </a:r>
                    </a:p>
                    <a:p>
                      <a:pPr marL="457200" indent="-457200">
                        <a:buFont typeface="+mj-lt"/>
                        <a:buAutoNum type="arabicPeriod" startAt="6"/>
                      </a:pPr>
                      <a:r>
                        <a:rPr lang="es-ES_tradnl" sz="2000" b="0" i="0" dirty="0"/>
                        <a:t>Socios</a:t>
                      </a:r>
                    </a:p>
                    <a:p>
                      <a:pPr marL="457200" indent="-457200">
                        <a:buFont typeface="+mj-lt"/>
                        <a:buAutoNum type="arabicPeriod" startAt="6"/>
                      </a:pPr>
                      <a:r>
                        <a:rPr lang="es-ES_tradnl" sz="2000" b="0" i="0" dirty="0"/>
                        <a:t>Estructura de costos</a:t>
                      </a:r>
                      <a:endParaRPr lang="es-CL" sz="20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705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7768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Plan de pruebas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70</a:t>
            </a:fld>
            <a:endParaRPr lang="es-C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1639" y="22680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Entregables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Pruebas unitarias</a:t>
            </a:r>
          </a:p>
          <a:p>
            <a:pPr lvl="1"/>
            <a:endParaRPr lang="es-CL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CL" sz="1800" dirty="0">
                <a:latin typeface="Calibri" panose="020F0502020204030204" pitchFamily="34" charset="0"/>
              </a:rPr>
              <a:t>Archivos de código con las pruebas ejecutables.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sz="1800" dirty="0">
                <a:latin typeface="Calibri" panose="020F0502020204030204" pitchFamily="34" charset="0"/>
              </a:rPr>
              <a:t>Reporte resumiendo los casos de prueba y el resultado</a:t>
            </a:r>
            <a:r>
              <a:rPr lang="es-CL" dirty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2165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Plan de pruebas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71</a:t>
            </a:fld>
            <a:endParaRPr lang="es-C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1639" y="22680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Entregables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Pruebas de </a:t>
            </a:r>
            <a:r>
              <a:rPr lang="es-CL" dirty="0" err="1">
                <a:latin typeface="Calibri" panose="020F0502020204030204" pitchFamily="34" charset="0"/>
              </a:rPr>
              <a:t>integracion</a:t>
            </a:r>
            <a:endParaRPr lang="es-CL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CL" sz="2000" dirty="0">
                <a:latin typeface="Calibri" panose="020F0502020204030204" pitchFamily="34" charset="0"/>
              </a:rPr>
              <a:t>Archivos de código con las pruebas ejecutables.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sz="2000" dirty="0">
                <a:latin typeface="Calibri" panose="020F0502020204030204" pitchFamily="34" charset="0"/>
              </a:rPr>
              <a:t>Reporte resumiendo los casos de prueba y el resultado, correlacionando con cada caso de uso.</a:t>
            </a: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2715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Plan de pruebas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72</a:t>
            </a:fld>
            <a:endParaRPr lang="es-C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1639" y="22680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Entregables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Pruebas de aceptación</a:t>
            </a:r>
          </a:p>
          <a:p>
            <a:endParaRPr lang="es-CL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CL" sz="2000" dirty="0">
                <a:latin typeface="Calibri" panose="020F0502020204030204" pitchFamily="34" charset="0"/>
              </a:rPr>
              <a:t>Matriz de ejecución de pruebas.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sz="2000" dirty="0">
                <a:latin typeface="Calibri" panose="020F0502020204030204" pitchFamily="34" charset="0"/>
              </a:rPr>
              <a:t>Reporte de resultados de ejecución.</a:t>
            </a:r>
          </a:p>
          <a:p>
            <a:endParaRPr lang="es-CL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8996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Plan de pruebas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73</a:t>
            </a:fld>
            <a:endParaRPr lang="es-C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1639" y="2268085"/>
            <a:ext cx="6887389" cy="3599316"/>
          </a:xfrm>
        </p:spPr>
        <p:txBody>
          <a:bodyPr>
            <a:normAutofit lnSpcReduction="10000"/>
          </a:bodyPr>
          <a:lstStyle/>
          <a:p>
            <a:r>
              <a:rPr lang="es-CL" dirty="0">
                <a:latin typeface="Calibri" panose="020F0502020204030204" pitchFamily="34" charset="0"/>
              </a:rPr>
              <a:t>Recursos</a:t>
            </a:r>
          </a:p>
          <a:p>
            <a:pPr marL="0" indent="0">
              <a:buNone/>
            </a:pPr>
            <a:r>
              <a:rPr lang="es-CL" dirty="0">
                <a:latin typeface="Calibri" panose="020F0502020204030204" pitchFamily="34" charset="0"/>
              </a:rPr>
              <a:t>Para llevar a cabo estas pruebas se requiere de los siguientes recursos de software:</a:t>
            </a: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CL" dirty="0">
                <a:latin typeface="Calibri" panose="020F0502020204030204" pitchFamily="34" charset="0"/>
              </a:rPr>
              <a:t>Librería JUnit para pruebas en Java.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L" dirty="0">
                <a:latin typeface="Calibri" panose="020F0502020204030204" pitchFamily="34" charset="0"/>
              </a:rPr>
              <a:t>Unit test VS.</a:t>
            </a: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s-CL" dirty="0">
                <a:latin typeface="Calibri" panose="020F0502020204030204" pitchFamily="34" charset="0"/>
              </a:rPr>
              <a:t>El diseño de tipo de prueba se realizará en la iteración 2 del proyecto, la etapa de diseño</a:t>
            </a:r>
          </a:p>
        </p:txBody>
      </p:sp>
    </p:spTree>
    <p:extLst>
      <p:ext uri="{BB962C8B-B14F-4D97-AF65-F5344CB8AC3E}">
        <p14:creationId xmlns:p14="http://schemas.microsoft.com/office/powerpoint/2010/main" val="26070452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Plan de pruebas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74</a:t>
            </a:fld>
            <a:endParaRPr lang="es-C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1639" y="22680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Procedimiento de gestión de cambios</a:t>
            </a: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s-CL" dirty="0">
                <a:latin typeface="Calibri" panose="020F0502020204030204" pitchFamily="34" charset="0"/>
              </a:rPr>
              <a:t>En caso de que se quiera agregar o modificar un caso de prueba en cualquier momento durante el proyecto, el solicitante deberá comunicárselo con el jefe de proyecto.</a:t>
            </a:r>
          </a:p>
        </p:txBody>
      </p:sp>
    </p:spTree>
    <p:extLst>
      <p:ext uri="{BB962C8B-B14F-4D97-AF65-F5344CB8AC3E}">
        <p14:creationId xmlns:p14="http://schemas.microsoft.com/office/powerpoint/2010/main" val="30357538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Plan de pruebas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75</a:t>
            </a:fld>
            <a:endParaRPr lang="es-C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1639" y="2268085"/>
            <a:ext cx="7316961" cy="4115130"/>
          </a:xfrm>
        </p:spPr>
        <p:txBody>
          <a:bodyPr>
            <a:normAutofit fontScale="85000" lnSpcReduction="20000"/>
          </a:bodyPr>
          <a:lstStyle/>
          <a:p>
            <a:r>
              <a:rPr lang="es-CL" dirty="0">
                <a:latin typeface="Calibri" panose="020F0502020204030204" pitchFamily="34" charset="0"/>
              </a:rPr>
              <a:t>Procedimiento de gestión de cambios en los requerimientos</a:t>
            </a:r>
          </a:p>
          <a:p>
            <a:endParaRPr lang="es-CL" dirty="0">
              <a:latin typeface="Calibri" panose="020F050202020403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s-ES" dirty="0">
                <a:latin typeface="Calibri" panose="020F0502020204030204" pitchFamily="34" charset="0"/>
              </a:rPr>
              <a:t>Para el proyecto todas las solicitudes de cambio tienen que ser por escrito mediante un documento de RFC. </a:t>
            </a:r>
            <a:endParaRPr lang="es-CL" dirty="0">
              <a:latin typeface="Calibri" panose="020F050202020403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s-ES" dirty="0">
                <a:latin typeface="Calibri" panose="020F0502020204030204" pitchFamily="34" charset="0"/>
              </a:rPr>
              <a:t>El jefe de proyecto da la aceptación del documento si corresponde.</a:t>
            </a:r>
            <a:endParaRPr lang="es-CL" dirty="0">
              <a:latin typeface="Calibri" panose="020F050202020403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s-ES" dirty="0">
                <a:latin typeface="Calibri" panose="020F0502020204030204" pitchFamily="34" charset="0"/>
              </a:rPr>
              <a:t>La solicitud de cambio se va a clasificar según el nivel de urgencia que tenga.</a:t>
            </a:r>
            <a:endParaRPr lang="es-CL" dirty="0">
              <a:latin typeface="Calibri" panose="020F050202020403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s-ES" dirty="0">
                <a:latin typeface="Calibri" panose="020F0502020204030204" pitchFamily="34" charset="0"/>
              </a:rPr>
              <a:t>El jefe de proyecto analiza la factibilidad del cambio, tomando en cuenta puntos como fecha de entrega, recursos disponible y presupuesto.</a:t>
            </a:r>
            <a:endParaRPr lang="es-CL" dirty="0">
              <a:latin typeface="Calibri" panose="020F050202020403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s-ES" dirty="0">
                <a:latin typeface="Calibri" panose="020F0502020204030204" pitchFamily="34" charset="0"/>
              </a:rPr>
              <a:t>Se da la aprobación o rechazo final del RFC</a:t>
            </a:r>
            <a:endParaRPr lang="es-CL" dirty="0">
              <a:latin typeface="Calibri" panose="020F050202020403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s-ES" dirty="0">
                <a:latin typeface="Calibri" panose="020F0502020204030204" pitchFamily="34" charset="0"/>
              </a:rPr>
              <a:t>Se cierra la petición de cambio</a:t>
            </a:r>
            <a:endParaRPr lang="es-CL" dirty="0">
              <a:latin typeface="Calibri" panose="020F050202020403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s-ES" dirty="0">
                <a:latin typeface="Calibri" panose="020F0502020204030204" pitchFamily="34" charset="0"/>
              </a:rPr>
              <a:t>Implementación de los cambios</a:t>
            </a:r>
            <a:endParaRPr lang="es-CL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6668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Plan de pruebas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76</a:t>
            </a:fld>
            <a:endParaRPr lang="es-C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1639" y="22680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Mecanismos para la gestión de configuración</a:t>
            </a: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s-CL" dirty="0">
                <a:latin typeface="Calibri" panose="020F0502020204030204" pitchFamily="34" charset="0"/>
              </a:rPr>
              <a:t>Se definirá un encargado que asuma el rol de administrador de la aplicación en el centro médico Hipócrates</a:t>
            </a:r>
          </a:p>
        </p:txBody>
      </p:sp>
    </p:spTree>
    <p:extLst>
      <p:ext uri="{BB962C8B-B14F-4D97-AF65-F5344CB8AC3E}">
        <p14:creationId xmlns:p14="http://schemas.microsoft.com/office/powerpoint/2010/main" val="18165606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Plan de pruebas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77</a:t>
            </a:fld>
            <a:endParaRPr lang="es-C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1638" y="2268084"/>
            <a:ext cx="7082499" cy="4396485"/>
          </a:xfrm>
        </p:spPr>
        <p:txBody>
          <a:bodyPr>
            <a:normAutofit fontScale="85000" lnSpcReduction="10000"/>
          </a:bodyPr>
          <a:lstStyle/>
          <a:p>
            <a:r>
              <a:rPr lang="es-CL" dirty="0">
                <a:latin typeface="Calibri" panose="020F0502020204030204" pitchFamily="34" charset="0"/>
              </a:rPr>
              <a:t>Mecanismos para la gestión de proyecto</a:t>
            </a:r>
          </a:p>
          <a:p>
            <a:endParaRPr lang="es-CL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s-CL" dirty="0">
                <a:latin typeface="Calibri" panose="020F0502020204030204" pitchFamily="34" charset="0"/>
              </a:rPr>
              <a:t>Como mecanismo de monitoreo y control de avances se cuenta principalmente con 2 herramientas, Trello y carta Gantt.</a:t>
            </a: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s-CL" dirty="0">
                <a:latin typeface="Calibri" panose="020F0502020204030204" pitchFamily="34" charset="0"/>
              </a:rPr>
              <a:t>Las principales actividades de la gestión del proyecto son</a:t>
            </a:r>
          </a:p>
          <a:p>
            <a:pPr marL="0" indent="0">
              <a:buNone/>
            </a:pPr>
            <a:r>
              <a:rPr lang="es-CL" dirty="0">
                <a:latin typeface="Calibri" panose="020F0502020204030204" pitchFamily="34" charset="0"/>
              </a:rPr>
              <a:t>•	Generar plan de proyecto</a:t>
            </a:r>
          </a:p>
          <a:p>
            <a:pPr marL="0" indent="0">
              <a:buNone/>
            </a:pPr>
            <a:r>
              <a:rPr lang="es-CL" dirty="0">
                <a:latin typeface="Calibri" panose="020F0502020204030204" pitchFamily="34" charset="0"/>
              </a:rPr>
              <a:t>•	Desarrollar carta Gantt, actividades, plazos y recursos</a:t>
            </a:r>
          </a:p>
          <a:p>
            <a:pPr marL="0" indent="0">
              <a:buNone/>
            </a:pPr>
            <a:r>
              <a:rPr lang="es-CL" dirty="0">
                <a:latin typeface="Calibri" panose="020F0502020204030204" pitchFamily="34" charset="0"/>
              </a:rPr>
              <a:t>•	Avances de proyecto</a:t>
            </a:r>
          </a:p>
          <a:p>
            <a:pPr marL="0" indent="0">
              <a:buNone/>
            </a:pPr>
            <a:r>
              <a:rPr lang="es-CL" dirty="0">
                <a:latin typeface="Calibri" panose="020F0502020204030204" pitchFamily="34" charset="0"/>
              </a:rPr>
              <a:t>•	Actualizar asignación de roles</a:t>
            </a:r>
          </a:p>
          <a:p>
            <a:pPr marL="0" indent="0">
              <a:buNone/>
            </a:pPr>
            <a:r>
              <a:rPr lang="es-CL" dirty="0">
                <a:latin typeface="Calibri" panose="020F0502020204030204" pitchFamily="34" charset="0"/>
              </a:rPr>
              <a:t>•	Actualizar riesgos</a:t>
            </a:r>
          </a:p>
          <a:p>
            <a:pPr marL="0" indent="0">
              <a:buNone/>
            </a:pPr>
            <a:r>
              <a:rPr lang="es-CL" dirty="0">
                <a:latin typeface="Calibri" panose="020F0502020204030204" pitchFamily="34" charset="0"/>
              </a:rPr>
              <a:t>•	Actualizar línea base</a:t>
            </a: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0863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Recursos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78</a:t>
            </a:fld>
            <a:endParaRPr lang="es-CL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1769"/>
              </p:ext>
            </p:extLst>
          </p:nvPr>
        </p:nvGraphicFramePr>
        <p:xfrm>
          <a:off x="743673" y="2345636"/>
          <a:ext cx="7419665" cy="43976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9199">
                  <a:extLst>
                    <a:ext uri="{9D8B030D-6E8A-4147-A177-3AD203B41FA5}">
                      <a16:colId xmlns:a16="http://schemas.microsoft.com/office/drawing/2014/main" val="498808737"/>
                    </a:ext>
                  </a:extLst>
                </a:gridCol>
                <a:gridCol w="2156215">
                  <a:extLst>
                    <a:ext uri="{9D8B030D-6E8A-4147-A177-3AD203B41FA5}">
                      <a16:colId xmlns:a16="http://schemas.microsoft.com/office/drawing/2014/main" val="759799577"/>
                    </a:ext>
                  </a:extLst>
                </a:gridCol>
                <a:gridCol w="2294251">
                  <a:extLst>
                    <a:ext uri="{9D8B030D-6E8A-4147-A177-3AD203B41FA5}">
                      <a16:colId xmlns:a16="http://schemas.microsoft.com/office/drawing/2014/main" val="3199105978"/>
                    </a:ext>
                  </a:extLst>
                </a:gridCol>
              </a:tblGrid>
              <a:tr h="4540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Calibri" panose="020F0502020204030204" pitchFamily="34" charset="0"/>
                        </a:rPr>
                        <a:t>Línea de trabajo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Calibri" panose="020F0502020204030204" pitchFamily="34" charset="0"/>
                        </a:rPr>
                        <a:t>Asignación de roles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Cantidad de personal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3614689"/>
                  </a:ext>
                </a:extLst>
              </a:tr>
              <a:tr h="227031">
                <a:tc rowSpan="3"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ES" sz="1600" dirty="0">
                          <a:effectLst/>
                          <a:latin typeface="Calibri" panose="020F0502020204030204" pitchFamily="34" charset="0"/>
                        </a:rPr>
                        <a:t>1.</a:t>
                      </a:r>
                      <a:r>
                        <a:rPr lang="es-ES" sz="1600" baseline="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1600" dirty="0">
                          <a:effectLst/>
                          <a:latin typeface="Calibri" panose="020F0502020204030204" pitchFamily="34" charset="0"/>
                        </a:rPr>
                        <a:t>Análisis y planificación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2176970"/>
                  </a:ext>
                </a:extLst>
              </a:tr>
              <a:tr h="454061">
                <a:tc vMerge="1">
                  <a:txBody>
                    <a:bodyPr/>
                    <a:lstStyle/>
                    <a:p>
                      <a:pPr marL="201930">
                        <a:spcAft>
                          <a:spcPts val="0"/>
                        </a:spcAft>
                      </a:pPr>
                      <a:endParaRPr lang="es-CL" sz="12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</a:rPr>
                        <a:t>Ingeniero informático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2392446"/>
                  </a:ext>
                </a:extLst>
              </a:tr>
              <a:tr h="454061">
                <a:tc vMerge="1">
                  <a:txBody>
                    <a:bodyPr/>
                    <a:lstStyle/>
                    <a:p>
                      <a:pPr marL="201930">
                        <a:spcAft>
                          <a:spcPts val="0"/>
                        </a:spcAft>
                      </a:pPr>
                      <a:endParaRPr lang="es-CL" sz="12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</a:rPr>
                        <a:t>Ingeniero de procesos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3010828"/>
                  </a:ext>
                </a:extLst>
              </a:tr>
              <a:tr h="227031">
                <a:tc rowSpan="2"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ES" sz="1600" dirty="0">
                          <a:effectLst/>
                          <a:latin typeface="Calibri" panose="020F0502020204030204" pitchFamily="34" charset="0"/>
                        </a:rPr>
                        <a:t>2. Gestión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2293568"/>
                  </a:ext>
                </a:extLst>
              </a:tr>
              <a:tr h="454061">
                <a:tc vMerge="1">
                  <a:txBody>
                    <a:bodyPr/>
                    <a:lstStyle/>
                    <a:p>
                      <a:pPr marL="201930">
                        <a:spcAft>
                          <a:spcPts val="0"/>
                        </a:spcAft>
                      </a:pPr>
                      <a:endParaRPr lang="es-CL" sz="12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</a:rPr>
                        <a:t>Ingeniero informático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3983586"/>
                  </a:ext>
                </a:extLst>
              </a:tr>
              <a:tr h="227031">
                <a:tc rowSpan="2"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ES" sz="1600" dirty="0">
                          <a:effectLst/>
                          <a:latin typeface="Calibri" panose="020F0502020204030204" pitchFamily="34" charset="0"/>
                        </a:rPr>
                        <a:t>3. Recursos Humanos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7207080"/>
                  </a:ext>
                </a:extLst>
              </a:tr>
              <a:tr h="227031">
                <a:tc vMerge="1">
                  <a:txBody>
                    <a:bodyPr/>
                    <a:lstStyle/>
                    <a:p>
                      <a:pPr marL="201930">
                        <a:spcAft>
                          <a:spcPts val="0"/>
                        </a:spcAft>
                      </a:pPr>
                      <a:endParaRPr lang="es-CL" sz="12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</a:rPr>
                        <a:t>Project Manager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4216298"/>
                  </a:ext>
                </a:extLst>
              </a:tr>
              <a:tr h="227031">
                <a:tc rowSpan="3"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ES" sz="1600" dirty="0">
                          <a:effectLst/>
                          <a:latin typeface="Calibri" panose="020F0502020204030204" pitchFamily="34" charset="0"/>
                        </a:rPr>
                        <a:t>4. Diseño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7013163"/>
                  </a:ext>
                </a:extLst>
              </a:tr>
              <a:tr h="454061">
                <a:tc vMerge="1">
                  <a:txBody>
                    <a:bodyPr/>
                    <a:lstStyle/>
                    <a:p>
                      <a:pPr marL="201930">
                        <a:spcAft>
                          <a:spcPts val="0"/>
                        </a:spcAft>
                      </a:pPr>
                      <a:endParaRPr lang="es-CL" sz="12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</a:rPr>
                        <a:t>Ingeniero informático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0646566"/>
                  </a:ext>
                </a:extLst>
              </a:tr>
              <a:tr h="454061">
                <a:tc vMerge="1">
                  <a:txBody>
                    <a:bodyPr/>
                    <a:lstStyle/>
                    <a:p>
                      <a:pPr marL="201930">
                        <a:spcAft>
                          <a:spcPts val="0"/>
                        </a:spcAft>
                      </a:pPr>
                      <a:endParaRPr lang="es-CL" sz="12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</a:rPr>
                        <a:t>Diseñador de prototipos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5875537"/>
                  </a:ext>
                </a:extLst>
              </a:tr>
              <a:tr h="454061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ES" sz="1600" dirty="0">
                          <a:effectLst/>
                          <a:latin typeface="Calibri" panose="020F0502020204030204" pitchFamily="34" charset="0"/>
                        </a:rPr>
                        <a:t>5. Estructuración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</a:rPr>
                        <a:t>Ingeniero informático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7443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6035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Recursos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79</a:t>
            </a:fld>
            <a:endParaRPr lang="es-CL" dirty="0"/>
          </a:p>
        </p:txBody>
      </p:sp>
      <p:graphicFrame>
        <p:nvGraphicFramePr>
          <p:cNvPr id="9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0378396"/>
              </p:ext>
            </p:extLst>
          </p:nvPr>
        </p:nvGraphicFramePr>
        <p:xfrm>
          <a:off x="743673" y="2345636"/>
          <a:ext cx="7419665" cy="43976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9199">
                  <a:extLst>
                    <a:ext uri="{9D8B030D-6E8A-4147-A177-3AD203B41FA5}">
                      <a16:colId xmlns:a16="http://schemas.microsoft.com/office/drawing/2014/main" val="498808737"/>
                    </a:ext>
                  </a:extLst>
                </a:gridCol>
                <a:gridCol w="2156215">
                  <a:extLst>
                    <a:ext uri="{9D8B030D-6E8A-4147-A177-3AD203B41FA5}">
                      <a16:colId xmlns:a16="http://schemas.microsoft.com/office/drawing/2014/main" val="759799577"/>
                    </a:ext>
                  </a:extLst>
                </a:gridCol>
                <a:gridCol w="2294251">
                  <a:extLst>
                    <a:ext uri="{9D8B030D-6E8A-4147-A177-3AD203B41FA5}">
                      <a16:colId xmlns:a16="http://schemas.microsoft.com/office/drawing/2014/main" val="3199105978"/>
                    </a:ext>
                  </a:extLst>
                </a:gridCol>
              </a:tblGrid>
              <a:tr h="4540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Línea de trabajo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Asignación de roles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Cantidad de personal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3614689"/>
                  </a:ext>
                </a:extLst>
              </a:tr>
              <a:tr h="227031">
                <a:tc rowSpan="2"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 Adquisición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Ingeniero informático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2176970"/>
                  </a:ext>
                </a:extLst>
              </a:tr>
              <a:tr h="454061">
                <a:tc vMerge="1">
                  <a:txBody>
                    <a:bodyPr/>
                    <a:lstStyle/>
                    <a:p>
                      <a:pPr marL="201930">
                        <a:spcAft>
                          <a:spcPts val="0"/>
                        </a:spcAft>
                      </a:pP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2392446"/>
                  </a:ext>
                </a:extLst>
              </a:tr>
              <a:tr h="454061">
                <a:tc rowSpan="4"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 Construcción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Desarrollador JAVA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3010828"/>
                  </a:ext>
                </a:extLst>
              </a:tr>
              <a:tr h="227031">
                <a:tc vMerge="1">
                  <a:txBody>
                    <a:bodyPr/>
                    <a:lstStyle/>
                    <a:p>
                      <a:pPr marL="201930">
                        <a:spcAft>
                          <a:spcPts val="0"/>
                        </a:spcAft>
                      </a:pPr>
                      <a:endParaRPr lang="es-CL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Desarrollador .NET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2293568"/>
                  </a:ext>
                </a:extLst>
              </a:tr>
              <a:tr h="454061">
                <a:tc vMerge="1">
                  <a:txBody>
                    <a:bodyPr/>
                    <a:lstStyle/>
                    <a:p>
                      <a:pPr marL="201930">
                        <a:spcAft>
                          <a:spcPts val="0"/>
                        </a:spcAft>
                      </a:pPr>
                      <a:endParaRPr lang="es-CL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Programador PL/SQL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3983586"/>
                  </a:ext>
                </a:extLst>
              </a:tr>
              <a:tr h="227031">
                <a:tc vMerge="1">
                  <a:txBody>
                    <a:bodyPr/>
                    <a:lstStyle/>
                    <a:p>
                      <a:pPr marL="201930">
                        <a:spcAft>
                          <a:spcPts val="0"/>
                        </a:spcAft>
                      </a:pP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Ingeniero informático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7207080"/>
                  </a:ext>
                </a:extLst>
              </a:tr>
              <a:tr h="227031">
                <a:tc rowSpan="3"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 Pruebas de calidad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4216298"/>
                  </a:ext>
                </a:extLst>
              </a:tr>
              <a:tr h="227031">
                <a:tc vMerge="1">
                  <a:txBody>
                    <a:bodyPr/>
                    <a:lstStyle/>
                    <a:p>
                      <a:pPr marL="201930">
                        <a:spcAft>
                          <a:spcPts val="0"/>
                        </a:spcAft>
                      </a:pPr>
                      <a:endParaRPr lang="es-CL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Ingeniero de pruebas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7013163"/>
                  </a:ext>
                </a:extLst>
              </a:tr>
              <a:tr h="454061">
                <a:tc vMerge="1">
                  <a:txBody>
                    <a:bodyPr/>
                    <a:lstStyle/>
                    <a:p>
                      <a:pPr marL="201930">
                        <a:spcAft>
                          <a:spcPts val="0"/>
                        </a:spcAft>
                      </a:pP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Ingeniero informático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0646566"/>
                  </a:ext>
                </a:extLst>
              </a:tr>
              <a:tr h="454061">
                <a:tc rowSpan="2"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</a:t>
                      </a:r>
                      <a:r>
                        <a:rPr lang="es-ES" sz="1600" b="1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Migración</a:t>
                      </a: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5875537"/>
                  </a:ext>
                </a:extLst>
              </a:tr>
              <a:tr h="454061">
                <a:tc vMerge="1">
                  <a:txBody>
                    <a:bodyPr/>
                    <a:lstStyle/>
                    <a:p>
                      <a:pPr marL="201930">
                        <a:spcAft>
                          <a:spcPts val="0"/>
                        </a:spcAft>
                      </a:pP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Ingeniero informático 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7443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102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Descripción del caso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Descripción del problema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8</a:t>
            </a:fld>
            <a:endParaRPr lang="es-CL" dirty="0"/>
          </a:p>
        </p:txBody>
      </p:sp>
      <p:pic>
        <p:nvPicPr>
          <p:cNvPr id="8" name="Picture 7" descr="plan_de_proyecto - Word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5" t="13724" r="12608" b="13859"/>
          <a:stretch/>
        </p:blipFill>
        <p:spPr>
          <a:xfrm>
            <a:off x="1297993" y="2887313"/>
            <a:ext cx="6282252" cy="373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448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Recursos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80</a:t>
            </a:fld>
            <a:endParaRPr lang="es-CL" dirty="0"/>
          </a:p>
        </p:txBody>
      </p:sp>
      <p:graphicFrame>
        <p:nvGraphicFramePr>
          <p:cNvPr id="7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4350852"/>
              </p:ext>
            </p:extLst>
          </p:nvPr>
        </p:nvGraphicFramePr>
        <p:xfrm>
          <a:off x="743673" y="2345636"/>
          <a:ext cx="7419665" cy="16396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9199">
                  <a:extLst>
                    <a:ext uri="{9D8B030D-6E8A-4147-A177-3AD203B41FA5}">
                      <a16:colId xmlns:a16="http://schemas.microsoft.com/office/drawing/2014/main" val="498808737"/>
                    </a:ext>
                  </a:extLst>
                </a:gridCol>
                <a:gridCol w="2156215">
                  <a:extLst>
                    <a:ext uri="{9D8B030D-6E8A-4147-A177-3AD203B41FA5}">
                      <a16:colId xmlns:a16="http://schemas.microsoft.com/office/drawing/2014/main" val="759799577"/>
                    </a:ext>
                  </a:extLst>
                </a:gridCol>
                <a:gridCol w="2294251">
                  <a:extLst>
                    <a:ext uri="{9D8B030D-6E8A-4147-A177-3AD203B41FA5}">
                      <a16:colId xmlns:a16="http://schemas.microsoft.com/office/drawing/2014/main" val="3199105978"/>
                    </a:ext>
                  </a:extLst>
                </a:gridCol>
              </a:tblGrid>
              <a:tr h="4540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Calibri" panose="020F0502020204030204" pitchFamily="34" charset="0"/>
                        </a:rPr>
                        <a:t>Línea de trabajo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Calibri" panose="020F0502020204030204" pitchFamily="34" charset="0"/>
                        </a:rPr>
                        <a:t>Asignación de roles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Calibri" panose="020F0502020204030204" pitchFamily="34" charset="0"/>
                        </a:rPr>
                        <a:t>Cantidad de personal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3614689"/>
                  </a:ext>
                </a:extLst>
              </a:tr>
              <a:tr h="227031">
                <a:tc rowSpan="2"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</a:t>
                      </a:r>
                      <a:r>
                        <a:rPr lang="es-ES" sz="1600" b="1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Implantación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Ingeniero informático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2176970"/>
                  </a:ext>
                </a:extLst>
              </a:tr>
              <a:tr h="454061">
                <a:tc vMerge="1">
                  <a:txBody>
                    <a:bodyPr/>
                    <a:lstStyle/>
                    <a:p>
                      <a:pPr marL="201930">
                        <a:spcAft>
                          <a:spcPts val="0"/>
                        </a:spcAft>
                      </a:pP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Instructor para capacitación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2392446"/>
                  </a:ext>
                </a:extLst>
              </a:tr>
              <a:tr h="454061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</a:t>
                      </a:r>
                      <a:r>
                        <a:rPr lang="es-ES" sz="1600" b="1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Cierre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3010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7233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Líneas de trabajo, distribución de recursos humanos y cronogramas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81</a:t>
            </a:fld>
            <a:endParaRPr lang="es-C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1638" y="2268084"/>
            <a:ext cx="7082499" cy="4396485"/>
          </a:xfrm>
        </p:spPr>
        <p:txBody>
          <a:bodyPr>
            <a:normAutofit/>
          </a:bodyPr>
          <a:lstStyle/>
          <a:p>
            <a:r>
              <a:rPr lang="es-CL" dirty="0" err="1">
                <a:latin typeface="Calibri" panose="020F0502020204030204" pitchFamily="34" charset="0"/>
              </a:rPr>
              <a:t>Lineas</a:t>
            </a:r>
            <a:r>
              <a:rPr lang="es-CL" dirty="0">
                <a:latin typeface="Calibri" panose="020F0502020204030204" pitchFamily="34" charset="0"/>
              </a:rPr>
              <a:t> de trabajo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529440"/>
              </p:ext>
            </p:extLst>
          </p:nvPr>
        </p:nvGraphicFramePr>
        <p:xfrm>
          <a:off x="733425" y="2750928"/>
          <a:ext cx="7620000" cy="40009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0713">
                  <a:extLst>
                    <a:ext uri="{9D8B030D-6E8A-4147-A177-3AD203B41FA5}">
                      <a16:colId xmlns:a16="http://schemas.microsoft.com/office/drawing/2014/main" val="871164108"/>
                    </a:ext>
                  </a:extLst>
                </a:gridCol>
                <a:gridCol w="1479527">
                  <a:extLst>
                    <a:ext uri="{9D8B030D-6E8A-4147-A177-3AD203B41FA5}">
                      <a16:colId xmlns:a16="http://schemas.microsoft.com/office/drawing/2014/main" val="1901605587"/>
                    </a:ext>
                  </a:extLst>
                </a:gridCol>
                <a:gridCol w="1788910">
                  <a:extLst>
                    <a:ext uri="{9D8B030D-6E8A-4147-A177-3AD203B41FA5}">
                      <a16:colId xmlns:a16="http://schemas.microsoft.com/office/drawing/2014/main" val="1099686705"/>
                    </a:ext>
                  </a:extLst>
                </a:gridCol>
                <a:gridCol w="2990850">
                  <a:extLst>
                    <a:ext uri="{9D8B030D-6E8A-4147-A177-3AD203B41FA5}">
                      <a16:colId xmlns:a16="http://schemas.microsoft.com/office/drawing/2014/main" val="2969738585"/>
                    </a:ext>
                  </a:extLst>
                </a:gridCol>
              </a:tblGrid>
              <a:tr h="5998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</a:rPr>
                        <a:t>Identificación de línea de trabajo</a:t>
                      </a:r>
                      <a:endParaRPr lang="es-CL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</a:rPr>
                        <a:t>Descripción línea de trabajo</a:t>
                      </a:r>
                      <a:endParaRPr lang="es-CL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</a:rPr>
                        <a:t>Identificación de actividades correspondientes</a:t>
                      </a:r>
                      <a:endParaRPr lang="es-CL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</a:rPr>
                        <a:t>Descripción de actividades correspondientes</a:t>
                      </a:r>
                      <a:endParaRPr lang="es-CL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3659039006"/>
                  </a:ext>
                </a:extLst>
              </a:tr>
              <a:tr h="299905">
                <a:tc rowSpan="9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s-CL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 rowSpan="9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</a:rPr>
                        <a:t>Análisis y planificación</a:t>
                      </a:r>
                      <a:endParaRPr lang="es-CL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Calibri" panose="020F0502020204030204" pitchFamily="34" charset="0"/>
                        </a:rPr>
                        <a:t>1.1</a:t>
                      </a:r>
                      <a:endParaRPr lang="es-CL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Calibri" panose="020F0502020204030204" pitchFamily="34" charset="0"/>
                        </a:rPr>
                        <a:t>Introducción</a:t>
                      </a:r>
                      <a:endParaRPr lang="es-CL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2416540593"/>
                  </a:ext>
                </a:extLst>
              </a:tr>
              <a:tr h="149953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0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0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Calibri" panose="020F0502020204030204" pitchFamily="34" charset="0"/>
                        </a:rPr>
                        <a:t>1.1.1</a:t>
                      </a:r>
                      <a:endParaRPr lang="es-CL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Calibri" panose="020F0502020204030204" pitchFamily="34" charset="0"/>
                        </a:rPr>
                        <a:t>   Toma de requerimientos</a:t>
                      </a:r>
                      <a:endParaRPr lang="es-CL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171498295"/>
                  </a:ext>
                </a:extLst>
              </a:tr>
              <a:tr h="149953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0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0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Calibri" panose="020F0502020204030204" pitchFamily="34" charset="0"/>
                        </a:rPr>
                        <a:t>1.1.2</a:t>
                      </a:r>
                      <a:endParaRPr lang="es-CL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Calibri" panose="020F0502020204030204" pitchFamily="34" charset="0"/>
                        </a:rPr>
                        <a:t>   Establecer alcance</a:t>
                      </a:r>
                      <a:endParaRPr lang="es-CL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103610766"/>
                  </a:ext>
                </a:extLst>
              </a:tr>
              <a:tr h="149953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0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0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Calibri" panose="020F0502020204030204" pitchFamily="34" charset="0"/>
                        </a:rPr>
                        <a:t>1.1.3</a:t>
                      </a:r>
                      <a:endParaRPr lang="es-CL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Calibri" panose="020F0502020204030204" pitchFamily="34" charset="0"/>
                        </a:rPr>
                        <a:t>   Generar ERS</a:t>
                      </a:r>
                      <a:endParaRPr lang="es-CL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3828591831"/>
                  </a:ext>
                </a:extLst>
              </a:tr>
              <a:tr h="149953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0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0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Calibri" panose="020F0502020204030204" pitchFamily="34" charset="0"/>
                        </a:rPr>
                        <a:t>1.2</a:t>
                      </a:r>
                      <a:endParaRPr lang="es-CL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Calibri" panose="020F0502020204030204" pitchFamily="34" charset="0"/>
                        </a:rPr>
                        <a:t>Organización</a:t>
                      </a:r>
                      <a:endParaRPr lang="es-CL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3333301858"/>
                  </a:ext>
                </a:extLst>
              </a:tr>
              <a:tr h="149953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0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0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Calibri" panose="020F0502020204030204" pitchFamily="34" charset="0"/>
                        </a:rPr>
                        <a:t>1.2.1</a:t>
                      </a:r>
                      <a:endParaRPr lang="es-CL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Calibri" panose="020F0502020204030204" pitchFamily="34" charset="0"/>
                        </a:rPr>
                        <a:t>   Modelado de procesos</a:t>
                      </a:r>
                      <a:endParaRPr lang="es-CL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2372563573"/>
                  </a:ext>
                </a:extLst>
              </a:tr>
              <a:tr h="149953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0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0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Calibri" panose="020F0502020204030204" pitchFamily="34" charset="0"/>
                        </a:rPr>
                        <a:t>1.2.2</a:t>
                      </a:r>
                      <a:endParaRPr lang="es-CL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Calibri" panose="020F0502020204030204" pitchFamily="34" charset="0"/>
                        </a:rPr>
                        <a:t>   Estructura organizacional</a:t>
                      </a:r>
                      <a:endParaRPr lang="es-CL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4093278361"/>
                  </a:ext>
                </a:extLst>
              </a:tr>
              <a:tr h="149953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0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0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Calibri" panose="020F0502020204030204" pitchFamily="34" charset="0"/>
                        </a:rPr>
                        <a:t>1.2.3</a:t>
                      </a:r>
                      <a:endParaRPr lang="es-CL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Calibri" panose="020F0502020204030204" pitchFamily="34" charset="0"/>
                        </a:rPr>
                        <a:t>   Establecer responsables</a:t>
                      </a:r>
                      <a:endParaRPr lang="es-CL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909112495"/>
                  </a:ext>
                </a:extLst>
              </a:tr>
              <a:tr h="286727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0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0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 dirty="0">
                          <a:effectLst/>
                          <a:latin typeface="Calibri" panose="020F0502020204030204" pitchFamily="34" charset="0"/>
                        </a:rPr>
                        <a:t>1.2.4</a:t>
                      </a:r>
                      <a:endParaRPr lang="es-CL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Calibri" panose="020F0502020204030204" pitchFamily="34" charset="0"/>
                        </a:rPr>
                        <a:t>   Interfaces e interacciones</a:t>
                      </a:r>
                      <a:endParaRPr lang="es-CL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118699041"/>
                  </a:ext>
                </a:extLst>
              </a:tr>
              <a:tr h="149953">
                <a:tc row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s-CL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 row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</a:rPr>
                        <a:t>Gestión</a:t>
                      </a:r>
                      <a:endParaRPr lang="es-CL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Calibri" panose="020F0502020204030204" pitchFamily="34" charset="0"/>
                        </a:rPr>
                        <a:t>2.1</a:t>
                      </a:r>
                      <a:endParaRPr lang="es-CL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Calibri" panose="020F0502020204030204" pitchFamily="34" charset="0"/>
                        </a:rPr>
                        <a:t>Objetivos y prioridades</a:t>
                      </a:r>
                      <a:endParaRPr lang="es-CL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2031727463"/>
                  </a:ext>
                </a:extLst>
              </a:tr>
              <a:tr h="299905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0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0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Calibri" panose="020F0502020204030204" pitchFamily="34" charset="0"/>
                        </a:rPr>
                        <a:t>2.2</a:t>
                      </a:r>
                      <a:endParaRPr lang="es-CL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Calibri" panose="020F0502020204030204" pitchFamily="34" charset="0"/>
                        </a:rPr>
                        <a:t>Condiciones asumidas, dependencias y restricciones</a:t>
                      </a:r>
                      <a:endParaRPr lang="es-CL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506387386"/>
                  </a:ext>
                </a:extLst>
              </a:tr>
              <a:tr h="149953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0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0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Calibri" panose="020F0502020204030204" pitchFamily="34" charset="0"/>
                        </a:rPr>
                        <a:t>2.3</a:t>
                      </a:r>
                      <a:endParaRPr lang="es-CL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Calibri" panose="020F0502020204030204" pitchFamily="34" charset="0"/>
                        </a:rPr>
                        <a:t>Gestión de riesgos</a:t>
                      </a:r>
                      <a:endParaRPr lang="es-CL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60408491"/>
                  </a:ext>
                </a:extLst>
              </a:tr>
              <a:tr h="149953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0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0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Calibri" panose="020F0502020204030204" pitchFamily="34" charset="0"/>
                        </a:rPr>
                        <a:t>2.4</a:t>
                      </a:r>
                      <a:endParaRPr lang="es-CL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Calibri" panose="020F0502020204030204" pitchFamily="34" charset="0"/>
                        </a:rPr>
                        <a:t>Mecanismo de control y ajuste</a:t>
                      </a:r>
                      <a:endParaRPr lang="es-CL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1482425173"/>
                  </a:ext>
                </a:extLst>
              </a:tr>
              <a:tr h="149953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0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0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Calibri" panose="020F0502020204030204" pitchFamily="34" charset="0"/>
                        </a:rPr>
                        <a:t>2.5</a:t>
                      </a:r>
                      <a:endParaRPr lang="es-CL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Calibri" panose="020F0502020204030204" pitchFamily="34" charset="0"/>
                        </a:rPr>
                        <a:t>Recursos</a:t>
                      </a:r>
                      <a:endParaRPr lang="es-CL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3541698431"/>
                  </a:ext>
                </a:extLst>
              </a:tr>
              <a:tr h="299905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s-CL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</a:rPr>
                        <a:t>Recursos Humanos</a:t>
                      </a:r>
                      <a:endParaRPr lang="es-CL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Calibri" panose="020F0502020204030204" pitchFamily="34" charset="0"/>
                        </a:rPr>
                        <a:t>3.1</a:t>
                      </a:r>
                      <a:endParaRPr lang="es-CL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Calibri" panose="020F0502020204030204" pitchFamily="34" charset="0"/>
                        </a:rPr>
                        <a:t>Dependencias</a:t>
                      </a:r>
                      <a:endParaRPr lang="es-CL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4137342207"/>
                  </a:ext>
                </a:extLst>
              </a:tr>
              <a:tr h="149953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0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0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Calibri" panose="020F0502020204030204" pitchFamily="34" charset="0"/>
                        </a:rPr>
                        <a:t>3.2</a:t>
                      </a:r>
                      <a:endParaRPr lang="es-CL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Calibri" panose="020F0502020204030204" pitchFamily="34" charset="0"/>
                        </a:rPr>
                        <a:t>Distribución de RRHH</a:t>
                      </a:r>
                      <a:endParaRPr lang="es-CL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3558126519"/>
                  </a:ext>
                </a:extLst>
              </a:tr>
              <a:tr h="149953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0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0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>
                          <a:effectLst/>
                          <a:latin typeface="Calibri" panose="020F0502020204030204" pitchFamily="34" charset="0"/>
                        </a:rPr>
                        <a:t>3.3</a:t>
                      </a:r>
                      <a:endParaRPr lang="es-CL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 dirty="0">
                          <a:effectLst/>
                          <a:latin typeface="Calibri" panose="020F0502020204030204" pitchFamily="34" charset="0"/>
                        </a:rPr>
                        <a:t>Cronograma</a:t>
                      </a:r>
                      <a:endParaRPr lang="es-CL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1847731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66236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Líneas de trabajo, distribución de recursos humanos y cronogramas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82</a:t>
            </a:fld>
            <a:endParaRPr lang="es-C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1638" y="2268084"/>
            <a:ext cx="7082499" cy="4396485"/>
          </a:xfrm>
        </p:spPr>
        <p:txBody>
          <a:bodyPr>
            <a:normAutofit/>
          </a:bodyPr>
          <a:lstStyle/>
          <a:p>
            <a:r>
              <a:rPr lang="es-CL" dirty="0" err="1">
                <a:latin typeface="Calibri" panose="020F0502020204030204" pitchFamily="34" charset="0"/>
              </a:rPr>
              <a:t>Lineas</a:t>
            </a:r>
            <a:r>
              <a:rPr lang="es-CL" dirty="0">
                <a:latin typeface="Calibri" panose="020F0502020204030204" pitchFamily="34" charset="0"/>
              </a:rPr>
              <a:t> de trabajo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117215"/>
              </p:ext>
            </p:extLst>
          </p:nvPr>
        </p:nvGraphicFramePr>
        <p:xfrm>
          <a:off x="848383" y="2704235"/>
          <a:ext cx="7438368" cy="35606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8279">
                  <a:extLst>
                    <a:ext uri="{9D8B030D-6E8A-4147-A177-3AD203B41FA5}">
                      <a16:colId xmlns:a16="http://schemas.microsoft.com/office/drawing/2014/main" val="871164108"/>
                    </a:ext>
                  </a:extLst>
                </a:gridCol>
                <a:gridCol w="1444260">
                  <a:extLst>
                    <a:ext uri="{9D8B030D-6E8A-4147-A177-3AD203B41FA5}">
                      <a16:colId xmlns:a16="http://schemas.microsoft.com/office/drawing/2014/main" val="1901605587"/>
                    </a:ext>
                  </a:extLst>
                </a:gridCol>
                <a:gridCol w="1444260">
                  <a:extLst>
                    <a:ext uri="{9D8B030D-6E8A-4147-A177-3AD203B41FA5}">
                      <a16:colId xmlns:a16="http://schemas.microsoft.com/office/drawing/2014/main" val="1099686705"/>
                    </a:ext>
                  </a:extLst>
                </a:gridCol>
                <a:gridCol w="3221569">
                  <a:extLst>
                    <a:ext uri="{9D8B030D-6E8A-4147-A177-3AD203B41FA5}">
                      <a16:colId xmlns:a16="http://schemas.microsoft.com/office/drawing/2014/main" val="2969738585"/>
                    </a:ext>
                  </a:extLst>
                </a:gridCol>
              </a:tblGrid>
              <a:tr h="5827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</a:rPr>
                        <a:t>Identificación de línea de trabajo</a:t>
                      </a:r>
                      <a:endParaRPr lang="es-CL" sz="11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</a:rPr>
                        <a:t>Descripción línea de trabajo</a:t>
                      </a:r>
                      <a:endParaRPr lang="es-CL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</a:rPr>
                        <a:t>Identificación de actividades correspondientes</a:t>
                      </a:r>
                      <a:endParaRPr lang="es-CL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Calibri" panose="020F0502020204030204" pitchFamily="34" charset="0"/>
                        </a:rPr>
                        <a:t>Descripción de actividades correspondientes</a:t>
                      </a:r>
                      <a:endParaRPr lang="es-CL" sz="11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3659039006"/>
                  </a:ext>
                </a:extLst>
              </a:tr>
              <a:tr h="291385">
                <a:tc row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Diseño</a:t>
                      </a:r>
                      <a:endParaRPr lang="es-CL" sz="11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4.1</a:t>
                      </a:r>
                      <a:endParaRPr lang="es-CL" sz="11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ECU</a:t>
                      </a:r>
                      <a:endParaRPr lang="es-CL" sz="11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6540593"/>
                  </a:ext>
                </a:extLst>
              </a:tr>
              <a:tr h="291385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4.2</a:t>
                      </a:r>
                      <a:endParaRPr lang="es-CL" sz="11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Documentación técnica</a:t>
                      </a:r>
                      <a:endParaRPr lang="es-CL" sz="11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8381643"/>
                  </a:ext>
                </a:extLst>
              </a:tr>
              <a:tr h="291385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4.3</a:t>
                      </a:r>
                      <a:endParaRPr lang="es-CL" sz="11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Bocetos (Mockups)</a:t>
                      </a:r>
                      <a:endParaRPr lang="es-CL" sz="11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338380"/>
                  </a:ext>
                </a:extLst>
              </a:tr>
              <a:tr h="291385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4.4</a:t>
                      </a:r>
                      <a:endParaRPr lang="es-CL" sz="11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Modelo de clases</a:t>
                      </a:r>
                      <a:endParaRPr lang="es-CL" sz="11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896655"/>
                  </a:ext>
                </a:extLst>
              </a:tr>
              <a:tr h="291385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4.5</a:t>
                      </a:r>
                      <a:endParaRPr lang="es-CL" sz="11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Modelo de datos</a:t>
                      </a:r>
                      <a:endParaRPr lang="es-CL" sz="11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6346925"/>
                  </a:ext>
                </a:extLst>
              </a:tr>
              <a:tr h="355369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Estructuración</a:t>
                      </a:r>
                      <a:endParaRPr lang="es-CL" sz="11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5.1</a:t>
                      </a:r>
                      <a:endParaRPr lang="es-CL" sz="11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Recopilación de los datos existentes del centro médico</a:t>
                      </a:r>
                      <a:endParaRPr lang="es-CL" sz="11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2023412"/>
                  </a:ext>
                </a:extLst>
              </a:tr>
              <a:tr h="291385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5.2</a:t>
                      </a:r>
                      <a:endParaRPr lang="es-CL" sz="11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Limpieza de datos no-reutilizables de la clínica</a:t>
                      </a:r>
                      <a:endParaRPr lang="es-CL" sz="11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5679894"/>
                  </a:ext>
                </a:extLst>
              </a:tr>
              <a:tr h="291385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Adquisición</a:t>
                      </a:r>
                      <a:endParaRPr lang="es-CL" sz="11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1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6.1</a:t>
                      </a:r>
                      <a:endParaRPr lang="es-CL" sz="11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Adquisición de recursos tecnológicos</a:t>
                      </a:r>
                      <a:endParaRPr lang="es-CL" sz="11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6291155"/>
                  </a:ext>
                </a:extLst>
              </a:tr>
              <a:tr h="291385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6.2</a:t>
                      </a:r>
                      <a:endParaRPr lang="es-CL" sz="11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Adquisición de recursos físicos</a:t>
                      </a:r>
                      <a:endParaRPr lang="es-CL" sz="11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565560"/>
                  </a:ext>
                </a:extLst>
              </a:tr>
              <a:tr h="291385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6.3</a:t>
                      </a:r>
                      <a:endParaRPr lang="es-CL" sz="11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1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Instalación de recursos físicos</a:t>
                      </a:r>
                      <a:endParaRPr lang="es-CL" sz="11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8152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78469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Líneas de trabajo, distribución de recursos humanos y cronogramas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83</a:t>
            </a:fld>
            <a:endParaRPr lang="es-C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1638" y="2268084"/>
            <a:ext cx="7082499" cy="4396485"/>
          </a:xfrm>
        </p:spPr>
        <p:txBody>
          <a:bodyPr>
            <a:normAutofit/>
          </a:bodyPr>
          <a:lstStyle/>
          <a:p>
            <a:r>
              <a:rPr lang="es-CL" dirty="0" err="1">
                <a:latin typeface="Calibri" panose="020F0502020204030204" pitchFamily="34" charset="0"/>
              </a:rPr>
              <a:t>Lineas</a:t>
            </a:r>
            <a:r>
              <a:rPr lang="es-CL" dirty="0">
                <a:latin typeface="Calibri" panose="020F0502020204030204" pitchFamily="34" charset="0"/>
              </a:rPr>
              <a:t> de trabajo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060772"/>
              </p:ext>
            </p:extLst>
          </p:nvPr>
        </p:nvGraphicFramePr>
        <p:xfrm>
          <a:off x="848383" y="2704235"/>
          <a:ext cx="7438368" cy="26224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8279">
                  <a:extLst>
                    <a:ext uri="{9D8B030D-6E8A-4147-A177-3AD203B41FA5}">
                      <a16:colId xmlns:a16="http://schemas.microsoft.com/office/drawing/2014/main" val="871164108"/>
                    </a:ext>
                  </a:extLst>
                </a:gridCol>
                <a:gridCol w="1444260">
                  <a:extLst>
                    <a:ext uri="{9D8B030D-6E8A-4147-A177-3AD203B41FA5}">
                      <a16:colId xmlns:a16="http://schemas.microsoft.com/office/drawing/2014/main" val="1901605587"/>
                    </a:ext>
                  </a:extLst>
                </a:gridCol>
                <a:gridCol w="1444260">
                  <a:extLst>
                    <a:ext uri="{9D8B030D-6E8A-4147-A177-3AD203B41FA5}">
                      <a16:colId xmlns:a16="http://schemas.microsoft.com/office/drawing/2014/main" val="1099686705"/>
                    </a:ext>
                  </a:extLst>
                </a:gridCol>
                <a:gridCol w="3221569">
                  <a:extLst>
                    <a:ext uri="{9D8B030D-6E8A-4147-A177-3AD203B41FA5}">
                      <a16:colId xmlns:a16="http://schemas.microsoft.com/office/drawing/2014/main" val="2969738585"/>
                    </a:ext>
                  </a:extLst>
                </a:gridCol>
              </a:tblGrid>
              <a:tr h="5827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Identificación de línea de trabajo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 panose="020F0502020204030204" pitchFamily="34" charset="0"/>
                        </a:rPr>
                        <a:t>Descripción línea de trabajo</a:t>
                      </a:r>
                      <a:endParaRPr lang="es-CL" sz="12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 panose="020F0502020204030204" pitchFamily="34" charset="0"/>
                        </a:rPr>
                        <a:t>Identificación de actividades correspondientes</a:t>
                      </a:r>
                      <a:endParaRPr lang="es-CL" sz="12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</a:rPr>
                        <a:t>Descripción de actividades correspondientes</a:t>
                      </a:r>
                      <a:endParaRPr lang="es-CL" sz="12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3659039006"/>
                  </a:ext>
                </a:extLst>
              </a:tr>
              <a:tr h="291385">
                <a:tc rowSpan="7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7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Construcción</a:t>
                      </a:r>
                      <a:endParaRPr lang="es-CL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7.1</a:t>
                      </a:r>
                      <a:endParaRPr lang="es-CL" sz="12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Desarrollo de aplicaciones</a:t>
                      </a:r>
                      <a:endParaRPr lang="es-CL" sz="12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6540593"/>
                  </a:ext>
                </a:extLst>
              </a:tr>
              <a:tr h="291385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7.1.1</a:t>
                      </a:r>
                      <a:endParaRPr lang="es-CL" sz="12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Desarrollo módulo ingreso de pacientes</a:t>
                      </a:r>
                      <a:endParaRPr lang="es-CL" sz="12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1442015"/>
                  </a:ext>
                </a:extLst>
              </a:tr>
              <a:tr h="291385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7.1.2</a:t>
                      </a:r>
                      <a:endParaRPr lang="es-CL" sz="12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Desarrollo módulo agendamiento de horas</a:t>
                      </a:r>
                      <a:endParaRPr lang="es-CL" sz="12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7356919"/>
                  </a:ext>
                </a:extLst>
              </a:tr>
              <a:tr h="291385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7.1.3</a:t>
                      </a:r>
                      <a:endParaRPr lang="es-CL" sz="12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Desarrollo módulo agenda personal</a:t>
                      </a:r>
                      <a:endParaRPr lang="es-CL" sz="12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684445"/>
                  </a:ext>
                </a:extLst>
              </a:tr>
              <a:tr h="291385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7.1.4</a:t>
                      </a:r>
                      <a:endParaRPr lang="es-CL" sz="12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Desarrollo módulo registro de paciente</a:t>
                      </a:r>
                      <a:endParaRPr lang="es-CL" sz="12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6462435"/>
                  </a:ext>
                </a:extLst>
              </a:tr>
              <a:tr h="291385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7.1.5</a:t>
                      </a:r>
                      <a:endParaRPr lang="es-CL" sz="12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Desarrollo módulo ficha médica</a:t>
                      </a:r>
                      <a:endParaRPr lang="es-CL" sz="12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6685871"/>
                  </a:ext>
                </a:extLst>
              </a:tr>
              <a:tr h="291385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7.1.6</a:t>
                      </a:r>
                      <a:endParaRPr lang="es-CL" sz="12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Desarrollo módulo post atención</a:t>
                      </a:r>
                      <a:endParaRPr lang="es-CL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2786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45886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Líneas de trabajo, distribución de recursos humanos y cronogramas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84</a:t>
            </a:fld>
            <a:endParaRPr lang="es-C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1638" y="2268084"/>
            <a:ext cx="7082499" cy="4396485"/>
          </a:xfrm>
        </p:spPr>
        <p:txBody>
          <a:bodyPr>
            <a:normAutofit/>
          </a:bodyPr>
          <a:lstStyle/>
          <a:p>
            <a:r>
              <a:rPr lang="es-CL" dirty="0" err="1">
                <a:latin typeface="Calibri" panose="020F0502020204030204" pitchFamily="34" charset="0"/>
              </a:rPr>
              <a:t>Lineas</a:t>
            </a:r>
            <a:r>
              <a:rPr lang="es-CL" dirty="0">
                <a:latin typeface="Calibri" panose="020F0502020204030204" pitchFamily="34" charset="0"/>
              </a:rPr>
              <a:t> de trabajo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739314"/>
              </p:ext>
            </p:extLst>
          </p:nvPr>
        </p:nvGraphicFramePr>
        <p:xfrm>
          <a:off x="848383" y="2704235"/>
          <a:ext cx="7438368" cy="32796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8279">
                  <a:extLst>
                    <a:ext uri="{9D8B030D-6E8A-4147-A177-3AD203B41FA5}">
                      <a16:colId xmlns:a16="http://schemas.microsoft.com/office/drawing/2014/main" val="871164108"/>
                    </a:ext>
                  </a:extLst>
                </a:gridCol>
                <a:gridCol w="1444260">
                  <a:extLst>
                    <a:ext uri="{9D8B030D-6E8A-4147-A177-3AD203B41FA5}">
                      <a16:colId xmlns:a16="http://schemas.microsoft.com/office/drawing/2014/main" val="1901605587"/>
                    </a:ext>
                  </a:extLst>
                </a:gridCol>
                <a:gridCol w="1444260">
                  <a:extLst>
                    <a:ext uri="{9D8B030D-6E8A-4147-A177-3AD203B41FA5}">
                      <a16:colId xmlns:a16="http://schemas.microsoft.com/office/drawing/2014/main" val="1099686705"/>
                    </a:ext>
                  </a:extLst>
                </a:gridCol>
                <a:gridCol w="3221569">
                  <a:extLst>
                    <a:ext uri="{9D8B030D-6E8A-4147-A177-3AD203B41FA5}">
                      <a16:colId xmlns:a16="http://schemas.microsoft.com/office/drawing/2014/main" val="2969738585"/>
                    </a:ext>
                  </a:extLst>
                </a:gridCol>
              </a:tblGrid>
              <a:tr h="5827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</a:rPr>
                        <a:t>Identificación de línea de trabajo</a:t>
                      </a:r>
                      <a:endParaRPr lang="es-CL" sz="12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 panose="020F0502020204030204" pitchFamily="34" charset="0"/>
                        </a:rPr>
                        <a:t>Descripción línea de trabajo</a:t>
                      </a:r>
                      <a:endParaRPr lang="es-CL" sz="12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 panose="020F0502020204030204" pitchFamily="34" charset="0"/>
                        </a:rPr>
                        <a:t>Identificación de actividades correspondientes</a:t>
                      </a:r>
                      <a:endParaRPr lang="es-CL" sz="12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 panose="020F0502020204030204" pitchFamily="34" charset="0"/>
                        </a:rPr>
                        <a:t>Descripción de actividades correspondientes</a:t>
                      </a:r>
                      <a:endParaRPr lang="es-CL" sz="12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3659039006"/>
                  </a:ext>
                </a:extLst>
              </a:tr>
              <a:tr h="291385">
                <a:tc rowSpan="9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9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Construcción</a:t>
                      </a:r>
                      <a:endParaRPr lang="es-CL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7.1.7</a:t>
                      </a:r>
                      <a:endParaRPr lang="es-CL" sz="12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Desarrollo módulo consultas especialistas</a:t>
                      </a:r>
                      <a:endParaRPr lang="es-CL" sz="12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8914635"/>
                  </a:ext>
                </a:extLst>
              </a:tr>
              <a:tr h="291385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7.1.8</a:t>
                      </a:r>
                      <a:endParaRPr lang="es-CL" sz="12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Desarrollo módulo mantenedores</a:t>
                      </a:r>
                      <a:endParaRPr lang="es-CL" sz="12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1166575"/>
                  </a:ext>
                </a:extLst>
              </a:tr>
              <a:tr h="291385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7.1.9</a:t>
                      </a:r>
                      <a:endParaRPr lang="es-CL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Desarrollo módulo de cajas</a:t>
                      </a:r>
                      <a:endParaRPr lang="es-CL" sz="12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444776"/>
                  </a:ext>
                </a:extLst>
              </a:tr>
              <a:tr h="291385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7.1.10</a:t>
                      </a:r>
                      <a:endParaRPr lang="es-CL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Desarrollo módulo de anulaciones</a:t>
                      </a:r>
                      <a:endParaRPr lang="es-CL" sz="12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3242"/>
                  </a:ext>
                </a:extLst>
              </a:tr>
              <a:tr h="291385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7.1.11</a:t>
                      </a:r>
                      <a:endParaRPr lang="es-CL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Desarrollo módulo pago de honorarios</a:t>
                      </a:r>
                      <a:endParaRPr lang="es-CL" sz="12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7340713"/>
                  </a:ext>
                </a:extLst>
              </a:tr>
              <a:tr h="291385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7.1.12</a:t>
                      </a:r>
                      <a:endParaRPr lang="es-CL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Desarrollo módulo reporte de ingreso</a:t>
                      </a:r>
                      <a:endParaRPr lang="es-CL" sz="12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9969593"/>
                  </a:ext>
                </a:extLst>
              </a:tr>
              <a:tr h="291385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7.2</a:t>
                      </a:r>
                      <a:endParaRPr lang="es-CL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Programación de base de datos</a:t>
                      </a:r>
                      <a:endParaRPr lang="es-CL" sz="12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3878630"/>
                  </a:ext>
                </a:extLst>
              </a:tr>
              <a:tr h="291385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7.3</a:t>
                      </a:r>
                      <a:endParaRPr lang="es-CL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Integración de aplicaciones</a:t>
                      </a:r>
                      <a:endParaRPr lang="es-CL" sz="12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705942"/>
                  </a:ext>
                </a:extLst>
              </a:tr>
              <a:tr h="291385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7.4</a:t>
                      </a:r>
                      <a:endParaRPr lang="es-CL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Generación de documentación y planes de prueba</a:t>
                      </a:r>
                      <a:endParaRPr lang="es-CL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6711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0704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Líneas de trabajo, distribución de recursos humanos y cronogramas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85</a:t>
            </a:fld>
            <a:endParaRPr lang="es-C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1638" y="2268084"/>
            <a:ext cx="7082499" cy="4396485"/>
          </a:xfrm>
        </p:spPr>
        <p:txBody>
          <a:bodyPr>
            <a:normAutofit/>
          </a:bodyPr>
          <a:lstStyle/>
          <a:p>
            <a:r>
              <a:rPr lang="es-CL" dirty="0" err="1">
                <a:latin typeface="Calibri" panose="020F0502020204030204" pitchFamily="34" charset="0"/>
              </a:rPr>
              <a:t>Lineas</a:t>
            </a:r>
            <a:r>
              <a:rPr lang="es-CL" dirty="0">
                <a:latin typeface="Calibri" panose="020F0502020204030204" pitchFamily="34" charset="0"/>
              </a:rPr>
              <a:t> de trabajo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373152"/>
              </p:ext>
            </p:extLst>
          </p:nvPr>
        </p:nvGraphicFramePr>
        <p:xfrm>
          <a:off x="848383" y="2704235"/>
          <a:ext cx="7438368" cy="4079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8279">
                  <a:extLst>
                    <a:ext uri="{9D8B030D-6E8A-4147-A177-3AD203B41FA5}">
                      <a16:colId xmlns:a16="http://schemas.microsoft.com/office/drawing/2014/main" val="871164108"/>
                    </a:ext>
                  </a:extLst>
                </a:gridCol>
                <a:gridCol w="1444260">
                  <a:extLst>
                    <a:ext uri="{9D8B030D-6E8A-4147-A177-3AD203B41FA5}">
                      <a16:colId xmlns:a16="http://schemas.microsoft.com/office/drawing/2014/main" val="1901605587"/>
                    </a:ext>
                  </a:extLst>
                </a:gridCol>
                <a:gridCol w="1444260">
                  <a:extLst>
                    <a:ext uri="{9D8B030D-6E8A-4147-A177-3AD203B41FA5}">
                      <a16:colId xmlns:a16="http://schemas.microsoft.com/office/drawing/2014/main" val="1099686705"/>
                    </a:ext>
                  </a:extLst>
                </a:gridCol>
                <a:gridCol w="3221569">
                  <a:extLst>
                    <a:ext uri="{9D8B030D-6E8A-4147-A177-3AD203B41FA5}">
                      <a16:colId xmlns:a16="http://schemas.microsoft.com/office/drawing/2014/main" val="2969738585"/>
                    </a:ext>
                  </a:extLst>
                </a:gridCol>
              </a:tblGrid>
              <a:tr h="5827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Identificación de línea de trabajo</a:t>
                      </a:r>
                      <a:endParaRPr lang="es-CL" sz="10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Descripción línea de trabajo</a:t>
                      </a:r>
                      <a:endParaRPr lang="es-CL" sz="10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Identificación de actividades correspondientes</a:t>
                      </a:r>
                      <a:endParaRPr lang="es-CL" sz="10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Descripción de actividades correspondientes</a:t>
                      </a:r>
                      <a:endParaRPr lang="es-CL" sz="10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3659039006"/>
                  </a:ext>
                </a:extLst>
              </a:tr>
              <a:tr h="291385"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Pruebas de calidad</a:t>
                      </a:r>
                      <a:endParaRPr lang="es-CL" sz="12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2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2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2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8.1</a:t>
                      </a:r>
                      <a:endParaRPr lang="es-CL" sz="12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Pruebas unitarias</a:t>
                      </a:r>
                      <a:endParaRPr lang="es-CL" sz="12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8914635"/>
                  </a:ext>
                </a:extLst>
              </a:tr>
              <a:tr h="291385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8.2</a:t>
                      </a:r>
                      <a:endParaRPr lang="es-CL" sz="12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Pruebas de integración</a:t>
                      </a:r>
                      <a:endParaRPr lang="es-CL" sz="12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4043422"/>
                  </a:ext>
                </a:extLst>
              </a:tr>
              <a:tr h="291385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8.3</a:t>
                      </a:r>
                      <a:endParaRPr lang="es-CL" sz="12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Pruebas de aceptación</a:t>
                      </a:r>
                      <a:endParaRPr lang="es-CL" sz="12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6824551"/>
                  </a:ext>
                </a:extLst>
              </a:tr>
              <a:tr h="291385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8.4</a:t>
                      </a:r>
                      <a:endParaRPr lang="es-CL" sz="12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Corrección de errores</a:t>
                      </a:r>
                      <a:endParaRPr lang="es-CL" sz="12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2682230"/>
                  </a:ext>
                </a:extLst>
              </a:tr>
              <a:tr h="291385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Migración</a:t>
                      </a:r>
                      <a:endParaRPr lang="es-CL" sz="12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2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2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</a:t>
                      </a:r>
                      <a:endParaRPr lang="es-CL" sz="12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Carga de información</a:t>
                      </a:r>
                      <a:endParaRPr lang="es-CL" sz="12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1924672"/>
                  </a:ext>
                </a:extLst>
              </a:tr>
              <a:tr h="291385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9.1.1</a:t>
                      </a:r>
                      <a:endParaRPr lang="es-CL" sz="12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Registrar datos análogos</a:t>
                      </a:r>
                      <a:endParaRPr lang="es-CL" sz="12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892280"/>
                  </a:ext>
                </a:extLst>
              </a:tr>
              <a:tr h="291385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9.1.2</a:t>
                      </a:r>
                      <a:endParaRPr lang="es-CL" sz="12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Registro de pacientes nuevos</a:t>
                      </a:r>
                      <a:endParaRPr lang="es-CL" sz="12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8069739"/>
                  </a:ext>
                </a:extLst>
              </a:tr>
              <a:tr h="291385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Implantación</a:t>
                      </a:r>
                      <a:endParaRPr lang="es-CL" sz="12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2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2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10.1</a:t>
                      </a:r>
                      <a:endParaRPr lang="es-CL" sz="12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Implementación de sistema en toda la empresa</a:t>
                      </a:r>
                      <a:endParaRPr lang="es-CL" sz="12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2466732"/>
                  </a:ext>
                </a:extLst>
              </a:tr>
              <a:tr h="291385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10.2</a:t>
                      </a:r>
                      <a:endParaRPr lang="es-CL" sz="12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Capacitación del personal</a:t>
                      </a:r>
                      <a:endParaRPr lang="es-CL" sz="12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9361661"/>
                  </a:ext>
                </a:extLst>
              </a:tr>
              <a:tr h="291385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10.3</a:t>
                      </a:r>
                      <a:endParaRPr lang="es-CL" sz="12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Marcha blanca</a:t>
                      </a:r>
                      <a:endParaRPr lang="es-CL" sz="12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3267424"/>
                  </a:ext>
                </a:extLst>
              </a:tr>
              <a:tr h="291385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Cierre</a:t>
                      </a:r>
                      <a:endParaRPr lang="es-CL" sz="12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2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11.1</a:t>
                      </a:r>
                      <a:endParaRPr lang="es-CL" sz="12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Entrega de documentación</a:t>
                      </a:r>
                      <a:endParaRPr lang="es-CL" sz="12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2239463"/>
                  </a:ext>
                </a:extLst>
              </a:tr>
              <a:tr h="291385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12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11.2</a:t>
                      </a:r>
                      <a:endParaRPr lang="es-CL" sz="12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Generar acta de cierre</a:t>
                      </a:r>
                      <a:endParaRPr lang="es-CL" sz="12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7248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259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2"/>
            <a:ext cx="7959969" cy="4099097"/>
          </a:xfrm>
        </p:spPr>
        <p:txBody>
          <a:bodyPr>
            <a:normAutofit fontScale="85000" lnSpcReduction="20000"/>
          </a:bodyPr>
          <a:lstStyle/>
          <a:p>
            <a:r>
              <a:rPr lang="es-CL" dirty="0">
                <a:latin typeface="Calibri" panose="020F0502020204030204" pitchFamily="34" charset="0"/>
              </a:rPr>
              <a:t>Objetivo general</a:t>
            </a:r>
          </a:p>
          <a:p>
            <a:pPr marL="0" indent="0">
              <a:buNone/>
            </a:pPr>
            <a:r>
              <a:rPr lang="es-ES_tradnl" dirty="0">
                <a:latin typeface="Calibri" panose="020F0502020204030204" pitchFamily="34" charset="0"/>
              </a:rPr>
              <a:t>Mejorar los resultados de los procesos del centro médico Hipócrates mediante una solución integrada de software.</a:t>
            </a:r>
            <a:endParaRPr lang="es-CL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  <a:p>
            <a:r>
              <a:rPr lang="es-CL" dirty="0">
                <a:latin typeface="Calibri" panose="020F0502020204030204" pitchFamily="34" charset="0"/>
              </a:rPr>
              <a:t>Objetivos específicos</a:t>
            </a:r>
          </a:p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Reducir el tiempo empleado en el pago de honorarios en al menos un 50% del tiempo de ejecución.</a:t>
            </a:r>
            <a:endParaRPr lang="es-C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Reducir la incertidumbre de pacientes frente a sus atenciones y sus resultados al menos a un 2%.</a:t>
            </a:r>
            <a:endParaRPr lang="es-C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Asegurar la confiabilidad de la información de las cajas de pago en al menos un 99%.</a:t>
            </a:r>
            <a:endParaRPr lang="es-C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Incrementar información de detalle de procedimientos de médicos, enfermeros y/o tecnólogos en al menos un 99% de las ocasiones. </a:t>
            </a:r>
            <a:endParaRPr lang="es-C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9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2076189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215</TotalTime>
  <Words>3744</Words>
  <Application>Microsoft Office PowerPoint</Application>
  <PresentationFormat>On-screen Show (4:3)</PresentationFormat>
  <Paragraphs>1084</Paragraphs>
  <Slides>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3" baseType="lpstr">
      <vt:lpstr>Arial</vt:lpstr>
      <vt:lpstr>Calibri</vt:lpstr>
      <vt:lpstr>Calibri Light</vt:lpstr>
      <vt:lpstr>Symbol</vt:lpstr>
      <vt:lpstr>Times New Roman</vt:lpstr>
      <vt:lpstr>Trebuchet MS</vt:lpstr>
      <vt:lpstr>Wingdings</vt:lpstr>
      <vt:lpstr>Berlin</vt:lpstr>
      <vt:lpstr>Iteración 1: Centro médico “Hipócrates”</vt:lpstr>
      <vt:lpstr>Contenido</vt:lpstr>
      <vt:lpstr>Contenidos</vt:lpstr>
      <vt:lpstr>Contenidos</vt:lpstr>
      <vt:lpstr>Contenidos</vt:lpstr>
      <vt:lpstr>Descripción del caso</vt:lpstr>
      <vt:lpstr>Descripción del caso</vt:lpstr>
      <vt:lpstr>Descripción del caso</vt:lpstr>
      <vt:lpstr>Alcance</vt:lpstr>
      <vt:lpstr>Alcance</vt:lpstr>
      <vt:lpstr>Alcance</vt:lpstr>
      <vt:lpstr>Entregables</vt:lpstr>
      <vt:lpstr>Entregables</vt:lpstr>
      <vt:lpstr>Entregables</vt:lpstr>
      <vt:lpstr>Entregables</vt:lpstr>
      <vt:lpstr>Entregables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Estructura organizacional</vt:lpstr>
      <vt:lpstr>Interfaces e interacciones</vt:lpstr>
      <vt:lpstr>Interfaces e interacciones</vt:lpstr>
      <vt:lpstr>Responsables</vt:lpstr>
      <vt:lpstr>Responsables</vt:lpstr>
      <vt:lpstr>Responsables</vt:lpstr>
      <vt:lpstr>Proceso de gestión</vt:lpstr>
      <vt:lpstr>Proceso de gestión</vt:lpstr>
      <vt:lpstr>Procesos de gestión</vt:lpstr>
      <vt:lpstr>Gestión de riesgos</vt:lpstr>
      <vt:lpstr>Gestión de riesgos</vt:lpstr>
      <vt:lpstr>Gestión de riesgos</vt:lpstr>
      <vt:lpstr>Gestión de riesgos</vt:lpstr>
      <vt:lpstr>Gestión de riesgos</vt:lpstr>
      <vt:lpstr>Gestión de riesgos</vt:lpstr>
      <vt:lpstr>Mecanismos de control y ajuste</vt:lpstr>
      <vt:lpstr>Mecanismos de control y ajuste</vt:lpstr>
      <vt:lpstr>Plan de pruebas</vt:lpstr>
      <vt:lpstr>Plan de pruebas</vt:lpstr>
      <vt:lpstr>Plan de pruebas</vt:lpstr>
      <vt:lpstr>Plan de pruebas</vt:lpstr>
      <vt:lpstr>Plan de pruebas</vt:lpstr>
      <vt:lpstr>Plan de pruebas</vt:lpstr>
      <vt:lpstr>Plan de pruebas</vt:lpstr>
      <vt:lpstr>Plan de pruebas</vt:lpstr>
      <vt:lpstr>Plan de pruebas</vt:lpstr>
      <vt:lpstr>Plan de pruebas</vt:lpstr>
      <vt:lpstr>Plan de pruebas</vt:lpstr>
      <vt:lpstr>Plan de pruebas</vt:lpstr>
      <vt:lpstr>Plan de pruebas</vt:lpstr>
      <vt:lpstr>Plan de pruebas</vt:lpstr>
      <vt:lpstr>Recursos</vt:lpstr>
      <vt:lpstr>Recursos</vt:lpstr>
      <vt:lpstr>Recursos</vt:lpstr>
      <vt:lpstr>Líneas de trabajo, distribución de recursos humanos y cronogramas</vt:lpstr>
      <vt:lpstr>Líneas de trabajo, distribución de recursos humanos y cronogramas</vt:lpstr>
      <vt:lpstr>Líneas de trabajo, distribución de recursos humanos y cronogramas</vt:lpstr>
      <vt:lpstr>Líneas de trabajo, distribución de recursos humanos y cronogramas</vt:lpstr>
      <vt:lpstr>Líneas de trabajo, distribución de recursos humanos y cronogramas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Iteración 1: Centro médico “Hipócrates”</dc:title>
  <dc:creator>Elias</dc:creator>
  <cp:lastModifiedBy>Elias</cp:lastModifiedBy>
  <cp:revision>28</cp:revision>
  <dcterms:created xsi:type="dcterms:W3CDTF">2016-09-26T00:00:34Z</dcterms:created>
  <dcterms:modified xsi:type="dcterms:W3CDTF">2016-09-26T03:55:58Z</dcterms:modified>
</cp:coreProperties>
</file>