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png"/>
  <Override PartName="/ppt/notesSlides/notesSlide5.xml" ContentType="application/vnd.openxmlformats-officedocument.presentationml.notesSlide+xml"/>
  <Override PartName="/ppt/media/image16.jpg" ContentType="image/png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79" r:id="rId5"/>
    <p:sldId id="280" r:id="rId6"/>
    <p:sldId id="281" r:id="rId7"/>
    <p:sldId id="282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7A159-C309-46C3-8294-6B81F35859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3ABA2B6-C41E-490A-911C-73CE6BD68259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L" sz="2000" dirty="0"/>
            <a:t>Test falla</a:t>
          </a:r>
        </a:p>
      </dgm:t>
    </dgm:pt>
    <dgm:pt modelId="{45F31BD2-9F35-46C5-B42A-5C48FB53DBB6}" type="parTrans" cxnId="{5673CE9E-78CE-4B58-8E56-EA29B4250BFC}">
      <dgm:prSet/>
      <dgm:spPr/>
      <dgm:t>
        <a:bodyPr/>
        <a:lstStyle/>
        <a:p>
          <a:endParaRPr lang="es-CL"/>
        </a:p>
      </dgm:t>
    </dgm:pt>
    <dgm:pt modelId="{337644EC-83B6-4611-A95E-0EC59DE0D77A}" type="sibTrans" cxnId="{5673CE9E-78CE-4B58-8E56-EA29B4250BFC}">
      <dgm:prSet/>
      <dgm:spPr/>
      <dgm:t>
        <a:bodyPr/>
        <a:lstStyle/>
        <a:p>
          <a:endParaRPr lang="es-CL"/>
        </a:p>
      </dgm:t>
    </dgm:pt>
    <dgm:pt modelId="{9474E583-2014-4B75-AB52-B5B7B5D215B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L" sz="2000" dirty="0"/>
            <a:t>Test funciona</a:t>
          </a:r>
        </a:p>
      </dgm:t>
    </dgm:pt>
    <dgm:pt modelId="{CA9A94C5-8A30-4763-9B76-D93A209ED447}" type="parTrans" cxnId="{54EF3522-7901-4692-9E40-076B2E01A88C}">
      <dgm:prSet/>
      <dgm:spPr/>
      <dgm:t>
        <a:bodyPr/>
        <a:lstStyle/>
        <a:p>
          <a:endParaRPr lang="es-CL"/>
        </a:p>
      </dgm:t>
    </dgm:pt>
    <dgm:pt modelId="{68D4C86A-FA90-499E-9B13-6C25D56EFA6B}" type="sibTrans" cxnId="{54EF3522-7901-4692-9E40-076B2E01A88C}">
      <dgm:prSet/>
      <dgm:spPr/>
      <dgm:t>
        <a:bodyPr/>
        <a:lstStyle/>
        <a:p>
          <a:endParaRPr lang="es-CL"/>
        </a:p>
      </dgm:t>
    </dgm:pt>
    <dgm:pt modelId="{5C8E2945-4321-49DA-95E2-0EF98027F3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L" sz="2000" dirty="0"/>
            <a:t>Refactorizar</a:t>
          </a:r>
        </a:p>
      </dgm:t>
    </dgm:pt>
    <dgm:pt modelId="{55303D4C-30C8-4E3D-99F1-00E8D00BA876}" type="parTrans" cxnId="{E4DDF3DC-4793-4758-BCF4-94832688A621}">
      <dgm:prSet/>
      <dgm:spPr/>
      <dgm:t>
        <a:bodyPr/>
        <a:lstStyle/>
        <a:p>
          <a:endParaRPr lang="es-CL"/>
        </a:p>
      </dgm:t>
    </dgm:pt>
    <dgm:pt modelId="{51CBE1AA-AE16-4507-97F8-F1F1E555604E}" type="sibTrans" cxnId="{E4DDF3DC-4793-4758-BCF4-94832688A621}">
      <dgm:prSet/>
      <dgm:spPr/>
      <dgm:t>
        <a:bodyPr/>
        <a:lstStyle/>
        <a:p>
          <a:endParaRPr lang="es-CL"/>
        </a:p>
      </dgm:t>
    </dgm:pt>
    <dgm:pt modelId="{E4E22BD4-7C9D-4482-9FA8-FA829EA906BE}" type="pres">
      <dgm:prSet presAssocID="{03E7A159-C309-46C3-8294-6B81F358593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C76C1348-8C62-49B3-ABA8-46DE86A2A3CA}" type="pres">
      <dgm:prSet presAssocID="{D3ABA2B6-C41E-490A-911C-73CE6BD68259}" presName="node" presStyleLbl="node1" presStyleIdx="0" presStyleCnt="3" custRadScaleRad="7724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AAD9A6-BC90-4D96-8982-800C7083F0C6}" type="pres">
      <dgm:prSet presAssocID="{337644EC-83B6-4611-A95E-0EC59DE0D77A}" presName="sibTrans" presStyleLbl="sibTrans2D1" presStyleIdx="0" presStyleCnt="3"/>
      <dgm:spPr/>
      <dgm:t>
        <a:bodyPr/>
        <a:lstStyle/>
        <a:p>
          <a:endParaRPr lang="es-CL"/>
        </a:p>
      </dgm:t>
    </dgm:pt>
    <dgm:pt modelId="{7C1C6277-21E4-4D5F-99E4-31D89B49B00D}" type="pres">
      <dgm:prSet presAssocID="{337644EC-83B6-4611-A95E-0EC59DE0D77A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06F5E886-E7D3-456B-8D24-E4CA36151A7B}" type="pres">
      <dgm:prSet presAssocID="{9474E583-2014-4B75-AB52-B5B7B5D215B9}" presName="node" presStyleLbl="node1" presStyleIdx="1" presStyleCnt="3" custRadScaleRad="117820" custRadScaleInc="-811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B5DCE5-D772-494C-8EF7-F1A91BF218AB}" type="pres">
      <dgm:prSet presAssocID="{68D4C86A-FA90-499E-9B13-6C25D56EFA6B}" presName="sibTrans" presStyleLbl="sibTrans2D1" presStyleIdx="1" presStyleCnt="3"/>
      <dgm:spPr/>
      <dgm:t>
        <a:bodyPr/>
        <a:lstStyle/>
        <a:p>
          <a:endParaRPr lang="es-CL"/>
        </a:p>
      </dgm:t>
    </dgm:pt>
    <dgm:pt modelId="{394C58C6-186C-49FA-998F-0641A934E343}" type="pres">
      <dgm:prSet presAssocID="{68D4C86A-FA90-499E-9B13-6C25D56EFA6B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C7176718-3917-479F-9504-34D548C915B5}" type="pres">
      <dgm:prSet presAssocID="{5C8E2945-4321-49DA-95E2-0EF98027F38C}" presName="node" presStyleLbl="node1" presStyleIdx="2" presStyleCnt="3" custRadScaleRad="122381" custRadScaleInc="978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311926-2A8B-4C4C-A44C-204F5F0FD710}" type="pres">
      <dgm:prSet presAssocID="{51CBE1AA-AE16-4507-97F8-F1F1E555604E}" presName="sibTrans" presStyleLbl="sibTrans2D1" presStyleIdx="2" presStyleCnt="3"/>
      <dgm:spPr/>
      <dgm:t>
        <a:bodyPr/>
        <a:lstStyle/>
        <a:p>
          <a:endParaRPr lang="es-CL"/>
        </a:p>
      </dgm:t>
    </dgm:pt>
    <dgm:pt modelId="{BB3BBE82-C04F-457E-8021-AE25168421DE}" type="pres">
      <dgm:prSet presAssocID="{51CBE1AA-AE16-4507-97F8-F1F1E555604E}" presName="connectorText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D1A22D88-880D-48C3-9B89-F984BC0FC1F7}" type="presOf" srcId="{337644EC-83B6-4611-A95E-0EC59DE0D77A}" destId="{C2AAD9A6-BC90-4D96-8982-800C7083F0C6}" srcOrd="0" destOrd="0" presId="urn:microsoft.com/office/officeart/2005/8/layout/cycle2"/>
    <dgm:cxn modelId="{872E5359-7DC8-4911-B64A-83C7770E9CF6}" type="presOf" srcId="{337644EC-83B6-4611-A95E-0EC59DE0D77A}" destId="{7C1C6277-21E4-4D5F-99E4-31D89B49B00D}" srcOrd="1" destOrd="0" presId="urn:microsoft.com/office/officeart/2005/8/layout/cycle2"/>
    <dgm:cxn modelId="{D854702E-D8DE-4204-BABD-9C7DC6E3212E}" type="presOf" srcId="{51CBE1AA-AE16-4507-97F8-F1F1E555604E}" destId="{37311926-2A8B-4C4C-A44C-204F5F0FD710}" srcOrd="0" destOrd="0" presId="urn:microsoft.com/office/officeart/2005/8/layout/cycle2"/>
    <dgm:cxn modelId="{752B9EC9-D65D-4717-80E6-EA9534FFE53B}" type="presOf" srcId="{5C8E2945-4321-49DA-95E2-0EF98027F38C}" destId="{C7176718-3917-479F-9504-34D548C915B5}" srcOrd="0" destOrd="0" presId="urn:microsoft.com/office/officeart/2005/8/layout/cycle2"/>
    <dgm:cxn modelId="{5673CE9E-78CE-4B58-8E56-EA29B4250BFC}" srcId="{03E7A159-C309-46C3-8294-6B81F358593A}" destId="{D3ABA2B6-C41E-490A-911C-73CE6BD68259}" srcOrd="0" destOrd="0" parTransId="{45F31BD2-9F35-46C5-B42A-5C48FB53DBB6}" sibTransId="{337644EC-83B6-4611-A95E-0EC59DE0D77A}"/>
    <dgm:cxn modelId="{4C54F46A-D28F-4832-9E5F-90F4778792BA}" type="presOf" srcId="{51CBE1AA-AE16-4507-97F8-F1F1E555604E}" destId="{BB3BBE82-C04F-457E-8021-AE25168421DE}" srcOrd="1" destOrd="0" presId="urn:microsoft.com/office/officeart/2005/8/layout/cycle2"/>
    <dgm:cxn modelId="{4E2AA88A-EA9D-4C0E-B74F-D9480D7DE635}" type="presOf" srcId="{68D4C86A-FA90-499E-9B13-6C25D56EFA6B}" destId="{394C58C6-186C-49FA-998F-0641A934E343}" srcOrd="1" destOrd="0" presId="urn:microsoft.com/office/officeart/2005/8/layout/cycle2"/>
    <dgm:cxn modelId="{8077156F-5170-4891-9F67-3A6AD38A03D9}" type="presOf" srcId="{9474E583-2014-4B75-AB52-B5B7B5D215B9}" destId="{06F5E886-E7D3-456B-8D24-E4CA36151A7B}" srcOrd="0" destOrd="0" presId="urn:microsoft.com/office/officeart/2005/8/layout/cycle2"/>
    <dgm:cxn modelId="{54EF3522-7901-4692-9E40-076B2E01A88C}" srcId="{03E7A159-C309-46C3-8294-6B81F358593A}" destId="{9474E583-2014-4B75-AB52-B5B7B5D215B9}" srcOrd="1" destOrd="0" parTransId="{CA9A94C5-8A30-4763-9B76-D93A209ED447}" sibTransId="{68D4C86A-FA90-499E-9B13-6C25D56EFA6B}"/>
    <dgm:cxn modelId="{9D024C6B-ED68-4C41-ADC7-43EE970B3CD5}" type="presOf" srcId="{03E7A159-C309-46C3-8294-6B81F358593A}" destId="{E4E22BD4-7C9D-4482-9FA8-FA829EA906BE}" srcOrd="0" destOrd="0" presId="urn:microsoft.com/office/officeart/2005/8/layout/cycle2"/>
    <dgm:cxn modelId="{D4147B0A-DB54-4022-8B40-9E8E15343B15}" type="presOf" srcId="{68D4C86A-FA90-499E-9B13-6C25D56EFA6B}" destId="{8CB5DCE5-D772-494C-8EF7-F1A91BF218AB}" srcOrd="0" destOrd="0" presId="urn:microsoft.com/office/officeart/2005/8/layout/cycle2"/>
    <dgm:cxn modelId="{E4DDF3DC-4793-4758-BCF4-94832688A621}" srcId="{03E7A159-C309-46C3-8294-6B81F358593A}" destId="{5C8E2945-4321-49DA-95E2-0EF98027F38C}" srcOrd="2" destOrd="0" parTransId="{55303D4C-30C8-4E3D-99F1-00E8D00BA876}" sibTransId="{51CBE1AA-AE16-4507-97F8-F1F1E555604E}"/>
    <dgm:cxn modelId="{86DEF13F-A308-45C9-B4DF-0E1C801E072A}" type="presOf" srcId="{D3ABA2B6-C41E-490A-911C-73CE6BD68259}" destId="{C76C1348-8C62-49B3-ABA8-46DE86A2A3CA}" srcOrd="0" destOrd="0" presId="urn:microsoft.com/office/officeart/2005/8/layout/cycle2"/>
    <dgm:cxn modelId="{DD44287B-6CFD-418A-81DE-D3E5B01B0B88}" type="presParOf" srcId="{E4E22BD4-7C9D-4482-9FA8-FA829EA906BE}" destId="{C76C1348-8C62-49B3-ABA8-46DE86A2A3CA}" srcOrd="0" destOrd="0" presId="urn:microsoft.com/office/officeart/2005/8/layout/cycle2"/>
    <dgm:cxn modelId="{AA8743F8-A36D-4EAF-BE97-737D5DF9B688}" type="presParOf" srcId="{E4E22BD4-7C9D-4482-9FA8-FA829EA906BE}" destId="{C2AAD9A6-BC90-4D96-8982-800C7083F0C6}" srcOrd="1" destOrd="0" presId="urn:microsoft.com/office/officeart/2005/8/layout/cycle2"/>
    <dgm:cxn modelId="{029F2BFF-E793-4003-933C-3C23EBFF54C7}" type="presParOf" srcId="{C2AAD9A6-BC90-4D96-8982-800C7083F0C6}" destId="{7C1C6277-21E4-4D5F-99E4-31D89B49B00D}" srcOrd="0" destOrd="0" presId="urn:microsoft.com/office/officeart/2005/8/layout/cycle2"/>
    <dgm:cxn modelId="{209D0399-0B99-4F2D-AEC0-02B55E90658D}" type="presParOf" srcId="{E4E22BD4-7C9D-4482-9FA8-FA829EA906BE}" destId="{06F5E886-E7D3-456B-8D24-E4CA36151A7B}" srcOrd="2" destOrd="0" presId="urn:microsoft.com/office/officeart/2005/8/layout/cycle2"/>
    <dgm:cxn modelId="{15213D8A-E455-4A43-86F4-E310849FD434}" type="presParOf" srcId="{E4E22BD4-7C9D-4482-9FA8-FA829EA906BE}" destId="{8CB5DCE5-D772-494C-8EF7-F1A91BF218AB}" srcOrd="3" destOrd="0" presId="urn:microsoft.com/office/officeart/2005/8/layout/cycle2"/>
    <dgm:cxn modelId="{919CB18C-BFA0-4223-B84B-D2DA2C76C4C3}" type="presParOf" srcId="{8CB5DCE5-D772-494C-8EF7-F1A91BF218AB}" destId="{394C58C6-186C-49FA-998F-0641A934E343}" srcOrd="0" destOrd="0" presId="urn:microsoft.com/office/officeart/2005/8/layout/cycle2"/>
    <dgm:cxn modelId="{41205983-B819-41E4-A0DC-6C6E9BE6B4A0}" type="presParOf" srcId="{E4E22BD4-7C9D-4482-9FA8-FA829EA906BE}" destId="{C7176718-3917-479F-9504-34D548C915B5}" srcOrd="4" destOrd="0" presId="urn:microsoft.com/office/officeart/2005/8/layout/cycle2"/>
    <dgm:cxn modelId="{3E896D10-D138-4B2B-93E3-67BAAB3D9ECD}" type="presParOf" srcId="{E4E22BD4-7C9D-4482-9FA8-FA829EA906BE}" destId="{37311926-2A8B-4C4C-A44C-204F5F0FD710}" srcOrd="5" destOrd="0" presId="urn:microsoft.com/office/officeart/2005/8/layout/cycle2"/>
    <dgm:cxn modelId="{91D40956-64A9-4DB9-94D0-B51EC5474488}" type="presParOf" srcId="{37311926-2A8B-4C4C-A44C-204F5F0FD710}" destId="{BB3BBE82-C04F-457E-8021-AE25168421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1348-8C62-49B3-ABA8-46DE86A2A3CA}">
      <dsp:nvSpPr>
        <dsp:cNvPr id="0" name=""/>
        <dsp:cNvSpPr/>
      </dsp:nvSpPr>
      <dsp:spPr>
        <a:xfrm>
          <a:off x="2490726" y="379195"/>
          <a:ext cx="1921129" cy="1921129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Test falla</a:t>
          </a:r>
        </a:p>
      </dsp:txBody>
      <dsp:txXfrm>
        <a:off x="2772069" y="660538"/>
        <a:ext cx="1358443" cy="1358443"/>
      </dsp:txXfrm>
    </dsp:sp>
    <dsp:sp modelId="{C2AAD9A6-BC90-4D96-8982-800C7083F0C6}">
      <dsp:nvSpPr>
        <dsp:cNvPr id="0" name=""/>
        <dsp:cNvSpPr/>
      </dsp:nvSpPr>
      <dsp:spPr>
        <a:xfrm rot="3001960">
          <a:off x="4107593" y="2065504"/>
          <a:ext cx="447355" cy="648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700" kern="1200"/>
        </a:p>
      </dsp:txBody>
      <dsp:txXfrm>
        <a:off x="4131592" y="2143752"/>
        <a:ext cx="313149" cy="389029"/>
      </dsp:txXfrm>
    </dsp:sp>
    <dsp:sp modelId="{06F5E886-E7D3-456B-8D24-E4CA36151A7B}">
      <dsp:nvSpPr>
        <dsp:cNvPr id="0" name=""/>
        <dsp:cNvSpPr/>
      </dsp:nvSpPr>
      <dsp:spPr>
        <a:xfrm>
          <a:off x="4266953" y="2498471"/>
          <a:ext cx="1921129" cy="192112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Test funciona</a:t>
          </a:r>
        </a:p>
      </dsp:txBody>
      <dsp:txXfrm>
        <a:off x="4548296" y="2779814"/>
        <a:ext cx="1358443" cy="1358443"/>
      </dsp:txXfrm>
    </dsp:sp>
    <dsp:sp modelId="{8CB5DCE5-D772-494C-8EF7-F1A91BF218AB}">
      <dsp:nvSpPr>
        <dsp:cNvPr id="0" name=""/>
        <dsp:cNvSpPr/>
      </dsp:nvSpPr>
      <dsp:spPr>
        <a:xfrm rot="10800000">
          <a:off x="2980797" y="3134845"/>
          <a:ext cx="908883" cy="648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700" kern="1200"/>
        </a:p>
      </dsp:txBody>
      <dsp:txXfrm rot="10800000">
        <a:off x="3175311" y="3264521"/>
        <a:ext cx="714369" cy="389029"/>
      </dsp:txXfrm>
    </dsp:sp>
    <dsp:sp modelId="{C7176718-3917-479F-9504-34D548C915B5}">
      <dsp:nvSpPr>
        <dsp:cNvPr id="0" name=""/>
        <dsp:cNvSpPr/>
      </dsp:nvSpPr>
      <dsp:spPr>
        <a:xfrm>
          <a:off x="630949" y="2498471"/>
          <a:ext cx="1921129" cy="1921129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Refactorizar</a:t>
          </a:r>
        </a:p>
      </dsp:txBody>
      <dsp:txXfrm>
        <a:off x="912292" y="2779814"/>
        <a:ext cx="1358443" cy="1358443"/>
      </dsp:txXfrm>
    </dsp:sp>
    <dsp:sp modelId="{37311926-2A8B-4C4C-A44C-204F5F0FD710}">
      <dsp:nvSpPr>
        <dsp:cNvPr id="0" name=""/>
        <dsp:cNvSpPr/>
      </dsp:nvSpPr>
      <dsp:spPr>
        <a:xfrm rot="18676120">
          <a:off x="2274420" y="2085337"/>
          <a:ext cx="476185" cy="648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700" kern="1200"/>
        </a:p>
      </dsp:txBody>
      <dsp:txXfrm>
        <a:off x="2298735" y="2268700"/>
        <a:ext cx="333330" cy="38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5FF8C-3E37-4468-80E3-B9B037598718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C5E0A-2988-43C5-A1B8-119F4D56260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704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185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65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59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107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376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801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Bases de datos</a:t>
            </a:r>
            <a:r>
              <a:rPr lang="es-CL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db_cmh</a:t>
            </a:r>
            <a:r>
              <a:rPr lang="es-CL" dirty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/>
              <a:t>db_seguro</a:t>
            </a:r>
            <a:r>
              <a:rPr lang="es-CL" dirty="0"/>
              <a:t>: alimenta el </a:t>
            </a:r>
            <a:r>
              <a:rPr lang="es-CL" dirty="0" err="1"/>
              <a:t>webservice</a:t>
            </a:r>
            <a:r>
              <a:rPr lang="es-CL" dirty="0"/>
              <a:t> del seguro, para simular los proveedores de seguro</a:t>
            </a:r>
          </a:p>
          <a:p>
            <a:endParaRPr lang="es-CL" dirty="0"/>
          </a:p>
          <a:p>
            <a:r>
              <a:rPr lang="es-CL" b="1" dirty="0" err="1"/>
              <a:t>WebApp</a:t>
            </a:r>
            <a:r>
              <a:rPr lang="es-CL" dirty="0"/>
              <a:t>: aplicación web escrita en Java. Encargada de ofrecer la totalidad de las funciones de cara al paciente.</a:t>
            </a:r>
          </a:p>
          <a:p>
            <a:endParaRPr lang="es-CL" dirty="0"/>
          </a:p>
          <a:p>
            <a:r>
              <a:rPr lang="es-CL" b="1" dirty="0"/>
              <a:t>Terminal</a:t>
            </a:r>
            <a:r>
              <a:rPr lang="es-CL" dirty="0"/>
              <a:t>: aplicación de escritorio escrita en </a:t>
            </a:r>
            <a:r>
              <a:rPr lang="es-CL" dirty="0" err="1"/>
              <a:t>.Net</a:t>
            </a:r>
            <a:r>
              <a:rPr lang="es-CL" dirty="0"/>
              <a:t>. Esta se encarga de ofrecer la totalidad de las funciones de cara al personal del centro médico, tanto personal médico como funcionarios.</a:t>
            </a:r>
          </a:p>
          <a:p>
            <a:endParaRPr lang="es-CL" dirty="0"/>
          </a:p>
          <a:p>
            <a:r>
              <a:rPr lang="es-CL" b="1" dirty="0" err="1"/>
              <a:t>Payment_service</a:t>
            </a:r>
            <a:r>
              <a:rPr lang="es-CL" dirty="0"/>
              <a:t>: aplicación tipo servicio, encargada de pagar los honorarios a los médicos sin intervención humana de forma periódica. Escrito en Java.</a:t>
            </a:r>
          </a:p>
          <a:p>
            <a:endParaRPr lang="es-CL" dirty="0"/>
          </a:p>
          <a:p>
            <a:r>
              <a:rPr lang="es-CL" b="1" dirty="0" err="1"/>
              <a:t>SeguroWS</a:t>
            </a:r>
            <a:r>
              <a:rPr lang="es-CL" dirty="0"/>
              <a:t>: </a:t>
            </a:r>
            <a:r>
              <a:rPr lang="es-CL" dirty="0" err="1"/>
              <a:t>endpoint</a:t>
            </a:r>
            <a:r>
              <a:rPr lang="es-CL" dirty="0"/>
              <a:t> de </a:t>
            </a:r>
            <a:r>
              <a:rPr lang="es-CL" dirty="0" err="1"/>
              <a:t>webservice</a:t>
            </a:r>
            <a:r>
              <a:rPr lang="es-CL" dirty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183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equipo está compuesto por: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Fabián Jaque: jefe de proyecto, diseñador de prototipos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Tomás Muñiz: desarrollador Java e ingeniero de </a:t>
            </a:r>
            <a:r>
              <a:rPr lang="es-CL" dirty="0" err="1"/>
              <a:t>testing</a:t>
            </a:r>
            <a:endParaRPr lang="es-CL" dirty="0"/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Elías Baeza: ingeniero de </a:t>
            </a:r>
            <a:r>
              <a:rPr lang="es-CL" dirty="0" err="1"/>
              <a:t>testing</a:t>
            </a:r>
            <a:r>
              <a:rPr lang="es-CL" dirty="0"/>
              <a:t> y encargado de documentación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Gonzalo López: programador Oracle y .NET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Pablo de la </a:t>
            </a:r>
            <a:r>
              <a:rPr lang="es-CL" dirty="0" err="1"/>
              <a:t>Sotta</a:t>
            </a:r>
            <a:r>
              <a:rPr lang="es-CL" dirty="0"/>
              <a:t>: arquitectura e ingeniero de procesos.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43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980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076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06-12-2016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8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Portafolio de Título</a:t>
            </a:r>
            <a:br>
              <a:rPr lang="es-CL" dirty="0"/>
            </a:br>
            <a:r>
              <a:rPr lang="es-CL" sz="3200" dirty="0" smtClean="0"/>
              <a:t>“Centro Médico Hipócrates”</a:t>
            </a:r>
            <a:endParaRPr lang="es-CL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2203"/>
            <a:ext cx="9144000" cy="2404867"/>
          </a:xfrm>
        </p:spPr>
        <p:txBody>
          <a:bodyPr>
            <a:noAutofit/>
          </a:bodyPr>
          <a:lstStyle/>
          <a:p>
            <a:r>
              <a:rPr lang="es-CL" sz="3200" dirty="0"/>
              <a:t>Ingeniería Informática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 </a:t>
            </a:r>
            <a:r>
              <a:rPr lang="es-CL" sz="1400" dirty="0" smtClean="0"/>
              <a:t>Antonio Varas</a:t>
            </a:r>
            <a:endParaRPr lang="es-CL" sz="1400" dirty="0"/>
          </a:p>
          <a:p>
            <a:r>
              <a:rPr lang="es-CL" sz="1400" dirty="0"/>
              <a:t>2016</a:t>
            </a:r>
          </a:p>
          <a:p>
            <a:r>
              <a:rPr lang="es-CL" sz="1400" dirty="0" smtClean="0"/>
              <a:t>Vicente Aranda</a:t>
            </a:r>
            <a:endParaRPr lang="es-CL" sz="1400" dirty="0"/>
          </a:p>
          <a:p>
            <a:r>
              <a:rPr lang="es-CL" sz="1400" dirty="0"/>
              <a:t>Elías Baeza, Pablo de la Sotta, </a:t>
            </a:r>
          </a:p>
          <a:p>
            <a:r>
              <a:rPr lang="es-CL" sz="1400" dirty="0"/>
              <a:t>Fabián Jaque, Gonzalo López, Tomás Muñiz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107"/>
            <a:ext cx="10515600" cy="1325563"/>
          </a:xfrm>
        </p:spPr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9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10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2790291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831260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15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291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3822756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698907" y="5478930"/>
            <a:ext cx="1104173" cy="1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11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3924114" y="1965799"/>
            <a:ext cx="2005780" cy="19762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5" y="2412422"/>
            <a:ext cx="955492" cy="11448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8" y="2144369"/>
            <a:ext cx="1143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12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5105302" y="4363538"/>
            <a:ext cx="2005780" cy="19762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8" y="3703595"/>
            <a:ext cx="2902346" cy="27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6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13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6450748" y="2021091"/>
            <a:ext cx="2005780" cy="19762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93" y="1894423"/>
            <a:ext cx="1843414" cy="1768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3" y="4004677"/>
            <a:ext cx="1357938" cy="2569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3" y="3933066"/>
            <a:ext cx="1160059" cy="27131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46" y="4057884"/>
            <a:ext cx="1023844" cy="24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8948732" y="2078396"/>
            <a:ext cx="2005780" cy="42614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7" y="2078396"/>
            <a:ext cx="1599315" cy="15993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0" y="4527755"/>
            <a:ext cx="1650150" cy="1650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2" y="4395020"/>
            <a:ext cx="1650150" cy="1650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84" y="4588089"/>
            <a:ext cx="1619413" cy="14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despliegue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ES_tradnl" smtClean="0"/>
              <a:t>15</a:t>
            </a:fld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7" name="Frame 16"/>
          <p:cNvSpPr/>
          <p:nvPr/>
        </p:nvSpPr>
        <p:spPr>
          <a:xfrm>
            <a:off x="7017389" y="4363538"/>
            <a:ext cx="2005780" cy="19762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2" y="4066676"/>
            <a:ext cx="2249642" cy="2105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3" y="1744443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Tecnologías y versiones</a:t>
            </a:r>
            <a:endParaRPr lang="es-CL" dirty="0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6656175" y="2268036"/>
            <a:ext cx="1795988" cy="2224264"/>
          </a:xfrm>
          <a:prstGeom prst="rect">
            <a:avLst/>
          </a:prstGeom>
        </p:spPr>
      </p:pic>
      <p:pic>
        <p:nvPicPr>
          <p:cNvPr id="8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54" y="2522821"/>
            <a:ext cx="1800094" cy="17146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3514754" y="4940080"/>
            <a:ext cx="4937409" cy="8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Metodología</a:t>
            </a:r>
            <a:endParaRPr lang="es-C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7765056"/>
              </p:ext>
            </p:extLst>
          </p:nvPr>
        </p:nvGraphicFramePr>
        <p:xfrm>
          <a:off x="2532167" y="1955799"/>
          <a:ext cx="6902583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4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903732"/>
            <a:ext cx="10515600" cy="1325563"/>
          </a:xfrm>
        </p:spPr>
        <p:txBody>
          <a:bodyPr/>
          <a:lstStyle/>
          <a:p>
            <a:r>
              <a:rPr lang="es-CL" dirty="0"/>
              <a:t>Organización del 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301" y="2567607"/>
            <a:ext cx="8595360" cy="3439493"/>
          </a:xfrm>
        </p:spPr>
        <p:txBody>
          <a:bodyPr>
            <a:normAutofit/>
          </a:bodyPr>
          <a:lstStyle/>
          <a:p>
            <a:r>
              <a:rPr lang="es-CL" sz="3200" dirty="0"/>
              <a:t>Fabián Jaque</a:t>
            </a:r>
          </a:p>
          <a:p>
            <a:r>
              <a:rPr lang="es-CL" sz="3200" dirty="0"/>
              <a:t>Tomás Muñiz</a:t>
            </a:r>
          </a:p>
          <a:p>
            <a:r>
              <a:rPr lang="es-CL" sz="3200" dirty="0"/>
              <a:t>Elías Baeza</a:t>
            </a:r>
          </a:p>
          <a:p>
            <a:r>
              <a:rPr lang="es-CL" sz="3200" dirty="0"/>
              <a:t>Gonzalo López</a:t>
            </a:r>
          </a:p>
          <a:p>
            <a:r>
              <a:rPr lang="es-CL" sz="3200" dirty="0"/>
              <a:t>Pablo de la </a:t>
            </a:r>
            <a:r>
              <a:rPr lang="es-CL" sz="3200" dirty="0" err="1"/>
              <a:t>Sotta</a:t>
            </a:r>
            <a:endParaRPr lang="es-CL" sz="3200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CL" smtClean="0"/>
              <a:t>18</a:t>
            </a:fld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957275" y="2946629"/>
            <a:ext cx="456843" cy="5657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06" y="4426779"/>
            <a:ext cx="469911" cy="4476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862226" y="4543112"/>
            <a:ext cx="1634833" cy="2649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06" y="3758806"/>
            <a:ext cx="416388" cy="4694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06" y="3031161"/>
            <a:ext cx="469911" cy="5298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44" y="3709995"/>
            <a:ext cx="492907" cy="4929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44" y="2339759"/>
            <a:ext cx="492907" cy="49290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81" y="4964088"/>
            <a:ext cx="575325" cy="5753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12903" r="4809" b="23574"/>
          <a:stretch/>
        </p:blipFill>
        <p:spPr>
          <a:xfrm>
            <a:off x="5862226" y="4945574"/>
            <a:ext cx="785745" cy="55875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41" y="2367408"/>
            <a:ext cx="492336" cy="4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336325"/>
            <a:ext cx="10515600" cy="1325563"/>
          </a:xfrm>
        </p:spPr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9372" y="2920196"/>
            <a:ext cx="8934688" cy="28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CL" smtClean="0"/>
              <a:t>19</a:t>
            </a:fld>
            <a:endParaRPr lang="es-CL"/>
          </a:p>
        </p:txBody>
      </p:sp>
      <p:sp>
        <p:nvSpPr>
          <p:cNvPr id="8" name="TextBox 2"/>
          <p:cNvSpPr txBox="1"/>
          <p:nvPr/>
        </p:nvSpPr>
        <p:spPr>
          <a:xfrm>
            <a:off x="3927385" y="5987018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Fig. 3: Carta Gantt: Primera iteración</a:t>
            </a:r>
          </a:p>
        </p:txBody>
      </p:sp>
    </p:spTree>
    <p:extLst>
      <p:ext uri="{BB962C8B-B14F-4D97-AF65-F5344CB8AC3E}">
        <p14:creationId xmlns:p14="http://schemas.microsoft.com/office/powerpoint/2010/main" val="3858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4" y="2436276"/>
            <a:ext cx="10375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 smtClean="0"/>
              <a:t>Problemática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 smtClean="0"/>
              <a:t>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 smtClean="0"/>
              <a:t>Especificaciones de la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 smtClean="0"/>
              <a:t>Organización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 smtClean="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12577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25" y="891623"/>
            <a:ext cx="10515600" cy="1325563"/>
          </a:xfrm>
        </p:spPr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CL" smtClean="0"/>
              <a:t>20</a:t>
            </a:fld>
            <a:endParaRPr lang="es-CL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1830" y="2217186"/>
            <a:ext cx="7948703" cy="395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2"/>
          <p:cNvSpPr txBox="1"/>
          <p:nvPr/>
        </p:nvSpPr>
        <p:spPr>
          <a:xfrm>
            <a:off x="3816550" y="616958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Fig. 4: Carta Gantt: Segunda iteración</a:t>
            </a:r>
          </a:p>
        </p:txBody>
      </p:sp>
    </p:spTree>
    <p:extLst>
      <p:ext uri="{BB962C8B-B14F-4D97-AF65-F5344CB8AC3E}">
        <p14:creationId xmlns:p14="http://schemas.microsoft.com/office/powerpoint/2010/main" val="224595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33" y="1280053"/>
            <a:ext cx="10515600" cy="1325563"/>
          </a:xfrm>
        </p:spPr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B77C49-310C-4D67-A641-7D2CCF3E3B8A}" type="slidenum">
              <a:rPr lang="es-CL" smtClean="0"/>
              <a:t>21</a:t>
            </a:fld>
            <a:endParaRPr lang="es-CL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2757752"/>
            <a:ext cx="9186585" cy="25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3735833" y="5570537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Fig. 5: Carta Gantt: Tercera iteración</a:t>
            </a:r>
          </a:p>
        </p:txBody>
      </p:sp>
    </p:spTree>
    <p:extLst>
      <p:ext uri="{BB962C8B-B14F-4D97-AF65-F5344CB8AC3E}">
        <p14:creationId xmlns:p14="http://schemas.microsoft.com/office/powerpoint/2010/main" val="171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Plan de prueba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3" y="2436276"/>
            <a:ext cx="103750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19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Costos y flujo de caja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3" y="2436276"/>
            <a:ext cx="103750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28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Cliente</a:t>
            </a:r>
            <a:endParaRPr lang="es-CL" dirty="0"/>
          </a:p>
        </p:txBody>
      </p:sp>
      <p:pic>
        <p:nvPicPr>
          <p:cNvPr id="6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2181026"/>
            <a:ext cx="7109531" cy="39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Problemática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4" y="2436276"/>
            <a:ext cx="4732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endParaRPr lang="es-CL" dirty="0"/>
          </a:p>
        </p:txBody>
      </p:sp>
      <p:sp>
        <p:nvSpPr>
          <p:cNvPr id="6" name="TextBox 2"/>
          <p:cNvSpPr txBox="1"/>
          <p:nvPr/>
        </p:nvSpPr>
        <p:spPr>
          <a:xfrm>
            <a:off x="4525689" y="6273875"/>
            <a:ext cx="30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Fig. 1: Diagrama de Ishikawa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69" y="2155446"/>
            <a:ext cx="6888281" cy="41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Consecuencias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3" y="2436276"/>
            <a:ext cx="103750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/>
              <a:t>Los tiempos de espera del paciente son largos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/>
              <a:t>Inconsistencia en los datos entregados al paciente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600" dirty="0"/>
              <a:t>Tasa de errores en los procesos financieros considerados altas por la gerencia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97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Soluci</a:t>
            </a:r>
            <a:r>
              <a:rPr lang="es-CL" dirty="0" smtClean="0"/>
              <a:t>ón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3" y="2436276"/>
            <a:ext cx="103750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3000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19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Objetivo general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3" y="2436276"/>
            <a:ext cx="10375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/>
              <a:t>Mejorar los resultados de los procesos del centro médico Hipócrates mediante una solución integrada de software.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3955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Objetivos específicos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3" y="2436276"/>
            <a:ext cx="10375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211455" indent="-74295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600" dirty="0"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211455" indent="-74295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600" dirty="0"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</a:p>
        </p:txBody>
      </p:sp>
    </p:spTree>
    <p:extLst>
      <p:ext uri="{BB962C8B-B14F-4D97-AF65-F5344CB8AC3E}">
        <p14:creationId xmlns:p14="http://schemas.microsoft.com/office/powerpoint/2010/main" val="25943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Modelo de datos relacional</a:t>
            </a:r>
            <a:endParaRPr lang="es-CL" dirty="0"/>
          </a:p>
        </p:txBody>
      </p:sp>
      <p:sp>
        <p:nvSpPr>
          <p:cNvPr id="6" name="TextBox 6"/>
          <p:cNvSpPr txBox="1"/>
          <p:nvPr/>
        </p:nvSpPr>
        <p:spPr>
          <a:xfrm>
            <a:off x="3899606" y="6099730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Fig. </a:t>
            </a:r>
            <a:r>
              <a:rPr lang="es-ES_tradnl" dirty="0" smtClean="0"/>
              <a:t>2: </a:t>
            </a:r>
            <a:r>
              <a:rPr lang="es-ES_tradnl" dirty="0"/>
              <a:t>Extracto del Modelo de datos de CMH.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06" y="2195264"/>
            <a:ext cx="9378769" cy="39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1175</Words>
  <Application>Microsoft Office PowerPoint</Application>
  <PresentationFormat>Panorámica</PresentationFormat>
  <Paragraphs>155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Tema de Office</vt:lpstr>
      <vt:lpstr>Portafolio de Título “Centro Médico Hipócrates”</vt:lpstr>
      <vt:lpstr>Agenda</vt:lpstr>
      <vt:lpstr>Cliente</vt:lpstr>
      <vt:lpstr>Problemática</vt:lpstr>
      <vt:lpstr>Consecuencias</vt:lpstr>
      <vt:lpstr>Solución</vt:lpstr>
      <vt:lpstr>Objetivo general</vt:lpstr>
      <vt:lpstr>Objetivos específicos</vt:lpstr>
      <vt:lpstr>Modelo de datos relacional</vt:lpstr>
      <vt:lpstr>Modelo de despliegue</vt:lpstr>
      <vt:lpstr>Modelo de despliegue</vt:lpstr>
      <vt:lpstr>Modelo de despliegue</vt:lpstr>
      <vt:lpstr>Modelo de despliegue</vt:lpstr>
      <vt:lpstr>Modelo de despliegue</vt:lpstr>
      <vt:lpstr>Modelo de despliegue</vt:lpstr>
      <vt:lpstr>Tecnologías y versiones</vt:lpstr>
      <vt:lpstr>Metodología</vt:lpstr>
      <vt:lpstr>Organización del equipo</vt:lpstr>
      <vt:lpstr>Calendarización y entregables</vt:lpstr>
      <vt:lpstr>Calendarización y entregables</vt:lpstr>
      <vt:lpstr>Calendarización y entregables</vt:lpstr>
      <vt:lpstr>Plan de prueba</vt:lpstr>
      <vt:lpstr>Costos y flujo de caja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Portafolio</cp:lastModifiedBy>
  <cp:revision>31</cp:revision>
  <dcterms:created xsi:type="dcterms:W3CDTF">2015-07-01T15:45:01Z</dcterms:created>
  <dcterms:modified xsi:type="dcterms:W3CDTF">2016-12-06T20:48:57Z</dcterms:modified>
</cp:coreProperties>
</file>