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bookmarkIdSeed="3">
  <p:sldMasterIdLst>
    <p:sldMasterId id="2147483810" r:id="rId1"/>
  </p:sldMasterIdLst>
  <p:notesMasterIdLst>
    <p:notesMasterId r:id="rId18"/>
  </p:notesMasterIdLst>
  <p:sldIdLst>
    <p:sldId id="256" r:id="rId2"/>
    <p:sldId id="258" r:id="rId3"/>
    <p:sldId id="279" r:id="rId4"/>
    <p:sldId id="280" r:id="rId5"/>
    <p:sldId id="281" r:id="rId6"/>
    <p:sldId id="282" r:id="rId7"/>
    <p:sldId id="276" r:id="rId8"/>
    <p:sldId id="259" r:id="rId9"/>
    <p:sldId id="262" r:id="rId10"/>
    <p:sldId id="273" r:id="rId11"/>
    <p:sldId id="274" r:id="rId12"/>
    <p:sldId id="261" r:id="rId13"/>
    <p:sldId id="268" r:id="rId14"/>
    <p:sldId id="269" r:id="rId15"/>
    <p:sldId id="264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4" autoAdjust="0"/>
    <p:restoredTop sz="77013" autoAdjust="0"/>
  </p:normalViewPr>
  <p:slideViewPr>
    <p:cSldViewPr snapToGrid="0">
      <p:cViewPr varScale="1">
        <p:scale>
          <a:sx n="45" d="100"/>
          <a:sy n="45" d="100"/>
        </p:scale>
        <p:origin x="4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A3C90-08A7-4C4F-9765-25EF2ADA2C26}" type="datetimeFigureOut">
              <a:rPr lang="es-CL" smtClean="0"/>
              <a:t>03-11-2016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599EA-3C95-46C0-99A8-B5EBCBCDB69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6171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Quienes</a:t>
            </a:r>
            <a:r>
              <a:rPr lang="es-CL" baseline="0" dirty="0" smtClean="0"/>
              <a:t> somos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baseline="0" dirty="0" smtClean="0"/>
              <a:t>S</a:t>
            </a:r>
          </a:p>
          <a:p>
            <a:endParaRPr lang="es-CL" baseline="0" dirty="0" smtClean="0"/>
          </a:p>
          <a:p>
            <a:r>
              <a:rPr lang="es-CL" baseline="0" dirty="0" smtClean="0"/>
              <a:t>Qué hacemos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5992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1200" dirty="0" smtClean="0"/>
              <a:t>Arquitectura: Pablo de la Sotta</a:t>
            </a:r>
          </a:p>
          <a:p>
            <a:r>
              <a:rPr lang="es-ES_tradnl" sz="1200" dirty="0" smtClean="0"/>
              <a:t>Matrices de trazabilidad: Elías Baeza</a:t>
            </a:r>
          </a:p>
          <a:p>
            <a:r>
              <a:rPr lang="es-ES_tradnl" sz="1200" dirty="0" smtClean="0"/>
              <a:t>Modelo de clases: Pablo de la Sotta</a:t>
            </a:r>
          </a:p>
          <a:p>
            <a:r>
              <a:rPr lang="es-ES_tradnl" sz="1200" dirty="0" smtClean="0"/>
              <a:t>Modelo de datos: Gonzalo</a:t>
            </a:r>
            <a:r>
              <a:rPr lang="es-ES_tradnl" sz="1200" baseline="0" dirty="0" smtClean="0"/>
              <a:t> </a:t>
            </a:r>
            <a:r>
              <a:rPr lang="es-ES_tradnl" sz="1200" baseline="0" dirty="0" smtClean="0"/>
              <a:t>López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6014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3200" dirty="0" smtClean="0"/>
              <a:t>El cliente, centro médico Hipócrates es una institución dedicada a servicios de salud.</a:t>
            </a:r>
          </a:p>
          <a:p>
            <a:r>
              <a:rPr lang="es-ES_tradnl" sz="3200" dirty="0" smtClean="0"/>
              <a:t>Provee servicios como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3000" dirty="0" smtClean="0"/>
              <a:t>Procedimientos médicos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3000" dirty="0" smtClean="0"/>
              <a:t>Consultas médicas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3000" dirty="0" smtClean="0"/>
              <a:t>Exámenes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3000" dirty="0" err="1" smtClean="0"/>
              <a:t>Imagenología</a:t>
            </a:r>
            <a:endParaRPr lang="es-ES_tradnl" sz="300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816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4642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1002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2151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C9D5-1059-417C-933B-079D684B6386}" type="datetime1">
              <a:rPr lang="es-CL" smtClean="0"/>
              <a:t>03-11-2016</a:t>
            </a:fld>
            <a:endParaRPr lang="es-C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3981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0E4C-398C-460E-BAB2-2CA54AE1728D}" type="datetime1">
              <a:rPr lang="es-CL" smtClean="0"/>
              <a:t>03-11-2016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250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03C6-1909-4781-971E-116AFD440A10}" type="datetime1">
              <a:rPr lang="es-CL" smtClean="0"/>
              <a:t>03-11-2016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150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ED30-8343-49F5-A66D-C88BB0DF3F98}" type="datetime1">
              <a:rPr lang="es-CL" smtClean="0"/>
              <a:t>03-11-2016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248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CD7B-FFF3-4FF8-AAE9-DF516B8429F0}" type="datetime1">
              <a:rPr lang="es-CL" smtClean="0"/>
              <a:t>03-11-2016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35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6FD1-7923-4D70-9EDC-F33CED2E88B0}" type="datetime1">
              <a:rPr lang="es-CL" smtClean="0"/>
              <a:t>03-11-2016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30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6DFA-3945-4E01-A82F-05D34E7C69EF}" type="datetime1">
              <a:rPr lang="es-CL" smtClean="0"/>
              <a:t>03-11-2016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409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4F69-2838-42FA-8DBD-EC78C746AC4D}" type="datetime1">
              <a:rPr lang="es-CL" smtClean="0"/>
              <a:t>03-11-2016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83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B1EE-80D2-40B9-84CD-27545A9BFEA4}" type="datetime1">
              <a:rPr lang="es-CL" smtClean="0"/>
              <a:t>03-11-2016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276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1AB1-5E7F-4428-BF74-71643B6F22AD}" type="datetime1">
              <a:rPr lang="es-CL" smtClean="0"/>
              <a:t>03-11-2016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928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6E1C-99D9-459A-8191-EBC25BE06DF5}" type="datetime1">
              <a:rPr lang="es-CL" smtClean="0"/>
              <a:t>03-11-2016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662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9FB8A2EC-9F2E-49B3-BC1D-41B8951AFF83}" type="datetime1">
              <a:rPr lang="es-CL" smtClean="0"/>
              <a:t>03-11-2016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603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120717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Proyecto “Centro médico Hipócrates”: Iteración 2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s-CL" dirty="0">
                <a:solidFill>
                  <a:schemeClr val="tx2">
                    <a:lumMod val="75000"/>
                  </a:schemeClr>
                </a:solidFill>
              </a:rPr>
              <a:t>Portafolio de título 2016-2</a:t>
            </a:r>
          </a:p>
          <a:p>
            <a:pPr algn="r"/>
            <a:r>
              <a:rPr lang="es-CL" dirty="0">
                <a:solidFill>
                  <a:schemeClr val="tx1"/>
                </a:solidFill>
              </a:rPr>
              <a:t>Docente: Vicente Aranda</a:t>
            </a:r>
          </a:p>
          <a:p>
            <a:pPr algn="r"/>
            <a:r>
              <a:rPr lang="es-CL" dirty="0">
                <a:solidFill>
                  <a:schemeClr val="tx1"/>
                </a:solidFill>
              </a:rPr>
              <a:t>Alumnos</a:t>
            </a:r>
            <a:r>
              <a:rPr lang="es-CL">
                <a:solidFill>
                  <a:schemeClr val="tx1"/>
                </a:solidFill>
              </a:rPr>
              <a:t>: </a:t>
            </a:r>
            <a:r>
              <a:rPr lang="es-CL" smtClean="0">
                <a:solidFill>
                  <a:schemeClr val="tx1"/>
                </a:solidFill>
              </a:rPr>
              <a:t>Elías </a:t>
            </a:r>
            <a:r>
              <a:rPr lang="es-CL" dirty="0">
                <a:solidFill>
                  <a:schemeClr val="tx1"/>
                </a:solidFill>
              </a:rPr>
              <a:t>Baeza, Pablo de la Sotta, </a:t>
            </a:r>
          </a:p>
          <a:p>
            <a:pPr algn="r"/>
            <a:r>
              <a:rPr lang="es-CL" dirty="0">
                <a:solidFill>
                  <a:schemeClr val="tx1"/>
                </a:solidFill>
              </a:rPr>
              <a:t>Fabián Jaque, Gonzalo López, Tomás Muñiz</a:t>
            </a:r>
          </a:p>
        </p:txBody>
      </p:sp>
      <p:pic>
        <p:nvPicPr>
          <p:cNvPr id="102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19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datos</a:t>
            </a:r>
            <a:br>
              <a:rPr lang="es-ES_tradnl" dirty="0" smtClean="0"/>
            </a:br>
            <a:endParaRPr lang="es-ES_trad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290" y="1214488"/>
            <a:ext cx="6341598" cy="479007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9</a:t>
            </a:fld>
            <a:endParaRPr lang="es-CL"/>
          </a:p>
        </p:txBody>
      </p:sp>
      <p:sp>
        <p:nvSpPr>
          <p:cNvPr id="7" name="TextBox 6"/>
          <p:cNvSpPr txBox="1"/>
          <p:nvPr/>
        </p:nvSpPr>
        <p:spPr>
          <a:xfrm>
            <a:off x="3063988" y="6099730"/>
            <a:ext cx="365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3: Modelo de datos de CMH.</a:t>
            </a:r>
          </a:p>
        </p:txBody>
      </p:sp>
      <p:pic>
        <p:nvPicPr>
          <p:cNvPr id="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61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10</a:t>
            </a:fld>
            <a:endParaRPr lang="es-ES_tradnl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datos</a:t>
            </a:r>
            <a:endParaRPr lang="es-ES_tradn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132" y="1909259"/>
            <a:ext cx="7073900" cy="40196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19120" y="6099730"/>
            <a:ext cx="5767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4: Modelo de datos del web service aseguradora.</a:t>
            </a:r>
            <a:endParaRPr lang="es-ES_tradnl" dirty="0"/>
          </a:p>
        </p:txBody>
      </p:sp>
      <p:pic>
        <p:nvPicPr>
          <p:cNvPr id="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30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clases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11</a:t>
            </a:fld>
            <a:endParaRPr lang="es-ES_tradnl" dirty="0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1883390" y="2067647"/>
            <a:ext cx="2729553" cy="338044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20" y="2322772"/>
            <a:ext cx="3013151" cy="287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3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clases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4400" dirty="0" smtClean="0"/>
              <a:t>Paquetes Java:</a:t>
            </a:r>
          </a:p>
          <a:p>
            <a:pPr lvl="1"/>
            <a:r>
              <a:rPr lang="es-ES_tradnl" sz="4000" dirty="0" smtClean="0"/>
              <a:t>cmh.lib.dal: Persistencia.</a:t>
            </a:r>
          </a:p>
          <a:p>
            <a:pPr lvl="1"/>
            <a:r>
              <a:rPr lang="es-ES_tradnl" sz="4000" dirty="0" smtClean="0"/>
              <a:t>cmh.webapp.bl: Lógica de negocios.</a:t>
            </a:r>
          </a:p>
          <a:p>
            <a:pPr lvl="1"/>
            <a:r>
              <a:rPr lang="es-ES_tradnl" sz="4000" dirty="0" smtClean="0"/>
              <a:t>cmh.servpago: Servicio de pago automático.</a:t>
            </a:r>
            <a:endParaRPr lang="es-ES_tradnl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12</a:t>
            </a:fld>
            <a:endParaRPr lang="es-ES_tradnl" dirty="0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81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clases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4000" dirty="0" smtClean="0"/>
              <a:t>Paquetes .NET:</a:t>
            </a:r>
          </a:p>
          <a:p>
            <a:pPr lvl="1"/>
            <a:r>
              <a:rPr lang="es-ES_tradnl" sz="3600" dirty="0" smtClean="0"/>
              <a:t>CMH.Terminal.DAL: Persistencia </a:t>
            </a:r>
            <a:r>
              <a:rPr lang="es-ES_tradnl" sz="3600" dirty="0" err="1" smtClean="0"/>
              <a:t>Entity</a:t>
            </a:r>
            <a:r>
              <a:rPr lang="es-ES_tradnl" sz="3600" dirty="0" smtClean="0"/>
              <a:t> Framework.</a:t>
            </a:r>
          </a:p>
          <a:p>
            <a:pPr lvl="1"/>
            <a:r>
              <a:rPr lang="es-ES_tradnl" sz="3600" dirty="0" smtClean="0"/>
              <a:t>CMH.Terminal.BL: Lógica de negocios del terminal.</a:t>
            </a:r>
          </a:p>
          <a:p>
            <a:pPr lvl="1"/>
            <a:r>
              <a:rPr lang="es-ES_tradnl" sz="3600" dirty="0" smtClean="0"/>
              <a:t>CMH.Seguro: Persistencia, lógica de negocios e implementación de web service.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13</a:t>
            </a:fld>
            <a:endParaRPr lang="es-ES_tradnl" dirty="0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90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Capa de negocio: terminal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_tradnl" sz="3600" dirty="0" smtClean="0"/>
              <a:t>Actualmente en proceso.</a:t>
            </a:r>
          </a:p>
          <a:p>
            <a:r>
              <a:rPr lang="es-ES_tradnl" sz="3600" dirty="0" smtClean="0"/>
              <a:t>50% de las funcionalidades implementadas.</a:t>
            </a:r>
          </a:p>
          <a:p>
            <a:r>
              <a:rPr lang="es-ES_tradnl" sz="3600" dirty="0" smtClean="0"/>
              <a:t>22 tests unitarios, con cobertura de 68% del código.</a:t>
            </a:r>
          </a:p>
          <a:p>
            <a:r>
              <a:rPr lang="es-ES_tradnl" sz="3600" dirty="0" smtClean="0"/>
              <a:t>El test unitario promedio tiene 2,5 casos de prueba.</a:t>
            </a:r>
          </a:p>
          <a:p>
            <a:endParaRPr lang="es-ES_tradnl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14</a:t>
            </a:fld>
            <a:endParaRPr lang="es-ES_tradnl" dirty="0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95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¿Preguntas?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506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3200" dirty="0" smtClean="0"/>
              <a:t>Descripción del caso</a:t>
            </a:r>
          </a:p>
          <a:p>
            <a:r>
              <a:rPr lang="es-ES_tradnl" sz="3200" dirty="0" smtClean="0"/>
              <a:t>Alcance</a:t>
            </a:r>
            <a:endParaRPr lang="es-ES_tradnl" sz="3200" dirty="0" smtClean="0"/>
          </a:p>
          <a:p>
            <a:r>
              <a:rPr lang="es-ES_tradnl" sz="3200" dirty="0" smtClean="0"/>
              <a:t>Planificación</a:t>
            </a:r>
            <a:endParaRPr lang="es-ES_tradnl" sz="3200" dirty="0" smtClean="0"/>
          </a:p>
          <a:p>
            <a:r>
              <a:rPr lang="es-ES_tradnl" sz="3200" dirty="0" smtClean="0"/>
              <a:t>Arquitectura</a:t>
            </a:r>
          </a:p>
          <a:p>
            <a:r>
              <a:rPr lang="es-ES_tradnl" sz="3200" dirty="0"/>
              <a:t>Modelo de datos</a:t>
            </a:r>
            <a:endParaRPr lang="es-ES_tradnl" sz="3200" dirty="0" smtClean="0"/>
          </a:p>
          <a:p>
            <a:r>
              <a:rPr lang="es-ES_tradnl" sz="3200" dirty="0" smtClean="0"/>
              <a:t>Modelo de </a:t>
            </a:r>
            <a:r>
              <a:rPr lang="es-ES_tradnl" sz="3200" dirty="0" smtClean="0"/>
              <a:t>clases</a:t>
            </a:r>
            <a:endParaRPr lang="es-ES_tradnl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36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Descripción</a:t>
            </a:r>
            <a:r>
              <a:rPr lang="en-US" dirty="0" smtClean="0"/>
              <a:t> del </a:t>
            </a:r>
            <a:r>
              <a:rPr lang="es-CL" dirty="0" smtClean="0"/>
              <a:t>caso</a:t>
            </a:r>
            <a:endParaRPr lang="es-CL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569" y="1828800"/>
            <a:ext cx="7735712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2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84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Problemática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_tradnl" sz="3200" dirty="0" smtClean="0"/>
          </a:p>
          <a:p>
            <a:endParaRPr lang="es-ES_tradnl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3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2"/>
          <p:cNvSpPr txBox="1"/>
          <p:nvPr/>
        </p:nvSpPr>
        <p:spPr>
          <a:xfrm>
            <a:off x="3458889" y="6180137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</a:t>
            </a:r>
            <a:r>
              <a:rPr lang="es-ES_tradnl" dirty="0" smtClean="0"/>
              <a:t>1: </a:t>
            </a:r>
            <a:r>
              <a:rPr lang="es-ES_tradnl" dirty="0" smtClean="0"/>
              <a:t>Diagrama de </a:t>
            </a:r>
            <a:r>
              <a:rPr lang="es-ES_tradnl" dirty="0" smtClean="0"/>
              <a:t>Ishikawa</a:t>
            </a:r>
            <a:endParaRPr lang="es-ES_tradnl" dirty="0"/>
          </a:p>
        </p:txBody>
      </p:sp>
      <p:pic>
        <p:nvPicPr>
          <p:cNvPr id="39" name="Imagen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309" y="1588446"/>
            <a:ext cx="7592485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0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Objetivo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3200" dirty="0">
                <a:latin typeface="Calibri" panose="020F0502020204030204" pitchFamily="34" charset="0"/>
              </a:rPr>
              <a:t>Mejorar los resultados de los procesos del centro médico Hipócrates mediante una solución integrada de software.</a:t>
            </a:r>
            <a:endParaRPr lang="es-CL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4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09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Objetivos específicos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4343400"/>
          </a:xfrm>
        </p:spPr>
        <p:txBody>
          <a:bodyPr>
            <a:normAutofit fontScale="92500" lnSpcReduction="20000"/>
          </a:bodyPr>
          <a:lstStyle/>
          <a:p>
            <a:pPr marL="342900" marR="211455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_tradnl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Reducir el tiempo empleado en el pago de honorarios en al menos un 50% del tiempo de ejecución.</a:t>
            </a:r>
            <a:endParaRPr lang="es-C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11455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_tradnl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Reducir la incertidumbre de pacientes frente a sus atenciones y sus resultados al menos a un 2%.</a:t>
            </a:r>
            <a:endParaRPr lang="es-C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11455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_tradnl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Asegurar la confiabilidad de la información de las cajas de pago en al menos un 99%.</a:t>
            </a:r>
            <a:endParaRPr lang="es-C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11455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_tradnl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Incrementar información de detalle de procedimientos de médicos, enfermeros y/o tecnólogos en al menos un 99% de las ocasiones. </a:t>
            </a:r>
            <a:endParaRPr lang="es-C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5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10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6</a:t>
            </a:fld>
            <a:endParaRPr lang="es-ES_tradnl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Carta Gantt</a:t>
            </a:r>
            <a:endParaRPr lang="es-ES_tradnl" dirty="0"/>
          </a:p>
        </p:txBody>
      </p:sp>
      <p:sp>
        <p:nvSpPr>
          <p:cNvPr id="2" name="TextBox 1"/>
          <p:cNvSpPr txBox="1"/>
          <p:nvPr/>
        </p:nvSpPr>
        <p:spPr>
          <a:xfrm>
            <a:off x="3119120" y="6099730"/>
            <a:ext cx="530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1: Tareas de la iteración 2 basada en Gantt.</a:t>
            </a:r>
            <a:endParaRPr lang="es-ES_tradnl" dirty="0"/>
          </a:p>
        </p:txBody>
      </p:sp>
      <p:pic>
        <p:nvPicPr>
          <p:cNvPr id="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7301"/>
          <a:stretch/>
        </p:blipFill>
        <p:spPr>
          <a:xfrm>
            <a:off x="2321169" y="1927274"/>
            <a:ext cx="6513342" cy="40587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963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Arquitectura</a:t>
            </a:r>
            <a:endParaRPr lang="es-ES_trad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2004219"/>
            <a:ext cx="6261100" cy="40005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7</a:t>
            </a:fld>
            <a:endParaRPr lang="es-ES_tradnl" dirty="0"/>
          </a:p>
        </p:txBody>
      </p:sp>
      <p:sp>
        <p:nvSpPr>
          <p:cNvPr id="3" name="TextBox 2"/>
          <p:cNvSpPr txBox="1"/>
          <p:nvPr/>
        </p:nvSpPr>
        <p:spPr>
          <a:xfrm>
            <a:off x="2631440" y="6156960"/>
            <a:ext cx="512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2: Diagrama de despliegue de la solución.</a:t>
            </a:r>
            <a:endParaRPr lang="es-ES_tradnl" dirty="0"/>
          </a:p>
        </p:txBody>
      </p:sp>
      <p:pic>
        <p:nvPicPr>
          <p:cNvPr id="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01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datos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s-ES_tradnl" sz="4800" dirty="0" smtClean="0"/>
              <a:t>2 bases de datos: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s-ES_tradnl" sz="4400" dirty="0" smtClean="0"/>
              <a:t>CMH – 27 tablas.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s-ES_tradnl" sz="4400" dirty="0" smtClean="0"/>
              <a:t>Seguros – 6 tablas.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s-ES_tradnl" sz="44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s-ES_tradnl" sz="4400" dirty="0" smtClean="0"/>
              <a:t>Cubren 100% de los casos de uso.</a:t>
            </a:r>
            <a:endParaRPr lang="es-ES_tradnl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8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8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DBDC3E6E-4870-4D94-9613-F2DAA3C327B4}" vid="{FF55C7D5-BDF0-473D-B24D-020A612F4C1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Diapo</Template>
  <TotalTime>522</TotalTime>
  <Words>415</Words>
  <Application>Microsoft Office PowerPoint</Application>
  <PresentationFormat>Panorámica</PresentationFormat>
  <Paragraphs>88</Paragraphs>
  <Slides>16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Schoolbook</vt:lpstr>
      <vt:lpstr>Times New Roman</vt:lpstr>
      <vt:lpstr>Wingdings 2</vt:lpstr>
      <vt:lpstr>View</vt:lpstr>
      <vt:lpstr>Proyecto “Centro médico Hipócrates”: Iteración 2</vt:lpstr>
      <vt:lpstr>Agenda</vt:lpstr>
      <vt:lpstr>Descripción del caso</vt:lpstr>
      <vt:lpstr>Problemática</vt:lpstr>
      <vt:lpstr>Objetivo general</vt:lpstr>
      <vt:lpstr>Objetivos específicos</vt:lpstr>
      <vt:lpstr>Carta Gantt</vt:lpstr>
      <vt:lpstr>Arquitectura</vt:lpstr>
      <vt:lpstr>Modelo de datos</vt:lpstr>
      <vt:lpstr>Modelo de datos </vt:lpstr>
      <vt:lpstr>Modelo de datos</vt:lpstr>
      <vt:lpstr>Modelo de clases</vt:lpstr>
      <vt:lpstr>Modelo de clases</vt:lpstr>
      <vt:lpstr>Modelo de clases</vt:lpstr>
      <vt:lpstr>Capa de negocio: terminal</vt:lpstr>
      <vt:lpstr>¿Preguntas?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Elias</dc:creator>
  <cp:lastModifiedBy>Portafolio</cp:lastModifiedBy>
  <cp:revision>54</cp:revision>
  <dcterms:created xsi:type="dcterms:W3CDTF">2016-08-29T19:39:28Z</dcterms:created>
  <dcterms:modified xsi:type="dcterms:W3CDTF">2016-11-03T18:45:52Z</dcterms:modified>
</cp:coreProperties>
</file>