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23"/>
  </p:notesMasterIdLst>
  <p:sldIdLst>
    <p:sldId id="256" r:id="rId2"/>
    <p:sldId id="258" r:id="rId3"/>
    <p:sldId id="279" r:id="rId4"/>
    <p:sldId id="280" r:id="rId5"/>
    <p:sldId id="283" r:id="rId6"/>
    <p:sldId id="281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59" r:id="rId16"/>
    <p:sldId id="273" r:id="rId17"/>
    <p:sldId id="274" r:id="rId18"/>
    <p:sldId id="261" r:id="rId19"/>
    <p:sldId id="293" r:id="rId20"/>
    <p:sldId id="29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4" autoAdjust="0"/>
    <p:restoredTop sz="77013" autoAdjust="0"/>
  </p:normalViewPr>
  <p:slideViewPr>
    <p:cSldViewPr snapToGrid="0">
      <p:cViewPr>
        <p:scale>
          <a:sx n="50" d="100"/>
          <a:sy n="50" d="100"/>
        </p:scale>
        <p:origin x="168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</dgm:pt>
    <dgm:pt modelId="{7C1C6277-21E4-4D5F-99E4-31D89B49B00D}" type="pres">
      <dgm:prSet presAssocID="{337644EC-83B6-4611-A95E-0EC59DE0D77A}" presName="connectorText" presStyleLbl="sibTrans2D1" presStyleIdx="0" presStyleCnt="3"/>
      <dgm:spPr/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</dgm:pt>
    <dgm:pt modelId="{394C58C6-186C-49FA-998F-0641A934E343}" type="pres">
      <dgm:prSet presAssocID="{68D4C86A-FA90-499E-9B13-6C25D56EFA6B}" presName="connectorText" presStyleLbl="sibTrans2D1" presStyleIdx="1" presStyleCnt="3"/>
      <dgm:spPr/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</dgm:pt>
    <dgm:pt modelId="{37311926-2A8B-4C4C-A44C-204F5F0FD710}" type="pres">
      <dgm:prSet presAssocID="{51CBE1AA-AE16-4507-97F8-F1F1E555604E}" presName="sibTrans" presStyleLbl="sibTrans2D1" presStyleIdx="2" presStyleCnt="3"/>
      <dgm:spPr/>
    </dgm:pt>
    <dgm:pt modelId="{BB3BBE82-C04F-457E-8021-AE25168421DE}" type="pres">
      <dgm:prSet presAssocID="{51CBE1AA-AE16-4507-97F8-F1F1E555604E}" presName="connectorText" presStyleLbl="sibTrans2D1" presStyleIdx="2" presStyleCnt="3"/>
      <dgm:spPr/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534384" y="421329"/>
          <a:ext cx="2130147" cy="2130147"/>
        </a:xfrm>
        <a:prstGeom prst="ellipse">
          <a:avLst/>
        </a:prstGeom>
        <a:solidFill>
          <a:srgbClr val="FF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falla</a:t>
          </a:r>
          <a:endParaRPr lang="es-CL" sz="2000" kern="1200" dirty="0"/>
        </a:p>
      </dsp:txBody>
      <dsp:txXfrm>
        <a:off x="2846337" y="733282"/>
        <a:ext cx="1506241" cy="1506241"/>
      </dsp:txXfrm>
    </dsp:sp>
    <dsp:sp modelId="{C2AAD9A6-BC90-4D96-8982-800C7083F0C6}">
      <dsp:nvSpPr>
        <dsp:cNvPr id="0" name=""/>
        <dsp:cNvSpPr/>
      </dsp:nvSpPr>
      <dsp:spPr>
        <a:xfrm rot="3002127">
          <a:off x="4327117" y="2291216"/>
          <a:ext cx="496114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4353735" y="2377965"/>
        <a:ext cx="347280" cy="431354"/>
      </dsp:txXfrm>
    </dsp:sp>
    <dsp:sp modelId="{06F5E886-E7D3-456B-8D24-E4CA36151A7B}">
      <dsp:nvSpPr>
        <dsp:cNvPr id="0" name=""/>
        <dsp:cNvSpPr/>
      </dsp:nvSpPr>
      <dsp:spPr>
        <a:xfrm>
          <a:off x="4503854" y="2771404"/>
          <a:ext cx="2130147" cy="2130147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funciona</a:t>
          </a:r>
          <a:endParaRPr lang="es-CL" sz="2000" kern="1200" dirty="0"/>
        </a:p>
      </dsp:txBody>
      <dsp:txXfrm>
        <a:off x="4815807" y="3083357"/>
        <a:ext cx="1506241" cy="1506241"/>
      </dsp:txXfrm>
    </dsp:sp>
    <dsp:sp modelId="{8CB5DCE5-D772-494C-8EF7-F1A91BF218AB}">
      <dsp:nvSpPr>
        <dsp:cNvPr id="0" name=""/>
        <dsp:cNvSpPr/>
      </dsp:nvSpPr>
      <dsp:spPr>
        <a:xfrm rot="10800007">
          <a:off x="3077778" y="3477011"/>
          <a:ext cx="1007760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 rot="10800000">
        <a:off x="3293455" y="3620796"/>
        <a:ext cx="792083" cy="431354"/>
      </dsp:txXfrm>
    </dsp:sp>
    <dsp:sp modelId="{C7176718-3917-479F-9504-34D548C915B5}">
      <dsp:nvSpPr>
        <dsp:cNvPr id="0" name=""/>
        <dsp:cNvSpPr/>
      </dsp:nvSpPr>
      <dsp:spPr>
        <a:xfrm>
          <a:off x="472272" y="2771395"/>
          <a:ext cx="2130147" cy="2130147"/>
        </a:xfrm>
        <a:prstGeom prst="ellipse">
          <a:avLst/>
        </a:prstGeom>
        <a:solidFill>
          <a:srgbClr val="7030A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Refactorizar</a:t>
          </a:r>
          <a:endParaRPr lang="es-CL" sz="2000" kern="1200" dirty="0"/>
        </a:p>
      </dsp:txBody>
      <dsp:txXfrm>
        <a:off x="784225" y="3083348"/>
        <a:ext cx="1506241" cy="1506241"/>
      </dsp:txXfrm>
    </dsp:sp>
    <dsp:sp modelId="{37311926-2A8B-4C4C-A44C-204F5F0FD710}">
      <dsp:nvSpPr>
        <dsp:cNvPr id="0" name=""/>
        <dsp:cNvSpPr/>
      </dsp:nvSpPr>
      <dsp:spPr>
        <a:xfrm rot="18675958">
          <a:off x="2294506" y="2313208"/>
          <a:ext cx="528076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2321473" y="2516533"/>
        <a:ext cx="369653" cy="43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Quienes</a:t>
            </a:r>
            <a:r>
              <a:rPr lang="es-CL" baseline="0" dirty="0" smtClean="0"/>
              <a:t> somos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baseline="0" dirty="0" smtClean="0"/>
              <a:t>S</a:t>
            </a:r>
          </a:p>
          <a:p>
            <a:endParaRPr lang="es-CL" baseline="0" dirty="0" smtClean="0"/>
          </a:p>
          <a:p>
            <a:r>
              <a:rPr lang="es-CL" baseline="0" dirty="0" smtClean="0"/>
              <a:t>Qué hacemos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7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La base de datos fue diseñada respetando la forma normal 3. Las 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Patrón utilizado</a:t>
            </a:r>
          </a:p>
          <a:p>
            <a:endParaRPr lang="es-CL" dirty="0" smtClean="0"/>
          </a:p>
          <a:p>
            <a:r>
              <a:rPr lang="es-CL" dirty="0" smtClean="0"/>
              <a:t>Se utilizó el patrón de diseño MVC. Para esta iteración sólo se hicieron las capas de modelo y controlador de los componentes </a:t>
            </a:r>
            <a:r>
              <a:rPr lang="es-CL" dirty="0" err="1" smtClean="0"/>
              <a:t>WebApp</a:t>
            </a:r>
            <a:r>
              <a:rPr lang="es-CL" dirty="0" smtClean="0"/>
              <a:t> y Terminal, la aplicación </a:t>
            </a:r>
            <a:r>
              <a:rPr lang="es-CL" dirty="0" err="1" smtClean="0"/>
              <a:t>Payment_service</a:t>
            </a:r>
            <a:r>
              <a:rPr lang="es-CL" dirty="0" smtClean="0"/>
              <a:t> y el WS Seguros no tienen interfaz de usuario gráfica por lo que se consideran completos.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73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GUI: </a:t>
            </a:r>
            <a:r>
              <a:rPr lang="es-CL" dirty="0" err="1" smtClean="0"/>
              <a:t>Graphical</a:t>
            </a:r>
            <a:r>
              <a:rPr lang="es-CL" dirty="0" smtClean="0"/>
              <a:t> </a:t>
            </a:r>
            <a:r>
              <a:rPr lang="es-CL" dirty="0" err="1" smtClean="0"/>
              <a:t>User</a:t>
            </a:r>
            <a:r>
              <a:rPr lang="es-CL" dirty="0" smtClean="0"/>
              <a:t> Interface: no implementado. Contiene la lógica de la interfaz de usuario y las validaciones del lado del cliente.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smtClean="0"/>
              <a:t>Arquitectura: Pablo de la Sotta</a:t>
            </a:r>
          </a:p>
          <a:p>
            <a:r>
              <a:rPr lang="es-ES_tradnl" sz="1200" dirty="0" smtClean="0"/>
              <a:t>Matrices de trazabilidad: Elías Baeza</a:t>
            </a:r>
          </a:p>
          <a:p>
            <a:r>
              <a:rPr lang="es-ES_tradnl" sz="1200" dirty="0" smtClean="0"/>
              <a:t>Modelo de clases: Pablo de la Sotta</a:t>
            </a:r>
          </a:p>
          <a:p>
            <a:r>
              <a:rPr lang="es-ES_tradnl" sz="1200" dirty="0" smtClean="0"/>
              <a:t>Modelo de datos: Gonzalo</a:t>
            </a:r>
            <a:r>
              <a:rPr lang="es-ES_tradnl" sz="1200" baseline="0" dirty="0" smtClean="0"/>
              <a:t> López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04-11-2016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04-11-2016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04-11-2016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04-11-2016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</a:t>
            </a:r>
            <a:r>
              <a:rPr lang="es-CL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Arquitectura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RFC</a:t>
            </a:r>
            <a:endParaRPr lang="es-CL" sz="28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Modelo de despliegue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datos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Patrón utilizado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Nomenclatura de las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Metodología</a:t>
            </a:r>
            <a:endParaRPr lang="es-CL" sz="2800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es-CL" sz="30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3720049" y="621453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6: </a:t>
            </a:r>
            <a:r>
              <a:rPr lang="es-ES_tradnl" dirty="0" smtClean="0"/>
              <a:t>Diagrama de </a:t>
            </a:r>
            <a:r>
              <a:rPr lang="es-ES_tradnl" dirty="0" smtClean="0"/>
              <a:t>despliegue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968001" y="2861732"/>
            <a:ext cx="563772" cy="69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704531" y="4910665"/>
            <a:ext cx="563772" cy="698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48" y="3031067"/>
            <a:ext cx="555217" cy="528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9" y="3031067"/>
            <a:ext cx="555217" cy="528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40805" y="5324476"/>
            <a:ext cx="967871" cy="15687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217" r="97826">
                        <a14:foregroundMark x1="42174" y1="42174" x2="42174" y2="42174"/>
                        <a14:foregroundMark x1="54058" y1="56957" x2="54058" y2="56957"/>
                        <a14:foregroundMark x1="69130" y1="53043" x2="69130" y2="53043"/>
                        <a14:foregroundMark x1="80870" y1="46087" x2="80870" y2="46087"/>
                        <a14:foregroundMark x1="19420" y1="51739" x2="19420" y2="51739"/>
                        <a14:foregroundMark x1="5362" y1="65217" x2="5362" y2="65217"/>
                        <a14:foregroundMark x1="97826" y1="36522" x2="97826" y2="3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275831" y="5324476"/>
            <a:ext cx="967871" cy="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 smtClean="0"/>
              <a:t>7: </a:t>
            </a:r>
            <a:r>
              <a:rPr lang="es-ES_tradnl" dirty="0" smtClean="0"/>
              <a:t>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</a:t>
            </a:r>
            <a:r>
              <a:rPr lang="es-ES_tradnl" dirty="0" smtClean="0"/>
              <a:t>8: </a:t>
            </a:r>
            <a:r>
              <a:rPr lang="es-ES_tradnl" dirty="0" smtClean="0"/>
              <a:t>Modelo de datos </a:t>
            </a:r>
            <a:r>
              <a:rPr lang="es-ES_tradnl" dirty="0" smtClean="0"/>
              <a:t>aseguradora</a:t>
            </a:r>
            <a:r>
              <a:rPr lang="es-ES_tradnl" dirty="0" smtClean="0"/>
              <a:t>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17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35459"/>
            <a:ext cx="4526471" cy="39295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624666" y="1775946"/>
            <a:ext cx="1795988" cy="22242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  <a:endParaRPr lang="es-ES_tradnl" sz="3000" dirty="0" smtClean="0"/>
          </a:p>
          <a:p>
            <a:pPr lvl="1"/>
            <a:r>
              <a:rPr lang="es-ES_tradnl" sz="3000" dirty="0"/>
              <a:t>Modelo de </a:t>
            </a:r>
            <a:r>
              <a:rPr lang="es-ES_tradnl" sz="3000" dirty="0"/>
              <a:t>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</a:t>
            </a:r>
            <a:r>
              <a:rPr lang="es-ES_tradnl" sz="3000" dirty="0" smtClean="0"/>
              <a:t>de datos</a:t>
            </a:r>
            <a:endParaRPr lang="es-ES_tradnl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Manejo de información relevante en papel</a:t>
            </a:r>
          </a:p>
          <a:p>
            <a:r>
              <a:rPr lang="es-ES_tradnl" sz="3200" dirty="0" smtClean="0"/>
              <a:t>Excesivo tiempo de espera</a:t>
            </a:r>
          </a:p>
          <a:p>
            <a:r>
              <a:rPr lang="es-ES_tradnl" sz="3200" dirty="0" smtClean="0"/>
              <a:t>Pacientes con información imprecisa</a:t>
            </a:r>
          </a:p>
          <a:p>
            <a:r>
              <a:rPr lang="es-ES_tradnl" sz="3200" dirty="0" smtClean="0"/>
              <a:t>Procesos financieros con alta tasa de error</a:t>
            </a: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9" y="1588446"/>
            <a:ext cx="759248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Alcance</a:t>
            </a:r>
            <a:endParaRPr lang="es-CL" sz="30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Requerimientos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Organización del equipo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Calendarización y entregables</a:t>
            </a:r>
            <a:endParaRPr lang="es-CL" sz="32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Administrar horas agendadas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Pagar honorarios de médicos periódicamente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fichas médicas de todos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Mejorar el acceso a la información al personal médico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las cajas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Entregar resultados de exámenes a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Consultar estado de los seguros de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605</TotalTime>
  <Words>1273</Words>
  <Application>Microsoft Office PowerPoint</Application>
  <PresentationFormat>Panorámica</PresentationFormat>
  <Paragraphs>203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Iteración 1:  Planificación del proyecto</vt:lpstr>
      <vt:lpstr>Objetivo general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backend</vt:lpstr>
      <vt:lpstr>Modelo de despliegue</vt:lpstr>
      <vt:lpstr>Modelo de datos </vt:lpstr>
      <vt:lpstr>Modelo de datos</vt:lpstr>
      <vt:lpstr>Modelo de clases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Portafolio</cp:lastModifiedBy>
  <cp:revision>64</cp:revision>
  <dcterms:created xsi:type="dcterms:W3CDTF">2016-08-29T19:39:28Z</dcterms:created>
  <dcterms:modified xsi:type="dcterms:W3CDTF">2016-11-04T17:49:48Z</dcterms:modified>
</cp:coreProperties>
</file>