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1.jpg" ContentType="image/png"/>
  <Override PartName="/ppt/notesSlides/notesSlide5.xml" ContentType="application/vnd.openxmlformats-officedocument.presentationml.notesSlide+xml"/>
  <Override PartName="/ppt/media/image15.jpg" ContentType="image/png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8" r:id="rId3"/>
    <p:sldId id="257" r:id="rId4"/>
    <p:sldId id="279" r:id="rId5"/>
    <p:sldId id="280" r:id="rId6"/>
    <p:sldId id="281" r:id="rId7"/>
    <p:sldId id="282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1" r:id="rId26"/>
    <p:sldId id="303" r:id="rId27"/>
    <p:sldId id="304" r:id="rId28"/>
    <p:sldId id="305" r:id="rId2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7A159-C309-46C3-8294-6B81F358593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3ABA2B6-C41E-490A-911C-73CE6BD68259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L" sz="2000" dirty="0"/>
            <a:t>Test falla</a:t>
          </a:r>
        </a:p>
      </dgm:t>
    </dgm:pt>
    <dgm:pt modelId="{45F31BD2-9F35-46C5-B42A-5C48FB53DBB6}" type="parTrans" cxnId="{5673CE9E-78CE-4B58-8E56-EA29B4250BFC}">
      <dgm:prSet/>
      <dgm:spPr/>
      <dgm:t>
        <a:bodyPr/>
        <a:lstStyle/>
        <a:p>
          <a:endParaRPr lang="es-CL"/>
        </a:p>
      </dgm:t>
    </dgm:pt>
    <dgm:pt modelId="{337644EC-83B6-4611-A95E-0EC59DE0D77A}" type="sibTrans" cxnId="{5673CE9E-78CE-4B58-8E56-EA29B4250BFC}">
      <dgm:prSet/>
      <dgm:spPr/>
      <dgm:t>
        <a:bodyPr/>
        <a:lstStyle/>
        <a:p>
          <a:endParaRPr lang="es-CL"/>
        </a:p>
      </dgm:t>
    </dgm:pt>
    <dgm:pt modelId="{9474E583-2014-4B75-AB52-B5B7B5D215B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L" sz="2000" dirty="0"/>
            <a:t>Test funciona</a:t>
          </a:r>
        </a:p>
      </dgm:t>
    </dgm:pt>
    <dgm:pt modelId="{CA9A94C5-8A30-4763-9B76-D93A209ED447}" type="parTrans" cxnId="{54EF3522-7901-4692-9E40-076B2E01A88C}">
      <dgm:prSet/>
      <dgm:spPr/>
      <dgm:t>
        <a:bodyPr/>
        <a:lstStyle/>
        <a:p>
          <a:endParaRPr lang="es-CL"/>
        </a:p>
      </dgm:t>
    </dgm:pt>
    <dgm:pt modelId="{68D4C86A-FA90-499E-9B13-6C25D56EFA6B}" type="sibTrans" cxnId="{54EF3522-7901-4692-9E40-076B2E01A88C}">
      <dgm:prSet/>
      <dgm:spPr/>
      <dgm:t>
        <a:bodyPr/>
        <a:lstStyle/>
        <a:p>
          <a:endParaRPr lang="es-CL"/>
        </a:p>
      </dgm:t>
    </dgm:pt>
    <dgm:pt modelId="{5C8E2945-4321-49DA-95E2-0EF98027F38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L" sz="2000" dirty="0"/>
            <a:t>Refactorizar</a:t>
          </a:r>
        </a:p>
      </dgm:t>
    </dgm:pt>
    <dgm:pt modelId="{55303D4C-30C8-4E3D-99F1-00E8D00BA876}" type="parTrans" cxnId="{E4DDF3DC-4793-4758-BCF4-94832688A621}">
      <dgm:prSet/>
      <dgm:spPr/>
      <dgm:t>
        <a:bodyPr/>
        <a:lstStyle/>
        <a:p>
          <a:endParaRPr lang="es-CL"/>
        </a:p>
      </dgm:t>
    </dgm:pt>
    <dgm:pt modelId="{51CBE1AA-AE16-4507-97F8-F1F1E555604E}" type="sibTrans" cxnId="{E4DDF3DC-4793-4758-BCF4-94832688A621}">
      <dgm:prSet/>
      <dgm:spPr/>
      <dgm:t>
        <a:bodyPr/>
        <a:lstStyle/>
        <a:p>
          <a:endParaRPr lang="es-CL"/>
        </a:p>
      </dgm:t>
    </dgm:pt>
    <dgm:pt modelId="{E4E22BD4-7C9D-4482-9FA8-FA829EA906BE}" type="pres">
      <dgm:prSet presAssocID="{03E7A159-C309-46C3-8294-6B81F358593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C76C1348-8C62-49B3-ABA8-46DE86A2A3CA}" type="pres">
      <dgm:prSet presAssocID="{D3ABA2B6-C41E-490A-911C-73CE6BD68259}" presName="node" presStyleLbl="node1" presStyleIdx="0" presStyleCnt="3" custRadScaleRad="7724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2AAD9A6-BC90-4D96-8982-800C7083F0C6}" type="pres">
      <dgm:prSet presAssocID="{337644EC-83B6-4611-A95E-0EC59DE0D77A}" presName="sibTrans" presStyleLbl="sibTrans2D1" presStyleIdx="0" presStyleCnt="3"/>
      <dgm:spPr/>
      <dgm:t>
        <a:bodyPr/>
        <a:lstStyle/>
        <a:p>
          <a:endParaRPr lang="es-CL"/>
        </a:p>
      </dgm:t>
    </dgm:pt>
    <dgm:pt modelId="{7C1C6277-21E4-4D5F-99E4-31D89B49B00D}" type="pres">
      <dgm:prSet presAssocID="{337644EC-83B6-4611-A95E-0EC59DE0D77A}" presName="connectorText" presStyleLbl="sibTrans2D1" presStyleIdx="0" presStyleCnt="3"/>
      <dgm:spPr/>
      <dgm:t>
        <a:bodyPr/>
        <a:lstStyle/>
        <a:p>
          <a:endParaRPr lang="es-CL"/>
        </a:p>
      </dgm:t>
    </dgm:pt>
    <dgm:pt modelId="{06F5E886-E7D3-456B-8D24-E4CA36151A7B}" type="pres">
      <dgm:prSet presAssocID="{9474E583-2014-4B75-AB52-B5B7B5D215B9}" presName="node" presStyleLbl="node1" presStyleIdx="1" presStyleCnt="3" custRadScaleRad="117820" custRadScaleInc="-811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B5DCE5-D772-494C-8EF7-F1A91BF218AB}" type="pres">
      <dgm:prSet presAssocID="{68D4C86A-FA90-499E-9B13-6C25D56EFA6B}" presName="sibTrans" presStyleLbl="sibTrans2D1" presStyleIdx="1" presStyleCnt="3"/>
      <dgm:spPr/>
      <dgm:t>
        <a:bodyPr/>
        <a:lstStyle/>
        <a:p>
          <a:endParaRPr lang="es-CL"/>
        </a:p>
      </dgm:t>
    </dgm:pt>
    <dgm:pt modelId="{394C58C6-186C-49FA-998F-0641A934E343}" type="pres">
      <dgm:prSet presAssocID="{68D4C86A-FA90-499E-9B13-6C25D56EFA6B}" presName="connectorText" presStyleLbl="sibTrans2D1" presStyleIdx="1" presStyleCnt="3"/>
      <dgm:spPr/>
      <dgm:t>
        <a:bodyPr/>
        <a:lstStyle/>
        <a:p>
          <a:endParaRPr lang="es-CL"/>
        </a:p>
      </dgm:t>
    </dgm:pt>
    <dgm:pt modelId="{C7176718-3917-479F-9504-34D548C915B5}" type="pres">
      <dgm:prSet presAssocID="{5C8E2945-4321-49DA-95E2-0EF98027F38C}" presName="node" presStyleLbl="node1" presStyleIdx="2" presStyleCnt="3" custRadScaleRad="122381" custRadScaleInc="978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311926-2A8B-4C4C-A44C-204F5F0FD710}" type="pres">
      <dgm:prSet presAssocID="{51CBE1AA-AE16-4507-97F8-F1F1E555604E}" presName="sibTrans" presStyleLbl="sibTrans2D1" presStyleIdx="2" presStyleCnt="3"/>
      <dgm:spPr/>
      <dgm:t>
        <a:bodyPr/>
        <a:lstStyle/>
        <a:p>
          <a:endParaRPr lang="es-CL"/>
        </a:p>
      </dgm:t>
    </dgm:pt>
    <dgm:pt modelId="{BB3BBE82-C04F-457E-8021-AE25168421DE}" type="pres">
      <dgm:prSet presAssocID="{51CBE1AA-AE16-4507-97F8-F1F1E555604E}" presName="connectorText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D1A22D88-880D-48C3-9B89-F984BC0FC1F7}" type="presOf" srcId="{337644EC-83B6-4611-A95E-0EC59DE0D77A}" destId="{C2AAD9A6-BC90-4D96-8982-800C7083F0C6}" srcOrd="0" destOrd="0" presId="urn:microsoft.com/office/officeart/2005/8/layout/cycle2"/>
    <dgm:cxn modelId="{872E5359-7DC8-4911-B64A-83C7770E9CF6}" type="presOf" srcId="{337644EC-83B6-4611-A95E-0EC59DE0D77A}" destId="{7C1C6277-21E4-4D5F-99E4-31D89B49B00D}" srcOrd="1" destOrd="0" presId="urn:microsoft.com/office/officeart/2005/8/layout/cycle2"/>
    <dgm:cxn modelId="{D854702E-D8DE-4204-BABD-9C7DC6E3212E}" type="presOf" srcId="{51CBE1AA-AE16-4507-97F8-F1F1E555604E}" destId="{37311926-2A8B-4C4C-A44C-204F5F0FD710}" srcOrd="0" destOrd="0" presId="urn:microsoft.com/office/officeart/2005/8/layout/cycle2"/>
    <dgm:cxn modelId="{752B9EC9-D65D-4717-80E6-EA9534FFE53B}" type="presOf" srcId="{5C8E2945-4321-49DA-95E2-0EF98027F38C}" destId="{C7176718-3917-479F-9504-34D548C915B5}" srcOrd="0" destOrd="0" presId="urn:microsoft.com/office/officeart/2005/8/layout/cycle2"/>
    <dgm:cxn modelId="{5673CE9E-78CE-4B58-8E56-EA29B4250BFC}" srcId="{03E7A159-C309-46C3-8294-6B81F358593A}" destId="{D3ABA2B6-C41E-490A-911C-73CE6BD68259}" srcOrd="0" destOrd="0" parTransId="{45F31BD2-9F35-46C5-B42A-5C48FB53DBB6}" sibTransId="{337644EC-83B6-4611-A95E-0EC59DE0D77A}"/>
    <dgm:cxn modelId="{4E2AA88A-EA9D-4C0E-B74F-D9480D7DE635}" type="presOf" srcId="{68D4C86A-FA90-499E-9B13-6C25D56EFA6B}" destId="{394C58C6-186C-49FA-998F-0641A934E343}" srcOrd="1" destOrd="0" presId="urn:microsoft.com/office/officeart/2005/8/layout/cycle2"/>
    <dgm:cxn modelId="{4C54F46A-D28F-4832-9E5F-90F4778792BA}" type="presOf" srcId="{51CBE1AA-AE16-4507-97F8-F1F1E555604E}" destId="{BB3BBE82-C04F-457E-8021-AE25168421DE}" srcOrd="1" destOrd="0" presId="urn:microsoft.com/office/officeart/2005/8/layout/cycle2"/>
    <dgm:cxn modelId="{8077156F-5170-4891-9F67-3A6AD38A03D9}" type="presOf" srcId="{9474E583-2014-4B75-AB52-B5B7B5D215B9}" destId="{06F5E886-E7D3-456B-8D24-E4CA36151A7B}" srcOrd="0" destOrd="0" presId="urn:microsoft.com/office/officeart/2005/8/layout/cycle2"/>
    <dgm:cxn modelId="{54EF3522-7901-4692-9E40-076B2E01A88C}" srcId="{03E7A159-C309-46C3-8294-6B81F358593A}" destId="{9474E583-2014-4B75-AB52-B5B7B5D215B9}" srcOrd="1" destOrd="0" parTransId="{CA9A94C5-8A30-4763-9B76-D93A209ED447}" sibTransId="{68D4C86A-FA90-499E-9B13-6C25D56EFA6B}"/>
    <dgm:cxn modelId="{D4147B0A-DB54-4022-8B40-9E8E15343B15}" type="presOf" srcId="{68D4C86A-FA90-499E-9B13-6C25D56EFA6B}" destId="{8CB5DCE5-D772-494C-8EF7-F1A91BF218AB}" srcOrd="0" destOrd="0" presId="urn:microsoft.com/office/officeart/2005/8/layout/cycle2"/>
    <dgm:cxn modelId="{9D024C6B-ED68-4C41-ADC7-43EE970B3CD5}" type="presOf" srcId="{03E7A159-C309-46C3-8294-6B81F358593A}" destId="{E4E22BD4-7C9D-4482-9FA8-FA829EA906BE}" srcOrd="0" destOrd="0" presId="urn:microsoft.com/office/officeart/2005/8/layout/cycle2"/>
    <dgm:cxn modelId="{E4DDF3DC-4793-4758-BCF4-94832688A621}" srcId="{03E7A159-C309-46C3-8294-6B81F358593A}" destId="{5C8E2945-4321-49DA-95E2-0EF98027F38C}" srcOrd="2" destOrd="0" parTransId="{55303D4C-30C8-4E3D-99F1-00E8D00BA876}" sibTransId="{51CBE1AA-AE16-4507-97F8-F1F1E555604E}"/>
    <dgm:cxn modelId="{86DEF13F-A308-45C9-B4DF-0E1C801E072A}" type="presOf" srcId="{D3ABA2B6-C41E-490A-911C-73CE6BD68259}" destId="{C76C1348-8C62-49B3-ABA8-46DE86A2A3CA}" srcOrd="0" destOrd="0" presId="urn:microsoft.com/office/officeart/2005/8/layout/cycle2"/>
    <dgm:cxn modelId="{DD44287B-6CFD-418A-81DE-D3E5B01B0B88}" type="presParOf" srcId="{E4E22BD4-7C9D-4482-9FA8-FA829EA906BE}" destId="{C76C1348-8C62-49B3-ABA8-46DE86A2A3CA}" srcOrd="0" destOrd="0" presId="urn:microsoft.com/office/officeart/2005/8/layout/cycle2"/>
    <dgm:cxn modelId="{AA8743F8-A36D-4EAF-BE97-737D5DF9B688}" type="presParOf" srcId="{E4E22BD4-7C9D-4482-9FA8-FA829EA906BE}" destId="{C2AAD9A6-BC90-4D96-8982-800C7083F0C6}" srcOrd="1" destOrd="0" presId="urn:microsoft.com/office/officeart/2005/8/layout/cycle2"/>
    <dgm:cxn modelId="{029F2BFF-E793-4003-933C-3C23EBFF54C7}" type="presParOf" srcId="{C2AAD9A6-BC90-4D96-8982-800C7083F0C6}" destId="{7C1C6277-21E4-4D5F-99E4-31D89B49B00D}" srcOrd="0" destOrd="0" presId="urn:microsoft.com/office/officeart/2005/8/layout/cycle2"/>
    <dgm:cxn modelId="{209D0399-0B99-4F2D-AEC0-02B55E90658D}" type="presParOf" srcId="{E4E22BD4-7C9D-4482-9FA8-FA829EA906BE}" destId="{06F5E886-E7D3-456B-8D24-E4CA36151A7B}" srcOrd="2" destOrd="0" presId="urn:microsoft.com/office/officeart/2005/8/layout/cycle2"/>
    <dgm:cxn modelId="{15213D8A-E455-4A43-86F4-E310849FD434}" type="presParOf" srcId="{E4E22BD4-7C9D-4482-9FA8-FA829EA906BE}" destId="{8CB5DCE5-D772-494C-8EF7-F1A91BF218AB}" srcOrd="3" destOrd="0" presId="urn:microsoft.com/office/officeart/2005/8/layout/cycle2"/>
    <dgm:cxn modelId="{919CB18C-BFA0-4223-B84B-D2DA2C76C4C3}" type="presParOf" srcId="{8CB5DCE5-D772-494C-8EF7-F1A91BF218AB}" destId="{394C58C6-186C-49FA-998F-0641A934E343}" srcOrd="0" destOrd="0" presId="urn:microsoft.com/office/officeart/2005/8/layout/cycle2"/>
    <dgm:cxn modelId="{41205983-B819-41E4-A0DC-6C6E9BE6B4A0}" type="presParOf" srcId="{E4E22BD4-7C9D-4482-9FA8-FA829EA906BE}" destId="{C7176718-3917-479F-9504-34D548C915B5}" srcOrd="4" destOrd="0" presId="urn:microsoft.com/office/officeart/2005/8/layout/cycle2"/>
    <dgm:cxn modelId="{3E896D10-D138-4B2B-93E3-67BAAB3D9ECD}" type="presParOf" srcId="{E4E22BD4-7C9D-4482-9FA8-FA829EA906BE}" destId="{37311926-2A8B-4C4C-A44C-204F5F0FD710}" srcOrd="5" destOrd="0" presId="urn:microsoft.com/office/officeart/2005/8/layout/cycle2"/>
    <dgm:cxn modelId="{91D40956-64A9-4DB9-94D0-B51EC5474488}" type="presParOf" srcId="{37311926-2A8B-4C4C-A44C-204F5F0FD710}" destId="{BB3BBE82-C04F-457E-8021-AE25168421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1348-8C62-49B3-ABA8-46DE86A2A3CA}">
      <dsp:nvSpPr>
        <dsp:cNvPr id="0" name=""/>
        <dsp:cNvSpPr/>
      </dsp:nvSpPr>
      <dsp:spPr>
        <a:xfrm>
          <a:off x="1868045" y="284396"/>
          <a:ext cx="1440846" cy="144084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Test falla</a:t>
          </a:r>
        </a:p>
      </dsp:txBody>
      <dsp:txXfrm>
        <a:off x="2079052" y="495403"/>
        <a:ext cx="1018832" cy="1018832"/>
      </dsp:txXfrm>
    </dsp:sp>
    <dsp:sp modelId="{C2AAD9A6-BC90-4D96-8982-800C7083F0C6}">
      <dsp:nvSpPr>
        <dsp:cNvPr id="0" name=""/>
        <dsp:cNvSpPr/>
      </dsp:nvSpPr>
      <dsp:spPr>
        <a:xfrm rot="3001960">
          <a:off x="3080695" y="1549128"/>
          <a:ext cx="335517" cy="486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000" kern="1200"/>
        </a:p>
      </dsp:txBody>
      <dsp:txXfrm>
        <a:off x="3098695" y="1607813"/>
        <a:ext cx="234862" cy="291771"/>
      </dsp:txXfrm>
    </dsp:sp>
    <dsp:sp modelId="{06F5E886-E7D3-456B-8D24-E4CA36151A7B}">
      <dsp:nvSpPr>
        <dsp:cNvPr id="0" name=""/>
        <dsp:cNvSpPr/>
      </dsp:nvSpPr>
      <dsp:spPr>
        <a:xfrm>
          <a:off x="3200214" y="1873854"/>
          <a:ext cx="1440846" cy="144084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Test funciona</a:t>
          </a:r>
        </a:p>
      </dsp:txBody>
      <dsp:txXfrm>
        <a:off x="3411221" y="2084861"/>
        <a:ext cx="1018832" cy="1018832"/>
      </dsp:txXfrm>
    </dsp:sp>
    <dsp:sp modelId="{8CB5DCE5-D772-494C-8EF7-F1A91BF218AB}">
      <dsp:nvSpPr>
        <dsp:cNvPr id="0" name=""/>
        <dsp:cNvSpPr/>
      </dsp:nvSpPr>
      <dsp:spPr>
        <a:xfrm rot="10800000">
          <a:off x="2235597" y="2351134"/>
          <a:ext cx="681662" cy="486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000" kern="1200"/>
        </a:p>
      </dsp:txBody>
      <dsp:txXfrm rot="10800000">
        <a:off x="2381482" y="2448391"/>
        <a:ext cx="535777" cy="291771"/>
      </dsp:txXfrm>
    </dsp:sp>
    <dsp:sp modelId="{C7176718-3917-479F-9504-34D548C915B5}">
      <dsp:nvSpPr>
        <dsp:cNvPr id="0" name=""/>
        <dsp:cNvSpPr/>
      </dsp:nvSpPr>
      <dsp:spPr>
        <a:xfrm>
          <a:off x="473212" y="1873854"/>
          <a:ext cx="1440846" cy="144084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Refactorizar</a:t>
          </a:r>
        </a:p>
      </dsp:txBody>
      <dsp:txXfrm>
        <a:off x="684219" y="2084861"/>
        <a:ext cx="1018832" cy="1018832"/>
      </dsp:txXfrm>
    </dsp:sp>
    <dsp:sp modelId="{37311926-2A8B-4C4C-A44C-204F5F0FD710}">
      <dsp:nvSpPr>
        <dsp:cNvPr id="0" name=""/>
        <dsp:cNvSpPr/>
      </dsp:nvSpPr>
      <dsp:spPr>
        <a:xfrm rot="18676120">
          <a:off x="1705815" y="1564003"/>
          <a:ext cx="357139" cy="486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000" kern="1200"/>
        </a:p>
      </dsp:txBody>
      <dsp:txXfrm>
        <a:off x="1724051" y="1701525"/>
        <a:ext cx="249997" cy="291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5FF8C-3E37-4468-80E3-B9B037598718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C5E0A-2988-43C5-A1B8-119F4D56260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704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185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65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Abrir caja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C5E0A-2988-43C5-A1B8-119F4D562609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494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Agendar hora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C5E0A-2988-43C5-A1B8-119F4D562609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22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Ingresar paciente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C5E0A-2988-43C5-A1B8-119F4D562609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2024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Cerrar caja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C5E0A-2988-43C5-A1B8-119F4D562609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22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59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107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376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801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183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equipo está compuesto por: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Fabián Jaque: jefe de proyecto, diseñador de prototipos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Tomás Muñiz: desarrollador Java e ingeniero de </a:t>
            </a:r>
            <a:r>
              <a:rPr lang="es-CL" dirty="0" err="1"/>
              <a:t>testing</a:t>
            </a:r>
            <a:endParaRPr lang="es-CL" dirty="0"/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Elías Baeza: ingeniero de </a:t>
            </a:r>
            <a:r>
              <a:rPr lang="es-CL" dirty="0" err="1"/>
              <a:t>testing</a:t>
            </a:r>
            <a:r>
              <a:rPr lang="es-CL" dirty="0"/>
              <a:t> y encargado de documentación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Gonzalo López: programador Oracle y .NET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Pablo de la </a:t>
            </a:r>
            <a:r>
              <a:rPr lang="es-CL" dirty="0" err="1"/>
              <a:t>Sotta</a:t>
            </a:r>
            <a:r>
              <a:rPr lang="es-CL" dirty="0"/>
              <a:t>: arquitectura e ingeniero de procesos.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543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980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076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510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6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378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401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744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91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69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262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822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0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51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07-12-2016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962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Portafolio de Título</a:t>
            </a:r>
            <a:br>
              <a:rPr lang="es-CL" dirty="0"/>
            </a:br>
            <a:r>
              <a:rPr lang="es-CL" sz="2400" dirty="0"/>
              <a:t>“Centro Médico Hipócrates”</a:t>
            </a:r>
            <a:endParaRPr lang="es-CL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896403"/>
            <a:ext cx="6858000" cy="1803650"/>
          </a:xfrm>
        </p:spPr>
        <p:txBody>
          <a:bodyPr>
            <a:noAutofit/>
          </a:bodyPr>
          <a:lstStyle/>
          <a:p>
            <a:r>
              <a:rPr lang="es-CL" sz="2400" dirty="0"/>
              <a:t>Ingeniería Informática</a:t>
            </a:r>
          </a:p>
          <a:p>
            <a:r>
              <a:rPr lang="es-CL" sz="1050" dirty="0"/>
              <a:t>Escuela de Informática y Telecomunicaciones</a:t>
            </a:r>
          </a:p>
          <a:p>
            <a:r>
              <a:rPr lang="es-CL" sz="1050" dirty="0"/>
              <a:t>Sede </a:t>
            </a:r>
            <a:r>
              <a:rPr lang="es-CL" sz="1050" dirty="0"/>
              <a:t>Antonio Varas</a:t>
            </a:r>
            <a:endParaRPr lang="es-CL" sz="1050" dirty="0"/>
          </a:p>
          <a:p>
            <a:r>
              <a:rPr lang="es-CL" sz="1050" dirty="0"/>
              <a:t>2016</a:t>
            </a:r>
          </a:p>
          <a:p>
            <a:r>
              <a:rPr lang="es-CL" sz="1050" dirty="0"/>
              <a:t>Vicente Aranda</a:t>
            </a:r>
            <a:endParaRPr lang="es-CL" sz="1050" dirty="0"/>
          </a:p>
          <a:p>
            <a:r>
              <a:rPr lang="es-CL" sz="1050" dirty="0"/>
              <a:t>Elías Baeza, Pablo de la Sotta, </a:t>
            </a:r>
          </a:p>
          <a:p>
            <a:r>
              <a:rPr lang="es-CL" sz="1050" dirty="0"/>
              <a:t>Fabián Jaque, Gonzalo López, Tomás Muñiz</a:t>
            </a:r>
          </a:p>
          <a:p>
            <a:endParaRPr lang="es-CL" sz="105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831"/>
            <a:ext cx="7886700" cy="994172"/>
          </a:xfrm>
        </p:spPr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19" y="2189210"/>
            <a:ext cx="5357121" cy="34229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10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2092718" y="2886441"/>
            <a:ext cx="482375" cy="5974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373445" y="4666187"/>
            <a:ext cx="482375" cy="5974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61" y="3010795"/>
            <a:ext cx="475055" cy="4525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18" y="3072706"/>
            <a:ext cx="475055" cy="4525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2867067" y="4923469"/>
            <a:ext cx="828130" cy="1342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774181" y="4966448"/>
            <a:ext cx="828130" cy="1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68" y="2189210"/>
            <a:ext cx="5357121" cy="34229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11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3364767" y="2886441"/>
            <a:ext cx="482375" cy="5974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645494" y="4666187"/>
            <a:ext cx="482375" cy="5974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10" y="3010795"/>
            <a:ext cx="475055" cy="4525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7" y="3072706"/>
            <a:ext cx="475055" cy="4525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4139116" y="4923469"/>
            <a:ext cx="828130" cy="1342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046229" y="4966448"/>
            <a:ext cx="828130" cy="134228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2943086" y="2331599"/>
            <a:ext cx="1504335" cy="14822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44" y="2666566"/>
            <a:ext cx="716619" cy="8586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9" y="2465527"/>
            <a:ext cx="857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68" y="2189210"/>
            <a:ext cx="5357121" cy="34229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12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3364767" y="2886441"/>
            <a:ext cx="482375" cy="5974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645494" y="4666187"/>
            <a:ext cx="482375" cy="5974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10" y="3010795"/>
            <a:ext cx="475055" cy="4525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7" y="3072706"/>
            <a:ext cx="475055" cy="4525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4139116" y="4923469"/>
            <a:ext cx="828130" cy="1342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046229" y="4966448"/>
            <a:ext cx="828130" cy="134228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3828977" y="4129904"/>
            <a:ext cx="1504335" cy="14822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6" y="3634947"/>
            <a:ext cx="2176760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6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68" y="2189210"/>
            <a:ext cx="5357121" cy="34229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13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3364767" y="2886441"/>
            <a:ext cx="482375" cy="5974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645494" y="4666187"/>
            <a:ext cx="482375" cy="5974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10" y="3010795"/>
            <a:ext cx="475055" cy="4525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7" y="3072706"/>
            <a:ext cx="475055" cy="4525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4139116" y="4923469"/>
            <a:ext cx="828130" cy="1342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046229" y="4966448"/>
            <a:ext cx="828130" cy="134228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4838061" y="2373068"/>
            <a:ext cx="1504335" cy="14822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5" y="2278068"/>
            <a:ext cx="1382561" cy="13261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3860758"/>
            <a:ext cx="1018454" cy="19274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05" y="3807049"/>
            <a:ext cx="870044" cy="20348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5" y="3900663"/>
            <a:ext cx="767883" cy="18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68" y="2189210"/>
            <a:ext cx="5357121" cy="34229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3364767" y="2886441"/>
            <a:ext cx="482375" cy="5974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645494" y="4666187"/>
            <a:ext cx="482375" cy="5974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10" y="3010795"/>
            <a:ext cx="475055" cy="4525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7" y="3072706"/>
            <a:ext cx="475055" cy="4525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4139116" y="4923469"/>
            <a:ext cx="828130" cy="1342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046229" y="4966448"/>
            <a:ext cx="828130" cy="134228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6711549" y="2416047"/>
            <a:ext cx="1504335" cy="31960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23" y="2416048"/>
            <a:ext cx="1199486" cy="11994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7" y="4253066"/>
            <a:ext cx="1237613" cy="12376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6" y="4153515"/>
            <a:ext cx="1237613" cy="12376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88" y="4298317"/>
            <a:ext cx="1214560" cy="10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68" y="2189210"/>
            <a:ext cx="5357121" cy="34229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15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3364767" y="2886441"/>
            <a:ext cx="482375" cy="5974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645494" y="4666187"/>
            <a:ext cx="482375" cy="5974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10" y="3010795"/>
            <a:ext cx="475055" cy="4525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7" y="3072706"/>
            <a:ext cx="475055" cy="4525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4139116" y="4923469"/>
            <a:ext cx="828130" cy="1342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046229" y="4966448"/>
            <a:ext cx="828130" cy="134228"/>
          </a:xfrm>
          <a:prstGeom prst="rect">
            <a:avLst/>
          </a:prstGeom>
        </p:spPr>
      </p:pic>
      <p:sp>
        <p:nvSpPr>
          <p:cNvPr id="17" name="Frame 16"/>
          <p:cNvSpPr/>
          <p:nvPr/>
        </p:nvSpPr>
        <p:spPr>
          <a:xfrm>
            <a:off x="5263042" y="4129904"/>
            <a:ext cx="1504335" cy="14822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9" y="3907257"/>
            <a:ext cx="1687232" cy="15791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0" y="216558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Tecnologías y versiones</a:t>
            </a:r>
            <a:endParaRPr lang="es-CL" dirty="0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992131" y="2558277"/>
            <a:ext cx="1346991" cy="1668198"/>
          </a:xfrm>
          <a:prstGeom prst="rect">
            <a:avLst/>
          </a:prstGeom>
        </p:spPr>
      </p:pic>
      <p:pic>
        <p:nvPicPr>
          <p:cNvPr id="8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65" y="2749366"/>
            <a:ext cx="1350071" cy="12860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2636066" y="4562310"/>
            <a:ext cx="3703057" cy="6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Metodología</a:t>
            </a:r>
            <a:endParaRPr lang="es-CL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7765056"/>
              </p:ext>
            </p:extLst>
          </p:nvPr>
        </p:nvGraphicFramePr>
        <p:xfrm>
          <a:off x="1899126" y="2324100"/>
          <a:ext cx="5176937" cy="331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4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535050"/>
            <a:ext cx="7886700" cy="994172"/>
          </a:xfrm>
        </p:spPr>
        <p:txBody>
          <a:bodyPr/>
          <a:lstStyle/>
          <a:p>
            <a:r>
              <a:rPr lang="es-CL" dirty="0"/>
              <a:t>Organización del 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76" y="2782956"/>
            <a:ext cx="6446520" cy="2579620"/>
          </a:xfrm>
        </p:spPr>
        <p:txBody>
          <a:bodyPr>
            <a:normAutofit/>
          </a:bodyPr>
          <a:lstStyle/>
          <a:p>
            <a:r>
              <a:rPr lang="es-CL" sz="2400" dirty="0"/>
              <a:t>Fabián Jaque</a:t>
            </a:r>
          </a:p>
          <a:p>
            <a:r>
              <a:rPr lang="es-CL" sz="2400" dirty="0"/>
              <a:t>Tomás Muñiz</a:t>
            </a:r>
          </a:p>
          <a:p>
            <a:r>
              <a:rPr lang="es-CL" sz="2400" dirty="0"/>
              <a:t>Elías Baeza</a:t>
            </a:r>
          </a:p>
          <a:p>
            <a:r>
              <a:rPr lang="es-CL" sz="2400" dirty="0"/>
              <a:t>Gonzalo López</a:t>
            </a:r>
          </a:p>
          <a:p>
            <a:r>
              <a:rPr lang="es-CL" sz="2400" dirty="0"/>
              <a:t>Pablo de la </a:t>
            </a:r>
            <a:r>
              <a:rPr lang="es-CL" sz="2400" dirty="0" err="1"/>
              <a:t>Sotta</a:t>
            </a:r>
            <a:endParaRPr lang="es-CL" sz="2400" dirty="0"/>
          </a:p>
          <a:p>
            <a:pPr marL="0" marR="158591" indent="0" algn="just">
              <a:buNone/>
            </a:pPr>
            <a:endParaRPr lang="es-C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CL" smtClean="0"/>
              <a:t>18</a:t>
            </a:fld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67957" y="3067222"/>
            <a:ext cx="342632" cy="4243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30" y="4177335"/>
            <a:ext cx="352433" cy="3357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4396670" y="4264585"/>
            <a:ext cx="1226125" cy="1987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30" y="3676354"/>
            <a:ext cx="312291" cy="3521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30" y="3130621"/>
            <a:ext cx="352433" cy="39736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34" y="3639747"/>
            <a:ext cx="369680" cy="36968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34" y="2612070"/>
            <a:ext cx="369680" cy="36968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36" y="4580316"/>
            <a:ext cx="431494" cy="43149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12903" r="4809" b="23574"/>
          <a:stretch/>
        </p:blipFill>
        <p:spPr>
          <a:xfrm>
            <a:off x="4396670" y="4566431"/>
            <a:ext cx="589309" cy="41906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06" y="2632806"/>
            <a:ext cx="369252" cy="34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1859494"/>
            <a:ext cx="7886700" cy="994172"/>
          </a:xfrm>
        </p:spPr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529" y="3047397"/>
            <a:ext cx="6701016" cy="2106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CL" smtClean="0"/>
              <a:t>19</a:t>
            </a:fld>
            <a:endParaRPr lang="es-CL"/>
          </a:p>
        </p:txBody>
      </p:sp>
      <p:sp>
        <p:nvSpPr>
          <p:cNvPr id="8" name="TextBox 2"/>
          <p:cNvSpPr txBox="1"/>
          <p:nvPr/>
        </p:nvSpPr>
        <p:spPr>
          <a:xfrm>
            <a:off x="2945539" y="5347513"/>
            <a:ext cx="27504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0" dirty="0"/>
              <a:t>Fig. 3: Carta Gantt: Primera iteración</a:t>
            </a:r>
          </a:p>
        </p:txBody>
      </p:sp>
    </p:spTree>
    <p:extLst>
      <p:ext uri="{BB962C8B-B14F-4D97-AF65-F5344CB8AC3E}">
        <p14:creationId xmlns:p14="http://schemas.microsoft.com/office/powerpoint/2010/main" val="3858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691" y="2684458"/>
            <a:ext cx="7781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CL" sz="2700" dirty="0"/>
              <a:t>Cliente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CL" sz="2700" dirty="0"/>
              <a:t>Problemática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CL" sz="2700" dirty="0"/>
              <a:t>Solución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CL" sz="2700" dirty="0"/>
              <a:t>Especificaciones de la solución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CL" sz="2700" dirty="0"/>
              <a:t>Organización del proyecto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CL" sz="2700" dirty="0"/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12577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94" y="1525968"/>
            <a:ext cx="7886700" cy="994172"/>
          </a:xfrm>
        </p:spPr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373" y="2520139"/>
            <a:ext cx="5961527" cy="2964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CL" smtClean="0"/>
              <a:t>20</a:t>
            </a:fld>
            <a:endParaRPr lang="es-CL"/>
          </a:p>
        </p:txBody>
      </p:sp>
      <p:sp>
        <p:nvSpPr>
          <p:cNvPr id="10" name="TextBox 2"/>
          <p:cNvSpPr txBox="1"/>
          <p:nvPr/>
        </p:nvSpPr>
        <p:spPr>
          <a:xfrm>
            <a:off x="2862413" y="5484435"/>
            <a:ext cx="2800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0" dirty="0"/>
              <a:t>Fig. 4: Carta Gantt: Segunda iteración</a:t>
            </a:r>
          </a:p>
        </p:txBody>
      </p:sp>
    </p:spTree>
    <p:extLst>
      <p:ext uri="{BB962C8B-B14F-4D97-AF65-F5344CB8AC3E}">
        <p14:creationId xmlns:p14="http://schemas.microsoft.com/office/powerpoint/2010/main" val="224595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50" y="1817290"/>
            <a:ext cx="7886700" cy="994172"/>
          </a:xfrm>
        </p:spPr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404" y="2925564"/>
            <a:ext cx="6889939" cy="1881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CL" smtClean="0"/>
              <a:t>21</a:t>
            </a:fld>
            <a:endParaRPr lang="es-CL"/>
          </a:p>
        </p:txBody>
      </p:sp>
      <p:sp>
        <p:nvSpPr>
          <p:cNvPr id="8" name="TextBox 2"/>
          <p:cNvSpPr txBox="1"/>
          <p:nvPr/>
        </p:nvSpPr>
        <p:spPr>
          <a:xfrm>
            <a:off x="2801875" y="5035153"/>
            <a:ext cx="2710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0" dirty="0"/>
              <a:t>Fig. 5: Carta Gantt: Tercera iteración</a:t>
            </a:r>
          </a:p>
        </p:txBody>
      </p:sp>
    </p:spTree>
    <p:extLst>
      <p:ext uri="{BB962C8B-B14F-4D97-AF65-F5344CB8AC3E}">
        <p14:creationId xmlns:p14="http://schemas.microsoft.com/office/powerpoint/2010/main" val="171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Plan de prueba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690" y="2684458"/>
            <a:ext cx="77812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endParaRPr lang="es-CL" sz="1350" dirty="0"/>
          </a:p>
        </p:txBody>
      </p:sp>
    </p:spTree>
    <p:extLst>
      <p:ext uri="{BB962C8B-B14F-4D97-AF65-F5344CB8AC3E}">
        <p14:creationId xmlns:p14="http://schemas.microsoft.com/office/powerpoint/2010/main" val="15919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Costos y flujo de caja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691" y="2684458"/>
            <a:ext cx="77812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endParaRPr lang="es-CL" sz="1350" dirty="0"/>
          </a:p>
        </p:txBody>
      </p:sp>
    </p:spTree>
    <p:extLst>
      <p:ext uri="{BB962C8B-B14F-4D97-AF65-F5344CB8AC3E}">
        <p14:creationId xmlns:p14="http://schemas.microsoft.com/office/powerpoint/2010/main" val="30628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Demostración terminal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691" y="2684458"/>
            <a:ext cx="77812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endParaRPr lang="es-CL" sz="1350" dirty="0"/>
          </a:p>
        </p:txBody>
      </p:sp>
    </p:spTree>
    <p:extLst>
      <p:ext uri="{BB962C8B-B14F-4D97-AF65-F5344CB8AC3E}">
        <p14:creationId xmlns:p14="http://schemas.microsoft.com/office/powerpoint/2010/main" val="34150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9443" y="1058839"/>
            <a:ext cx="5715000" cy="611193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Operador - Abrir caja</a:t>
            </a:r>
            <a:endParaRPr lang="es-CL" dirty="0"/>
          </a:p>
        </p:txBody>
      </p:sp>
      <p:pic>
        <p:nvPicPr>
          <p:cNvPr id="6" name="abrir-caj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9443" y="1670032"/>
            <a:ext cx="5715000" cy="4286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6"/>
          <a:srcRect t="40185" b="41188"/>
          <a:stretch/>
        </p:blipFill>
        <p:spPr>
          <a:xfrm>
            <a:off x="6671166" y="857250"/>
            <a:ext cx="2472834" cy="4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7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49691" y="2684458"/>
            <a:ext cx="77812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endParaRPr lang="es-CL" sz="135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agendar-hor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4500" y="1510829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49691" y="2684458"/>
            <a:ext cx="77812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endParaRPr lang="es-CL" sz="135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2" name="ingresar-pacient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4500" y="1510829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49691" y="2684458"/>
            <a:ext cx="77812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endParaRPr lang="es-CL" sz="135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cerrar-caj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4500" y="1510829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8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Cliente</a:t>
            </a:r>
            <a:endParaRPr lang="es-CL" dirty="0"/>
          </a:p>
        </p:txBody>
      </p:sp>
      <p:pic>
        <p:nvPicPr>
          <p:cNvPr id="6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77" y="2493020"/>
            <a:ext cx="5332148" cy="29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Problemática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691" y="2684458"/>
            <a:ext cx="401392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endParaRPr lang="es-CL" sz="1350" dirty="0"/>
          </a:p>
        </p:txBody>
      </p:sp>
      <p:sp>
        <p:nvSpPr>
          <p:cNvPr id="6" name="TextBox 2"/>
          <p:cNvSpPr txBox="1"/>
          <p:nvPr/>
        </p:nvSpPr>
        <p:spPr>
          <a:xfrm>
            <a:off x="3394267" y="5562656"/>
            <a:ext cx="23129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/>
              <a:t>Fig. 1: Diagrama de Ishikawa</a:t>
            </a:r>
            <a:endParaRPr lang="es-ES_tradnl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77" y="2473835"/>
            <a:ext cx="5166211" cy="30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Consecuencias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690" y="2684457"/>
            <a:ext cx="7781254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CL" sz="2700" dirty="0"/>
              <a:t>Los tiempos de espera del paciente son largos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CL" sz="2700" dirty="0"/>
              <a:t>Inconsistencia en los datos entregados al paciente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CL" sz="2700" dirty="0"/>
              <a:t>Tasa de errores en los procesos financieros considerados altas por la gerencia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endParaRPr lang="es-CL" sz="1350" dirty="0"/>
          </a:p>
        </p:txBody>
      </p:sp>
    </p:spTree>
    <p:extLst>
      <p:ext uri="{BB962C8B-B14F-4D97-AF65-F5344CB8AC3E}">
        <p14:creationId xmlns:p14="http://schemas.microsoft.com/office/powerpoint/2010/main" val="15897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Solución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690" y="2684458"/>
            <a:ext cx="77812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CL" sz="2250" dirty="0"/>
          </a:p>
          <a:p>
            <a:endParaRPr lang="es-CL" sz="1350" dirty="0"/>
          </a:p>
        </p:txBody>
      </p:sp>
    </p:spTree>
    <p:extLst>
      <p:ext uri="{BB962C8B-B14F-4D97-AF65-F5344CB8AC3E}">
        <p14:creationId xmlns:p14="http://schemas.microsoft.com/office/powerpoint/2010/main" val="29519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Objetivo general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690" y="2684457"/>
            <a:ext cx="77812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700"/>
              <a:t>Mejorar los resultados de los procesos del centro médico Hipócrates mediante una solución integrada de software.</a:t>
            </a:r>
            <a:endParaRPr lang="es-CL" sz="2700" dirty="0"/>
          </a:p>
        </p:txBody>
      </p:sp>
    </p:spTree>
    <p:extLst>
      <p:ext uri="{BB962C8B-B14F-4D97-AF65-F5344CB8AC3E}">
        <p14:creationId xmlns:p14="http://schemas.microsoft.com/office/powerpoint/2010/main" val="3955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Objetivos específicos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690" y="2684457"/>
            <a:ext cx="7781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marR="158591" indent="-557213" algn="just">
              <a:buFont typeface="+mj-lt"/>
              <a:buAutoNum type="arabicPeriod"/>
            </a:pPr>
            <a:r>
              <a:rPr lang="es-ES_tradnl" sz="2700" dirty="0"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27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7213" marR="158591" indent="-557213" algn="just">
              <a:buFont typeface="+mj-lt"/>
              <a:buAutoNum type="arabicPeriod"/>
            </a:pPr>
            <a:r>
              <a:rPr lang="es-ES_tradnl" sz="2700" dirty="0"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</a:p>
        </p:txBody>
      </p:sp>
    </p:spTree>
    <p:extLst>
      <p:ext uri="{BB962C8B-B14F-4D97-AF65-F5344CB8AC3E}">
        <p14:creationId xmlns:p14="http://schemas.microsoft.com/office/powerpoint/2010/main" val="25943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4244" y="1690285"/>
            <a:ext cx="7886700" cy="994172"/>
          </a:xfrm>
        </p:spPr>
        <p:txBody>
          <a:bodyPr/>
          <a:lstStyle/>
          <a:p>
            <a:r>
              <a:rPr lang="es-CL" dirty="0" smtClean="0"/>
              <a:t>Modelo de datos relacional</a:t>
            </a:r>
            <a:endParaRPr lang="es-CL" dirty="0"/>
          </a:p>
        </p:txBody>
      </p:sp>
      <p:sp>
        <p:nvSpPr>
          <p:cNvPr id="6" name="TextBox 6"/>
          <p:cNvSpPr txBox="1"/>
          <p:nvPr/>
        </p:nvSpPr>
        <p:spPr>
          <a:xfrm>
            <a:off x="2924705" y="5432047"/>
            <a:ext cx="33538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0" dirty="0"/>
              <a:t>Fig. </a:t>
            </a:r>
            <a:r>
              <a:rPr lang="es-ES_tradnl" sz="1350" dirty="0"/>
              <a:t>2: </a:t>
            </a:r>
            <a:r>
              <a:rPr lang="es-ES_tradnl" sz="1350" dirty="0"/>
              <a:t>Extracto del Modelo de datos de CMH.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05" y="2503698"/>
            <a:ext cx="7034077" cy="29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1193</Words>
  <Application>Microsoft Office PowerPoint</Application>
  <PresentationFormat>Presentación en pantalla (4:3)</PresentationFormat>
  <Paragraphs>169</Paragraphs>
  <Slides>28</Slides>
  <Notes>14</Notes>
  <HiddenSlides>0</HiddenSlides>
  <MMClips>4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Tema de Office</vt:lpstr>
      <vt:lpstr>Portafolio de Título “Centro Médico Hipócrates”</vt:lpstr>
      <vt:lpstr>Agenda</vt:lpstr>
      <vt:lpstr>Cliente</vt:lpstr>
      <vt:lpstr>Problemática</vt:lpstr>
      <vt:lpstr>Consecuencias</vt:lpstr>
      <vt:lpstr>Solución</vt:lpstr>
      <vt:lpstr>Objetivo general</vt:lpstr>
      <vt:lpstr>Objetivos específicos</vt:lpstr>
      <vt:lpstr>Modelo de datos relacional</vt:lpstr>
      <vt:lpstr>Modelo de despliegue</vt:lpstr>
      <vt:lpstr>Modelo de despliegue</vt:lpstr>
      <vt:lpstr>Modelo de despliegue</vt:lpstr>
      <vt:lpstr>Modelo de despliegue</vt:lpstr>
      <vt:lpstr>Modelo de despliegue</vt:lpstr>
      <vt:lpstr>Modelo de despliegue</vt:lpstr>
      <vt:lpstr>Tecnologías y versiones</vt:lpstr>
      <vt:lpstr>Metodología</vt:lpstr>
      <vt:lpstr>Organización del equipo</vt:lpstr>
      <vt:lpstr>Calendarización y entregables</vt:lpstr>
      <vt:lpstr>Calendarización y entregables</vt:lpstr>
      <vt:lpstr>Calendarización y entregables</vt:lpstr>
      <vt:lpstr>Plan de prueba</vt:lpstr>
      <vt:lpstr>Costos y flujo de caja</vt:lpstr>
      <vt:lpstr>Demostración terminal</vt:lpstr>
      <vt:lpstr>Operador - Abrir caja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Portafolio</cp:lastModifiedBy>
  <cp:revision>33</cp:revision>
  <dcterms:created xsi:type="dcterms:W3CDTF">2015-07-01T15:45:01Z</dcterms:created>
  <dcterms:modified xsi:type="dcterms:W3CDTF">2016-12-07T17:45:41Z</dcterms:modified>
</cp:coreProperties>
</file>