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10" r:id="rId1"/>
  </p:sldMasterIdLst>
  <p:notesMasterIdLst>
    <p:notesMasterId r:id="rId15"/>
  </p:notesMasterIdLst>
  <p:sldIdLst>
    <p:sldId id="256" r:id="rId2"/>
    <p:sldId id="258" r:id="rId3"/>
    <p:sldId id="259" r:id="rId4"/>
    <p:sldId id="269" r:id="rId5"/>
    <p:sldId id="260" r:id="rId6"/>
    <p:sldId id="261" r:id="rId7"/>
    <p:sldId id="264" r:id="rId8"/>
    <p:sldId id="270" r:id="rId9"/>
    <p:sldId id="267" r:id="rId10"/>
    <p:sldId id="262" r:id="rId11"/>
    <p:sldId id="263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4" autoAdjust="0"/>
    <p:restoredTop sz="87654" autoAdjust="0"/>
  </p:normalViewPr>
  <p:slideViewPr>
    <p:cSldViewPr snapToGrid="0">
      <p:cViewPr varScale="1">
        <p:scale>
          <a:sx n="66" d="100"/>
          <a:sy n="66" d="100"/>
        </p:scale>
        <p:origin x="834" y="48"/>
      </p:cViewPr>
      <p:guideLst/>
    </p:cSldViewPr>
  </p:slideViewPr>
  <p:notesTextViewPr>
    <p:cViewPr>
      <p:scale>
        <a:sx n="1" d="1"/>
        <a:sy n="1" d="1"/>
      </p:scale>
      <p:origin x="0" y="-174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A3C90-08A7-4C4F-9765-25EF2ADA2C26}" type="datetimeFigureOut">
              <a:rPr lang="es-CL" smtClean="0"/>
              <a:t>12-09-2016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599EA-3C95-46C0-99A8-B5EBCBCDB69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617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Buenas</a:t>
            </a:r>
            <a:r>
              <a:rPr lang="en-US" dirty="0"/>
              <a:t> [</a:t>
            </a:r>
            <a:r>
              <a:rPr lang="en-US" dirty="0" err="1"/>
              <a:t>dias</a:t>
            </a:r>
            <a:r>
              <a:rPr lang="en-US" dirty="0"/>
              <a:t>/</a:t>
            </a:r>
            <a:r>
              <a:rPr lang="en-US" dirty="0" err="1"/>
              <a:t>tardes</a:t>
            </a:r>
            <a:r>
              <a:rPr lang="en-US" dirty="0"/>
              <a:t>] </a:t>
            </a:r>
            <a:r>
              <a:rPr lang="en-US" dirty="0" err="1"/>
              <a:t>profesor</a:t>
            </a:r>
            <a:r>
              <a:rPr lang="en-US" dirty="0"/>
              <a:t>, </a:t>
            </a:r>
            <a:r>
              <a:rPr lang="en-US" dirty="0" err="1"/>
              <a:t>compañeros</a:t>
            </a:r>
            <a:r>
              <a:rPr lang="en-US" dirty="0"/>
              <a:t>.</a:t>
            </a:r>
            <a:r>
              <a:rPr lang="en-US" baseline="0" dirty="0"/>
              <a:t> </a:t>
            </a:r>
            <a:r>
              <a:rPr lang="en-US" baseline="0" dirty="0" err="1"/>
              <a:t>Vamos</a:t>
            </a:r>
            <a:r>
              <a:rPr lang="en-US" baseline="0" dirty="0"/>
              <a:t> a </a:t>
            </a:r>
            <a:r>
              <a:rPr lang="en-US" baseline="0" dirty="0" err="1"/>
              <a:t>presentar</a:t>
            </a:r>
            <a:r>
              <a:rPr lang="en-US" baseline="0" dirty="0"/>
              <a:t> </a:t>
            </a:r>
            <a:r>
              <a:rPr lang="en-US" baseline="0" dirty="0" err="1"/>
              <a:t>nuestro</a:t>
            </a:r>
            <a:r>
              <a:rPr lang="en-US" baseline="0" dirty="0"/>
              <a:t> </a:t>
            </a:r>
            <a:r>
              <a:rPr lang="en-US" baseline="0" dirty="0" err="1"/>
              <a:t>caso</a:t>
            </a:r>
            <a:r>
              <a:rPr lang="en-US" baseline="0" dirty="0"/>
              <a:t> y </a:t>
            </a:r>
            <a:r>
              <a:rPr lang="en-US" baseline="0" dirty="0" err="1"/>
              <a:t>proyecto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4396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Este</a:t>
            </a:r>
            <a:r>
              <a:rPr lang="en-US" baseline="0" dirty="0"/>
              <a:t> </a:t>
            </a:r>
            <a:r>
              <a:rPr lang="en-US" baseline="0" dirty="0" err="1"/>
              <a:t>es</a:t>
            </a:r>
            <a:r>
              <a:rPr lang="en-US" baseline="0" dirty="0"/>
              <a:t> un </a:t>
            </a:r>
            <a:r>
              <a:rPr lang="en-US" baseline="0" dirty="0" err="1"/>
              <a:t>resumen</a:t>
            </a:r>
            <a:r>
              <a:rPr lang="en-US" baseline="0" dirty="0"/>
              <a:t> del </a:t>
            </a:r>
            <a:r>
              <a:rPr lang="en-US" baseline="0" dirty="0" err="1"/>
              <a:t>proyecto</a:t>
            </a:r>
            <a:r>
              <a:rPr lang="en-US" baseline="0" dirty="0"/>
              <a:t> </a:t>
            </a:r>
            <a:r>
              <a:rPr lang="en-US" baseline="0" dirty="0" err="1"/>
              <a:t>requerido</a:t>
            </a:r>
            <a:r>
              <a:rPr lang="en-US" baseline="0" dirty="0"/>
              <a:t>. </a:t>
            </a:r>
            <a:r>
              <a:rPr lang="en-US" baseline="0" dirty="0" err="1"/>
              <a:t>Cuenta</a:t>
            </a:r>
            <a:r>
              <a:rPr lang="en-US" baseline="0" dirty="0"/>
              <a:t> </a:t>
            </a:r>
            <a:r>
              <a:rPr lang="en-US" baseline="0" dirty="0" err="1"/>
              <a:t>como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882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0700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dirty="0" smtClean="0"/>
              <a:t>Como las fechas dadas eran para el día domingo se tomó como hito</a:t>
            </a:r>
            <a:r>
              <a:rPr lang="es-ES" b="0" baseline="0" dirty="0" smtClean="0"/>
              <a:t> la primera clase de esa semana.</a:t>
            </a:r>
            <a:endParaRPr lang="es-ES" b="0" dirty="0" smtClean="0"/>
          </a:p>
          <a:p>
            <a:r>
              <a:rPr lang="es-ES" b="1" dirty="0" smtClean="0"/>
              <a:t>Hito 1:</a:t>
            </a:r>
            <a:r>
              <a:rPr lang="es-ES" dirty="0" smtClean="0"/>
              <a:t> 21 de Septiembre (Inicio fase</a:t>
            </a:r>
            <a:r>
              <a:rPr lang="es-ES" baseline="0" dirty="0" smtClean="0"/>
              <a:t> Construcción</a:t>
            </a:r>
            <a:r>
              <a:rPr lang="es-ES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 smtClean="0"/>
              <a:t>Hito 2:</a:t>
            </a:r>
            <a:r>
              <a:rPr lang="es-ES" dirty="0" smtClean="0"/>
              <a:t> 24 de Octubre (Durante fase </a:t>
            </a:r>
            <a:r>
              <a:rPr lang="es-ES" dirty="0" err="1" smtClean="0"/>
              <a:t>Testing</a:t>
            </a:r>
            <a:r>
              <a:rPr lang="es-ES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 smtClean="0"/>
              <a:t>Hito 3:</a:t>
            </a:r>
            <a:r>
              <a:rPr lang="es-ES" dirty="0" smtClean="0"/>
              <a:t> 14 de Noviembre (Cierre)</a:t>
            </a:r>
          </a:p>
          <a:p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4278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baseline="0" dirty="0"/>
              <a:t> </a:t>
            </a:r>
            <a:r>
              <a:rPr lang="en-US" baseline="0" dirty="0" err="1"/>
              <a:t>presentaci</a:t>
            </a:r>
            <a:r>
              <a:rPr lang="es-ES" baseline="0" dirty="0" err="1"/>
              <a:t>ón</a:t>
            </a:r>
            <a:r>
              <a:rPr lang="es-ES" baseline="0" dirty="0"/>
              <a:t> vamos a tratar los siguientes 5 puntos.</a:t>
            </a:r>
          </a:p>
          <a:p>
            <a:pPr marL="228600" indent="-228600">
              <a:buAutoNum type="arabicPeriod"/>
            </a:pPr>
            <a:r>
              <a:rPr lang="en-US" baseline="0" dirty="0" err="1"/>
              <a:t>Hablaremos</a:t>
            </a:r>
            <a:r>
              <a:rPr lang="en-US" baseline="0" dirty="0"/>
              <a:t> de </a:t>
            </a:r>
            <a:r>
              <a:rPr lang="en-US" baseline="0" dirty="0" err="1"/>
              <a:t>quien</a:t>
            </a:r>
            <a:r>
              <a:rPr lang="en-US" baseline="0" dirty="0"/>
              <a:t> </a:t>
            </a:r>
            <a:r>
              <a:rPr lang="en-US" baseline="0" dirty="0" err="1"/>
              <a:t>es</a:t>
            </a:r>
            <a:r>
              <a:rPr lang="en-US" baseline="0" dirty="0"/>
              <a:t> y que </a:t>
            </a:r>
            <a:r>
              <a:rPr lang="en-US" baseline="0" dirty="0" err="1"/>
              <a:t>hace</a:t>
            </a:r>
            <a:r>
              <a:rPr lang="en-US" baseline="0" dirty="0"/>
              <a:t> </a:t>
            </a:r>
            <a:r>
              <a:rPr lang="en-US" baseline="0" dirty="0" err="1"/>
              <a:t>nuestro</a:t>
            </a:r>
            <a:r>
              <a:rPr lang="en-US" baseline="0" dirty="0"/>
              <a:t> </a:t>
            </a:r>
            <a:r>
              <a:rPr lang="en-US" baseline="0" dirty="0" err="1"/>
              <a:t>cliente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Los </a:t>
            </a:r>
            <a:r>
              <a:rPr lang="en-US" baseline="0" dirty="0" err="1"/>
              <a:t>problemas</a:t>
            </a:r>
            <a:r>
              <a:rPr lang="en-US" baseline="0" dirty="0"/>
              <a:t> que </a:t>
            </a:r>
            <a:r>
              <a:rPr lang="en-US" baseline="0" dirty="0" err="1"/>
              <a:t>actualmente</a:t>
            </a:r>
            <a:r>
              <a:rPr lang="en-US" baseline="0" dirty="0"/>
              <a:t> </a:t>
            </a:r>
            <a:r>
              <a:rPr lang="en-US" baseline="0" dirty="0" err="1"/>
              <a:t>tienen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La </a:t>
            </a:r>
            <a:r>
              <a:rPr lang="en-US" baseline="0" dirty="0" err="1"/>
              <a:t>soluci</a:t>
            </a:r>
            <a:r>
              <a:rPr lang="es-ES" baseline="0" dirty="0" err="1"/>
              <a:t>ón</a:t>
            </a:r>
            <a:r>
              <a:rPr lang="es-ES" baseline="0" dirty="0"/>
              <a:t> que están solicitando</a:t>
            </a:r>
          </a:p>
          <a:p>
            <a:pPr marL="228600" indent="-228600">
              <a:buAutoNum type="arabicPeriod"/>
            </a:pPr>
            <a:r>
              <a:rPr lang="es-ES" baseline="0" dirty="0"/>
              <a:t>Los objetivos que se esperan lograr con esta solución</a:t>
            </a:r>
          </a:p>
          <a:p>
            <a:pPr marL="228600" indent="-228600">
              <a:buAutoNum type="arabicPeriod"/>
            </a:pPr>
            <a:r>
              <a:rPr lang="en-US" dirty="0"/>
              <a:t>El</a:t>
            </a:r>
            <a:r>
              <a:rPr lang="en-US" baseline="0" dirty="0"/>
              <a:t> </a:t>
            </a:r>
            <a:r>
              <a:rPr lang="en-US" baseline="0" dirty="0" err="1"/>
              <a:t>proyecto</a:t>
            </a:r>
            <a:r>
              <a:rPr lang="en-US" baseline="0" dirty="0"/>
              <a:t> que se </a:t>
            </a:r>
            <a:r>
              <a:rPr lang="en-US" baseline="0" dirty="0" err="1"/>
              <a:t>ejecutar</a:t>
            </a:r>
            <a:r>
              <a:rPr lang="es-ES" baseline="0" dirty="0"/>
              <a:t>á para elaborar la </a:t>
            </a:r>
            <a:r>
              <a:rPr lang="es-ES" baseline="0" dirty="0" err="1"/>
              <a:t>solucioón</a:t>
            </a:r>
            <a:r>
              <a:rPr lang="es-E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0485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El</a:t>
            </a:r>
            <a:r>
              <a:rPr lang="en-US" baseline="0" dirty="0"/>
              <a:t> </a:t>
            </a:r>
            <a:r>
              <a:rPr lang="en-US" baseline="0" dirty="0" err="1"/>
              <a:t>centro</a:t>
            </a:r>
            <a:r>
              <a:rPr lang="en-US" baseline="0" dirty="0"/>
              <a:t> m</a:t>
            </a:r>
            <a:r>
              <a:rPr lang="es-ES" baseline="0" dirty="0" err="1"/>
              <a:t>édico</a:t>
            </a:r>
            <a:r>
              <a:rPr lang="es-ES" baseline="0" dirty="0"/>
              <a:t> </a:t>
            </a:r>
            <a:r>
              <a:rPr lang="es-ES" baseline="0" dirty="0" err="1"/>
              <a:t>hipócrates</a:t>
            </a:r>
            <a:r>
              <a:rPr lang="es-ES" baseline="0" dirty="0"/>
              <a:t> trabaja con una serie de servicios de salud.</a:t>
            </a:r>
          </a:p>
          <a:p>
            <a:pPr marL="228600" indent="-228600">
              <a:buFont typeface="+mj-lt"/>
              <a:buAutoNum type="arabicPeriod"/>
            </a:pPr>
            <a:r>
              <a:rPr lang="es-ES" baseline="0" dirty="0"/>
              <a:t>En él trabajan tanto profesionales de la salud como funcionarios comunes.</a:t>
            </a:r>
          </a:p>
          <a:p>
            <a:pPr marL="228600" indent="-228600">
              <a:buFont typeface="+mj-lt"/>
              <a:buAutoNum type="arabicPeriod"/>
            </a:pPr>
            <a:r>
              <a:rPr lang="es-ES" baseline="0" dirty="0"/>
              <a:t>Ofrece consultas médicas, </a:t>
            </a:r>
            <a:r>
              <a:rPr lang="es-ES" baseline="0" dirty="0" err="1"/>
              <a:t>exámenesde</a:t>
            </a:r>
            <a:r>
              <a:rPr lang="es-ES" baseline="0" dirty="0"/>
              <a:t> laboratorio, exámenes de </a:t>
            </a:r>
            <a:r>
              <a:rPr lang="es-ES" baseline="0" dirty="0" err="1"/>
              <a:t>imagenología</a:t>
            </a:r>
            <a:r>
              <a:rPr lang="es-ES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/>
              <a:t>Acepta</a:t>
            </a:r>
            <a:r>
              <a:rPr lang="en-US" baseline="0" dirty="0"/>
              <a:t> </a:t>
            </a:r>
            <a:r>
              <a:rPr lang="en-US" baseline="0" dirty="0" err="1"/>
              <a:t>remuneraci</a:t>
            </a:r>
            <a:r>
              <a:rPr lang="es-ES" baseline="0" dirty="0" err="1"/>
              <a:t>ón</a:t>
            </a:r>
            <a:r>
              <a:rPr lang="es-ES" baseline="0" dirty="0"/>
              <a:t> a través de bonos de seguros, cheques o efectivo.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7207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proceso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cliente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bastante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sencillo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6237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Uno de sus procesos es [cierre</a:t>
            </a:r>
            <a:r>
              <a:rPr lang="es-ES" baseline="0" dirty="0" smtClean="0"/>
              <a:t> de caja</a:t>
            </a:r>
            <a:r>
              <a:rPr lang="es-ES" dirty="0" smtClean="0"/>
              <a:t>]</a:t>
            </a:r>
          </a:p>
          <a:p>
            <a:endParaRPr lang="es-ES" dirty="0" smtClean="0"/>
          </a:p>
          <a:p>
            <a:r>
              <a:rPr lang="es-ES" dirty="0" smtClean="0"/>
              <a:t>Diagramas realizados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 smtClean="0"/>
              <a:t>Agendamiento</a:t>
            </a:r>
            <a:endParaRPr lang="es-E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smtClean="0"/>
              <a:t>Ingreso de paciente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smtClean="0"/>
              <a:t>Procedimiento pre atención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smtClean="0"/>
              <a:t>Procedimiento post atención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smtClean="0"/>
              <a:t>Cierre de cajas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smtClean="0"/>
              <a:t>Pago de honorarios médicos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smtClean="0"/>
              <a:t>Entrega exámenes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smtClean="0"/>
              <a:t>Comprobación horas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smtClean="0"/>
              <a:t>Pago atención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smtClean="0"/>
              <a:t>Anular atención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smtClean="0"/>
              <a:t>Abrir caja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2565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actualidad</a:t>
            </a:r>
            <a:r>
              <a:rPr lang="en-US" dirty="0"/>
              <a:t> el </a:t>
            </a:r>
            <a:r>
              <a:rPr lang="en-US" dirty="0" err="1"/>
              <a:t>proceso</a:t>
            </a:r>
            <a:r>
              <a:rPr lang="en-US" dirty="0"/>
              <a:t> del</a:t>
            </a:r>
            <a:r>
              <a:rPr lang="en-US" baseline="0" dirty="0"/>
              <a:t> </a:t>
            </a:r>
            <a:r>
              <a:rPr lang="en-US" baseline="0" dirty="0" err="1"/>
              <a:t>cliente</a:t>
            </a:r>
            <a:r>
              <a:rPr lang="en-US" baseline="0" dirty="0"/>
              <a:t> </a:t>
            </a:r>
            <a:r>
              <a:rPr lang="en-US" baseline="0" dirty="0" err="1"/>
              <a:t>presenta</a:t>
            </a:r>
            <a:r>
              <a:rPr lang="en-US" baseline="0" dirty="0"/>
              <a:t> </a:t>
            </a:r>
            <a:r>
              <a:rPr lang="en-US" baseline="0" dirty="0" err="1"/>
              <a:t>una</a:t>
            </a:r>
            <a:r>
              <a:rPr lang="en-US" baseline="0" dirty="0"/>
              <a:t> </a:t>
            </a:r>
            <a:r>
              <a:rPr lang="en-US" baseline="0" dirty="0" err="1"/>
              <a:t>serie</a:t>
            </a:r>
            <a:r>
              <a:rPr lang="en-US" baseline="0" dirty="0"/>
              <a:t> de </a:t>
            </a:r>
            <a:r>
              <a:rPr lang="en-US" baseline="0" dirty="0" err="1"/>
              <a:t>deficiencias</a:t>
            </a:r>
            <a:r>
              <a:rPr lang="en-US" baseline="0" dirty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err="1"/>
              <a:t>En</a:t>
            </a:r>
            <a:r>
              <a:rPr lang="en-US" baseline="0" dirty="0"/>
              <a:t> el </a:t>
            </a:r>
            <a:r>
              <a:rPr lang="es-ES" baseline="0" dirty="0"/>
              <a:t>área de los procesos o procedimientos tienen poca formalidad, lo que hace </a:t>
            </a:r>
            <a:r>
              <a:rPr lang="es-ES" baseline="0" dirty="0" err="1"/>
              <a:t>dificil</a:t>
            </a:r>
            <a:r>
              <a:rPr lang="es-ES" baseline="0" dirty="0"/>
              <a:t> estandarizar administrarlos.</a:t>
            </a:r>
          </a:p>
          <a:p>
            <a:pPr marL="228600" indent="-228600">
              <a:buAutoNum type="arabicPeriod"/>
            </a:pPr>
            <a:r>
              <a:rPr lang="en-US" dirty="0"/>
              <a:t>Con</a:t>
            </a:r>
            <a:r>
              <a:rPr lang="en-US" baseline="0" dirty="0"/>
              <a:t> </a:t>
            </a:r>
            <a:r>
              <a:rPr lang="en-US" baseline="0" dirty="0" err="1"/>
              <a:t>respecto</a:t>
            </a:r>
            <a:r>
              <a:rPr lang="en-US" baseline="0" dirty="0"/>
              <a:t> al </a:t>
            </a:r>
            <a:r>
              <a:rPr lang="en-US" baseline="0" dirty="0" err="1"/>
              <a:t>entorno</a:t>
            </a:r>
            <a:r>
              <a:rPr lang="en-US" baseline="0" dirty="0"/>
              <a:t>: se </a:t>
            </a:r>
            <a:r>
              <a:rPr lang="en-US" baseline="0" dirty="0" err="1"/>
              <a:t>encuentran</a:t>
            </a:r>
            <a:r>
              <a:rPr lang="en-US" baseline="0" dirty="0"/>
              <a:t> con un alto </a:t>
            </a:r>
            <a:r>
              <a:rPr lang="en-US" baseline="0" dirty="0" err="1"/>
              <a:t>volumen</a:t>
            </a:r>
            <a:r>
              <a:rPr lang="en-US" baseline="0" dirty="0"/>
              <a:t> de </a:t>
            </a:r>
            <a:r>
              <a:rPr lang="en-US" baseline="0" dirty="0" err="1"/>
              <a:t>pacientes</a:t>
            </a:r>
            <a:r>
              <a:rPr lang="en-US" baseline="0" dirty="0"/>
              <a:t>, y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una</a:t>
            </a:r>
            <a:r>
              <a:rPr lang="en-US" baseline="0" dirty="0"/>
              <a:t> </a:t>
            </a:r>
            <a:r>
              <a:rPr lang="en-US" baseline="0" dirty="0" err="1"/>
              <a:t>industria</a:t>
            </a:r>
            <a:r>
              <a:rPr lang="en-US" baseline="0" dirty="0"/>
              <a:t> </a:t>
            </a:r>
            <a:r>
              <a:rPr lang="en-US" baseline="0" dirty="0" err="1"/>
              <a:t>competitiva</a:t>
            </a:r>
            <a:r>
              <a:rPr lang="en-US" baseline="0" dirty="0"/>
              <a:t> </a:t>
            </a:r>
            <a:r>
              <a:rPr lang="en-US" baseline="0" dirty="0" err="1"/>
              <a:t>donde</a:t>
            </a:r>
            <a:r>
              <a:rPr lang="en-US" baseline="0" dirty="0"/>
              <a:t> </a:t>
            </a:r>
            <a:r>
              <a:rPr lang="en-US" baseline="0" dirty="0" err="1"/>
              <a:t>los</a:t>
            </a:r>
            <a:r>
              <a:rPr lang="en-US" baseline="0" dirty="0"/>
              <a:t> </a:t>
            </a:r>
            <a:r>
              <a:rPr lang="en-US" baseline="0" dirty="0" err="1"/>
              <a:t>clientes</a:t>
            </a:r>
            <a:r>
              <a:rPr lang="en-US" baseline="0" dirty="0"/>
              <a:t> </a:t>
            </a:r>
            <a:r>
              <a:rPr lang="en-US" baseline="0" dirty="0" err="1"/>
              <a:t>tienden</a:t>
            </a:r>
            <a:r>
              <a:rPr lang="en-US" baseline="0" dirty="0"/>
              <a:t> a </a:t>
            </a:r>
            <a:r>
              <a:rPr lang="en-US" baseline="0" dirty="0" err="1"/>
              <a:t>exigir</a:t>
            </a:r>
            <a:r>
              <a:rPr lang="en-US" baseline="0" dirty="0"/>
              <a:t> m</a:t>
            </a:r>
            <a:r>
              <a:rPr lang="es-ES" baseline="0" dirty="0" err="1"/>
              <a:t>ás</a:t>
            </a:r>
            <a:r>
              <a:rPr lang="es-ES" baseline="0" dirty="0"/>
              <a:t> y mejor tecnología. Si comparamos el centro médico con la competencia presenta un grave atraso tecnológico.</a:t>
            </a:r>
          </a:p>
          <a:p>
            <a:pPr marL="228600" indent="-228600">
              <a:buAutoNum type="arabicPeriod"/>
            </a:pPr>
            <a:r>
              <a:rPr lang="en-US" dirty="0" err="1"/>
              <a:t>Tambi</a:t>
            </a:r>
            <a:r>
              <a:rPr lang="es-ES" dirty="0" err="1"/>
              <a:t>én</a:t>
            </a:r>
            <a:r>
              <a:rPr lang="es-ES" dirty="0"/>
              <a:t> contribuye a la problemática lo</a:t>
            </a:r>
            <a:r>
              <a:rPr lang="es-ES" baseline="0" dirty="0"/>
              <a:t> poco confiables que son los procesos de manejo de información. Habitualmente se pierden datos o se generan datos inconsistentes, lo que implica una necesidad de volver a generarlos  o procesarlos, encareciendo el negocio en general.</a:t>
            </a:r>
          </a:p>
          <a:p>
            <a:pPr marL="228600" indent="-228600">
              <a:buAutoNum type="arabicPeriod"/>
            </a:pPr>
            <a:r>
              <a:rPr lang="en-US" dirty="0"/>
              <a:t>Las</a:t>
            </a:r>
            <a:r>
              <a:rPr lang="en-US" baseline="0" dirty="0"/>
              <a:t> </a:t>
            </a:r>
            <a:r>
              <a:rPr lang="en-US" baseline="0" dirty="0" err="1"/>
              <a:t>herramientas</a:t>
            </a:r>
            <a:r>
              <a:rPr lang="en-US" baseline="0" dirty="0"/>
              <a:t> que </a:t>
            </a:r>
            <a:r>
              <a:rPr lang="en-US" baseline="0" dirty="0" err="1"/>
              <a:t>utilizan</a:t>
            </a:r>
            <a:r>
              <a:rPr lang="en-US" baseline="0" dirty="0"/>
              <a:t> </a:t>
            </a:r>
            <a:r>
              <a:rPr lang="en-US" baseline="0" dirty="0" err="1"/>
              <a:t>tambi</a:t>
            </a:r>
            <a:r>
              <a:rPr lang="es-ES" baseline="0" dirty="0" err="1"/>
              <a:t>én</a:t>
            </a:r>
            <a:r>
              <a:rPr lang="es-ES" baseline="0" dirty="0"/>
              <a:t> contribuyen: papeles y carpetas desorganizadas hacen que buscar información esencial para el proceso sea demoroso y costoso.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El </a:t>
            </a:r>
            <a:r>
              <a:rPr lang="en-US" baseline="0" dirty="0" err="1"/>
              <a:t>conjunto</a:t>
            </a:r>
            <a:r>
              <a:rPr lang="en-US" baseline="0" dirty="0"/>
              <a:t> de </a:t>
            </a:r>
            <a:r>
              <a:rPr lang="en-US" baseline="0" dirty="0" err="1"/>
              <a:t>elementos</a:t>
            </a:r>
            <a:r>
              <a:rPr lang="en-US" baseline="0" dirty="0"/>
              <a:t> </a:t>
            </a:r>
            <a:r>
              <a:rPr lang="en-US" baseline="0" dirty="0" err="1"/>
              <a:t>anteriores</a:t>
            </a:r>
            <a:r>
              <a:rPr lang="en-US" baseline="0" dirty="0"/>
              <a:t> </a:t>
            </a:r>
            <a:r>
              <a:rPr lang="en-US" baseline="0" dirty="0" err="1"/>
              <a:t>contribuyen</a:t>
            </a:r>
            <a:r>
              <a:rPr lang="en-US" baseline="0" dirty="0"/>
              <a:t> al gran </a:t>
            </a:r>
            <a:r>
              <a:rPr lang="en-US" baseline="0" dirty="0" err="1"/>
              <a:t>problema</a:t>
            </a:r>
            <a:r>
              <a:rPr lang="en-US" baseline="0" dirty="0"/>
              <a:t> del </a:t>
            </a:r>
            <a:r>
              <a:rPr lang="en-US" baseline="0" dirty="0" err="1"/>
              <a:t>cliente</a:t>
            </a:r>
            <a:r>
              <a:rPr lang="en-US" baseline="0" dirty="0"/>
              <a:t>: </a:t>
            </a:r>
            <a:r>
              <a:rPr lang="en-US" baseline="0" dirty="0" err="1"/>
              <a:t>varios</a:t>
            </a:r>
            <a:r>
              <a:rPr lang="en-US" baseline="0" dirty="0"/>
              <a:t> de </a:t>
            </a:r>
            <a:r>
              <a:rPr lang="en-US" baseline="0" dirty="0" err="1"/>
              <a:t>sus</a:t>
            </a:r>
            <a:r>
              <a:rPr lang="en-US" baseline="0" dirty="0"/>
              <a:t> </a:t>
            </a:r>
            <a:r>
              <a:rPr lang="en-US" baseline="0" dirty="0" err="1"/>
              <a:t>procesos</a:t>
            </a:r>
            <a:r>
              <a:rPr lang="en-US" baseline="0" dirty="0"/>
              <a:t> </a:t>
            </a:r>
            <a:r>
              <a:rPr lang="en-US" baseline="0" dirty="0" err="1"/>
              <a:t>est</a:t>
            </a:r>
            <a:r>
              <a:rPr lang="es-ES" baseline="0" dirty="0" err="1"/>
              <a:t>án</a:t>
            </a:r>
            <a:r>
              <a:rPr lang="es-ES" baseline="0" dirty="0"/>
              <a:t> tomando demasiado tiempo. El cliente teme que esto le pueda traer consecuencias futuras, como pérdida de clientes por disminución de su satisfacción.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6183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</a:t>
            </a:r>
            <a:r>
              <a:rPr lang="en-US" baseline="0" dirty="0"/>
              <a:t> </a:t>
            </a:r>
            <a:r>
              <a:rPr lang="en-US" baseline="0" dirty="0" err="1"/>
              <a:t>soluci</a:t>
            </a:r>
            <a:r>
              <a:rPr lang="es-ES" baseline="0" dirty="0" err="1"/>
              <a:t>ón</a:t>
            </a:r>
            <a:r>
              <a:rPr lang="es-ES" baseline="0" dirty="0"/>
              <a:t> que el cliente solicita ataca a estos procesos, que son los que considera más afectados por el problema anterior.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7468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Agendamiento</a:t>
            </a:r>
            <a:r>
              <a:rPr lang="es-ES" dirty="0" smtClean="0"/>
              <a:t> de horarios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2367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Objetivos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específicos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antiguo</a:t>
            </a:r>
            <a:r>
              <a:rPr lang="en-US" baseline="0" dirty="0" smtClean="0"/>
              <a:t>:</a:t>
            </a:r>
            <a:endParaRPr lang="en-US" baseline="0" dirty="0" smtClean="0"/>
          </a:p>
          <a:p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Agendar horas médicas en el sistema en al menos un 40% más rápido que el método actual.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 el ingreso de paciente en el sistema en al menos un 45% más rápido que el método actual.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 una ficha medica en el sistema en al menos un 50% más rápido que el método actual.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Reducir el tiempo empleado en el pago de honorarios en al menos un 50% del tiempo de ejecución.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Entregar resultados de exámenes al paciente en al menos un 80% más rápido que el método actual.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Realizar cierre de caja en al menos un 80% más rápido que el método actual.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Garantizar integridad de los datos de fichas médicas en el sistema en al menos un 95%.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Reducir la incertidumbre de los pacientes por pérdida de fichas médicas al menos a un 2%.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Asegurar la confiabilidad de la información de las cajas en el sistema en al menos un 99%.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Buscar fichas médicas en el sistema en al menos un 80% más rápido que el método actual.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Comunicar petición de personal a médicos, enfermeros y/o tecnólogos en al menos un 80% más rápido que el método actual.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Asegurar que médicos, enfermeros y/o tecnólogos reciban el detalle de procedimiento a efectuar en al menos un 99% de las ocasiones. 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Asegurar que el paciente pueda tener acceso a la información de a sus horas médicas, fichas médicas y resultado de exámenes el 99% del tiempo bajo condiciones normales.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 órdenes de análisis de muestras de pacientes en al menos 80% más rápido que el método actual.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668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C9D5-1059-417C-933B-079D684B6386}" type="datetime1">
              <a:rPr lang="es-CL" smtClean="0"/>
              <a:t>12-09-2016</a:t>
            </a:fld>
            <a:endParaRPr lang="es-C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3981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0E4C-398C-460E-BAB2-2CA54AE1728D}" type="datetime1">
              <a:rPr lang="es-CL" smtClean="0"/>
              <a:t>12-09-2016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250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03C6-1909-4781-971E-116AFD440A10}" type="datetime1">
              <a:rPr lang="es-CL" smtClean="0"/>
              <a:t>12-09-2016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150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ED30-8343-49F5-A66D-C88BB0DF3F98}" type="datetime1">
              <a:rPr lang="es-CL" smtClean="0"/>
              <a:t>12-09-2016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248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CD7B-FFF3-4FF8-AAE9-DF516B8429F0}" type="datetime1">
              <a:rPr lang="es-CL" smtClean="0"/>
              <a:t>12-09-2016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358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6FD1-7923-4D70-9EDC-F33CED2E88B0}" type="datetime1">
              <a:rPr lang="es-CL" smtClean="0"/>
              <a:t>12-09-2016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30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6DFA-3945-4E01-A82F-05D34E7C69EF}" type="datetime1">
              <a:rPr lang="es-CL" smtClean="0"/>
              <a:t>12-09-2016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409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4F69-2838-42FA-8DBD-EC78C746AC4D}" type="datetime1">
              <a:rPr lang="es-CL" smtClean="0"/>
              <a:t>12-09-2016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83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B1EE-80D2-40B9-84CD-27545A9BFEA4}" type="datetime1">
              <a:rPr lang="es-CL" smtClean="0"/>
              <a:t>12-09-2016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276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1AB1-5E7F-4428-BF74-71643B6F22AD}" type="datetime1">
              <a:rPr lang="es-CL" smtClean="0"/>
              <a:t>12-09-2016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928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6E1C-99D9-459A-8191-EBC25BE06DF5}" type="datetime1">
              <a:rPr lang="es-CL" smtClean="0"/>
              <a:t>12-09-2016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662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9FB8A2EC-9F2E-49B3-BC1D-41B8951AFF83}" type="datetime1">
              <a:rPr lang="es-CL" smtClean="0"/>
              <a:t>12-09-2016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603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71720" y="1411581"/>
            <a:ext cx="9418320" cy="3120717"/>
          </a:xfrm>
        </p:spPr>
        <p:txBody>
          <a:bodyPr/>
          <a:lstStyle/>
          <a:p>
            <a:r>
              <a:rPr lang="es-CL" dirty="0"/>
              <a:t>Caso 1: Centro m</a:t>
            </a:r>
            <a:r>
              <a:rPr lang="es-ES" dirty="0" err="1"/>
              <a:t>édico</a:t>
            </a:r>
            <a:r>
              <a:rPr lang="es-ES" dirty="0"/>
              <a:t> Hipócrates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s-CL" dirty="0">
                <a:solidFill>
                  <a:schemeClr val="tx2">
                    <a:lumMod val="75000"/>
                  </a:schemeClr>
                </a:solidFill>
              </a:rPr>
              <a:t>Portafolio de título 2016-2</a:t>
            </a:r>
          </a:p>
          <a:p>
            <a:pPr algn="r"/>
            <a:r>
              <a:rPr lang="es-CL" dirty="0">
                <a:solidFill>
                  <a:schemeClr val="tx1"/>
                </a:solidFill>
              </a:rPr>
              <a:t>Docente: Vicente Aranda</a:t>
            </a:r>
          </a:p>
          <a:p>
            <a:pPr algn="r"/>
            <a:r>
              <a:rPr lang="es-CL" dirty="0">
                <a:solidFill>
                  <a:schemeClr val="tx1"/>
                </a:solidFill>
              </a:rPr>
              <a:t>Alumnos: Elias Baeza, Pablo de la Sotta, </a:t>
            </a:r>
          </a:p>
          <a:p>
            <a:pPr algn="r"/>
            <a:r>
              <a:rPr lang="es-CL" dirty="0">
                <a:solidFill>
                  <a:schemeClr val="tx1"/>
                </a:solidFill>
              </a:rPr>
              <a:t>Fabián Jaque, Gonzalo López, Tomás Muñiz</a:t>
            </a:r>
          </a:p>
        </p:txBody>
      </p:sp>
      <p:pic>
        <p:nvPicPr>
          <p:cNvPr id="102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8833666" y="618369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190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Desarrollo de sistema de software:</a:t>
            </a:r>
            <a:endParaRPr lang="es-ES" sz="3400" dirty="0"/>
          </a:p>
          <a:p>
            <a:pPr lvl="1"/>
            <a:r>
              <a:rPr lang="es-ES" sz="3400" dirty="0"/>
              <a:t>Utilizando Java y .NET</a:t>
            </a:r>
          </a:p>
          <a:p>
            <a:pPr lvl="1"/>
            <a:r>
              <a:rPr lang="es-ES" sz="3400" dirty="0"/>
              <a:t>Para el escritorio y web</a:t>
            </a:r>
          </a:p>
          <a:p>
            <a:pPr lvl="1"/>
            <a:r>
              <a:rPr lang="en-US" sz="3400" dirty="0"/>
              <a:t>Con BD Oracle</a:t>
            </a:r>
          </a:p>
          <a:p>
            <a:pPr lvl="1"/>
            <a:r>
              <a:rPr lang="en-US" sz="3400" dirty="0"/>
              <a:t>Que </a:t>
            </a:r>
            <a:r>
              <a:rPr lang="en-US" sz="3400" dirty="0" err="1"/>
              <a:t>cumpla</a:t>
            </a:r>
            <a:r>
              <a:rPr lang="en-US" sz="3400" dirty="0"/>
              <a:t> con </a:t>
            </a:r>
            <a:r>
              <a:rPr lang="en-US" sz="3400" dirty="0" err="1"/>
              <a:t>est</a:t>
            </a:r>
            <a:r>
              <a:rPr lang="es-ES" sz="3400" dirty="0" err="1"/>
              <a:t>ándares</a:t>
            </a:r>
            <a:r>
              <a:rPr lang="es-ES" sz="3400" dirty="0"/>
              <a:t> de programación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9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8833666" y="618369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111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Proyecto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10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8833666" y="618369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31" y="2271697"/>
            <a:ext cx="9740518" cy="1843103"/>
          </a:xfrm>
        </p:spPr>
      </p:pic>
    </p:spTree>
    <p:extLst>
      <p:ext uri="{BB962C8B-B14F-4D97-AF65-F5344CB8AC3E}">
        <p14:creationId xmlns:p14="http://schemas.microsoft.com/office/powerpoint/2010/main" val="157686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Carta Gantt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11</a:t>
            </a:fld>
            <a:endParaRPr lang="es-CL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7605" y="2604704"/>
            <a:ext cx="9972553" cy="2170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8833666" y="618369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683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 de </a:t>
            </a:r>
            <a:r>
              <a:rPr lang="en-US"/>
              <a:t>la </a:t>
            </a:r>
            <a:r>
              <a:rPr lang="en-US" dirty="0" err="1"/>
              <a:t>presentaci</a:t>
            </a:r>
            <a:r>
              <a:rPr lang="es-ES" dirty="0" err="1"/>
              <a:t>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Alguna</a:t>
            </a:r>
            <a:r>
              <a:rPr lang="en-US" sz="3600" dirty="0"/>
              <a:t> </a:t>
            </a:r>
            <a:r>
              <a:rPr lang="en-US" sz="3600" dirty="0" err="1"/>
              <a:t>pregunta</a:t>
            </a:r>
            <a:r>
              <a:rPr lang="en-US" sz="3600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12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8833666" y="618369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16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Puntos</a:t>
            </a:r>
            <a:r>
              <a:rPr lang="en-US" dirty="0"/>
              <a:t> a </a:t>
            </a:r>
            <a:r>
              <a:rPr lang="en-US" dirty="0" err="1"/>
              <a:t>tratar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s-CL" sz="3600" dirty="0"/>
              <a:t>Cliente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Problem</a:t>
            </a:r>
            <a:r>
              <a:rPr lang="es-ES" sz="3600" dirty="0"/>
              <a:t>ática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Soluci</a:t>
            </a:r>
            <a:r>
              <a:rPr lang="es-ES" sz="3600" dirty="0" err="1"/>
              <a:t>ón</a:t>
            </a:r>
            <a:endParaRPr lang="es-ES" sz="3600" dirty="0"/>
          </a:p>
          <a:p>
            <a:pPr marL="742950" indent="-742950">
              <a:buFont typeface="+mj-lt"/>
              <a:buAutoNum type="arabicPeriod"/>
            </a:pPr>
            <a:r>
              <a:rPr lang="es-CL" sz="3600" dirty="0"/>
              <a:t>Objetivos</a:t>
            </a:r>
          </a:p>
          <a:p>
            <a:pPr marL="742950" indent="-742950">
              <a:buFont typeface="+mj-lt"/>
              <a:buAutoNum type="arabicPeriod"/>
            </a:pPr>
            <a:r>
              <a:rPr lang="es-ES" sz="3600" dirty="0" smtClean="0"/>
              <a:t>Proyecto</a:t>
            </a:r>
          </a:p>
          <a:p>
            <a:pPr marL="742950" indent="-742950">
              <a:buFont typeface="+mj-lt"/>
              <a:buAutoNum type="arabicPeriod"/>
            </a:pPr>
            <a:r>
              <a:rPr lang="es-ES" sz="3600" dirty="0" smtClean="0"/>
              <a:t>Carta Gantt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8833666" y="618369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93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Cliente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</a:t>
            </a:r>
            <a:r>
              <a:rPr lang="es-ES" sz="3600" dirty="0"/>
              <a:t>entro médico</a:t>
            </a:r>
          </a:p>
          <a:p>
            <a:r>
              <a:rPr lang="es-ES" sz="3600" dirty="0"/>
              <a:t>Trabajan: Médicos, enfermeras, tecnólogos médicos, operadores.</a:t>
            </a:r>
          </a:p>
          <a:p>
            <a:r>
              <a:rPr lang="es-ES" sz="3600" dirty="0"/>
              <a:t>Ofrece: Consultas médicas, exámenes de laboratorio, exámenes de </a:t>
            </a:r>
            <a:r>
              <a:rPr lang="es-ES" sz="3600" dirty="0" err="1"/>
              <a:t>imagenología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2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8833666" y="618369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22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Cliente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Su </a:t>
            </a:r>
            <a:r>
              <a:rPr lang="en-US" sz="3600" dirty="0" err="1"/>
              <a:t>proceso</a:t>
            </a:r>
            <a:r>
              <a:rPr lang="en-US" sz="3600" dirty="0"/>
              <a:t> </a:t>
            </a:r>
            <a:r>
              <a:rPr lang="en-US" sz="3600" dirty="0" err="1"/>
              <a:t>es</a:t>
            </a:r>
            <a:r>
              <a:rPr lang="en-US" sz="3600" dirty="0"/>
              <a:t>:</a:t>
            </a:r>
          </a:p>
          <a:p>
            <a:pPr marL="1017270" lvl="1" indent="-742950">
              <a:buFont typeface="+mj-lt"/>
              <a:buAutoNum type="arabicPeriod"/>
            </a:pPr>
            <a:r>
              <a:rPr lang="en-US" sz="3400" dirty="0" err="1"/>
              <a:t>Paciente</a:t>
            </a:r>
            <a:r>
              <a:rPr lang="en-US" sz="3400" dirty="0"/>
              <a:t> </a:t>
            </a:r>
            <a:r>
              <a:rPr lang="en-US" sz="3400" dirty="0" err="1"/>
              <a:t>toma</a:t>
            </a:r>
            <a:r>
              <a:rPr lang="en-US" sz="3400" dirty="0"/>
              <a:t> </a:t>
            </a:r>
            <a:r>
              <a:rPr lang="en-US" sz="3400" dirty="0" err="1"/>
              <a:t>hora</a:t>
            </a:r>
            <a:endParaRPr lang="en-US" sz="3400" dirty="0"/>
          </a:p>
          <a:p>
            <a:pPr marL="1017270" lvl="1" indent="-742950">
              <a:buFont typeface="+mj-lt"/>
              <a:buAutoNum type="arabicPeriod"/>
            </a:pPr>
            <a:r>
              <a:rPr lang="en-US" sz="3400" dirty="0" err="1"/>
              <a:t>Paciente</a:t>
            </a:r>
            <a:r>
              <a:rPr lang="en-US" sz="3400" dirty="0"/>
              <a:t> se </a:t>
            </a:r>
            <a:r>
              <a:rPr lang="en-US" sz="3400" dirty="0" err="1"/>
              <a:t>presenta</a:t>
            </a:r>
            <a:r>
              <a:rPr lang="en-US" sz="3400" dirty="0"/>
              <a:t> a la </a:t>
            </a:r>
            <a:r>
              <a:rPr lang="en-US" sz="3400" dirty="0" err="1"/>
              <a:t>hora</a:t>
            </a:r>
            <a:r>
              <a:rPr lang="en-US" sz="3400" dirty="0"/>
              <a:t>, </a:t>
            </a:r>
            <a:r>
              <a:rPr lang="en-US" sz="3400" dirty="0" err="1"/>
              <a:t>es</a:t>
            </a:r>
            <a:r>
              <a:rPr lang="en-US" sz="3400" dirty="0"/>
              <a:t> </a:t>
            </a:r>
            <a:r>
              <a:rPr lang="en-US" sz="3400" dirty="0" err="1"/>
              <a:t>ingresado</a:t>
            </a:r>
            <a:endParaRPr lang="en-US" sz="3400" dirty="0"/>
          </a:p>
          <a:p>
            <a:pPr marL="1017270" lvl="1" indent="-742950">
              <a:buFont typeface="+mj-lt"/>
              <a:buAutoNum type="arabicPeriod"/>
            </a:pPr>
            <a:r>
              <a:rPr lang="en-US" sz="3400" dirty="0" err="1"/>
              <a:t>Paciente</a:t>
            </a:r>
            <a:r>
              <a:rPr lang="en-US" sz="3400" dirty="0"/>
              <a:t> </a:t>
            </a:r>
            <a:r>
              <a:rPr lang="en-US" sz="3400" dirty="0" err="1"/>
              <a:t>paga</a:t>
            </a:r>
            <a:r>
              <a:rPr lang="en-US" sz="3400" dirty="0"/>
              <a:t> el </a:t>
            </a:r>
            <a:r>
              <a:rPr lang="en-US" sz="3400" dirty="0" err="1"/>
              <a:t>procedimiento</a:t>
            </a:r>
            <a:endParaRPr lang="en-US" sz="3400" dirty="0"/>
          </a:p>
          <a:p>
            <a:pPr marL="1017270" lvl="1" indent="-742950">
              <a:buFont typeface="+mj-lt"/>
              <a:buAutoNum type="arabicPeriod"/>
            </a:pPr>
            <a:r>
              <a:rPr lang="en-US" sz="3400" dirty="0"/>
              <a:t>Se </a:t>
            </a:r>
            <a:r>
              <a:rPr lang="en-US" sz="3400" dirty="0" err="1"/>
              <a:t>ejecuta</a:t>
            </a:r>
            <a:r>
              <a:rPr lang="en-US" sz="3400" dirty="0"/>
              <a:t> el </a:t>
            </a:r>
            <a:r>
              <a:rPr lang="en-US" sz="3400" dirty="0" err="1"/>
              <a:t>procedimiento</a:t>
            </a:r>
            <a:endParaRPr lang="en-US" sz="3400" dirty="0"/>
          </a:p>
          <a:p>
            <a:pPr marL="1017270" lvl="1" indent="-742950">
              <a:buFont typeface="+mj-lt"/>
              <a:buAutoNum type="arabicPeriod"/>
            </a:pPr>
            <a:r>
              <a:rPr lang="en-US" sz="3400" dirty="0"/>
              <a:t>Se </a:t>
            </a:r>
            <a:r>
              <a:rPr lang="en-US" sz="3400" dirty="0" err="1"/>
              <a:t>entregan</a:t>
            </a:r>
            <a:r>
              <a:rPr lang="en-US" sz="3400" dirty="0"/>
              <a:t> los </a:t>
            </a:r>
            <a:r>
              <a:rPr lang="en-US" sz="3400" dirty="0" err="1"/>
              <a:t>resultados</a:t>
            </a:r>
            <a:r>
              <a:rPr lang="en-US" sz="3400" dirty="0"/>
              <a:t> del </a:t>
            </a:r>
            <a:r>
              <a:rPr lang="en-US" sz="3400" dirty="0" err="1"/>
              <a:t>procedimiento</a:t>
            </a:r>
            <a:endParaRPr lang="en-US" sz="3400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3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8833666" y="618369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91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Cliente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 </a:t>
            </a:r>
            <a:r>
              <a:rPr lang="en-US" sz="3600" dirty="0" err="1"/>
              <a:t>proceso</a:t>
            </a:r>
            <a:r>
              <a:rPr lang="en-US" sz="3600" dirty="0"/>
              <a:t> </a:t>
            </a:r>
            <a:r>
              <a:rPr lang="en-US" sz="3600" dirty="0" err="1"/>
              <a:t>es</a:t>
            </a:r>
            <a:r>
              <a:rPr lang="en-US" sz="3600" dirty="0"/>
              <a:t>:</a:t>
            </a:r>
          </a:p>
          <a:p>
            <a:pPr marL="1017270" lvl="1" indent="-742950">
              <a:buFont typeface="+mj-lt"/>
              <a:buAutoNum type="arabicPeriod"/>
            </a:pPr>
            <a:r>
              <a:rPr lang="en-US" sz="3400" dirty="0" err="1"/>
              <a:t>Paciente</a:t>
            </a:r>
            <a:r>
              <a:rPr lang="en-US" sz="3400" dirty="0"/>
              <a:t> </a:t>
            </a:r>
            <a:r>
              <a:rPr lang="en-US" sz="3400" dirty="0" err="1"/>
              <a:t>toma</a:t>
            </a:r>
            <a:r>
              <a:rPr lang="en-US" sz="3400" dirty="0"/>
              <a:t> hora</a:t>
            </a:r>
          </a:p>
          <a:p>
            <a:pPr marL="1017270" lvl="1" indent="-742950">
              <a:buFont typeface="+mj-lt"/>
              <a:buAutoNum type="arabicPeriod"/>
            </a:pPr>
            <a:r>
              <a:rPr lang="en-US" sz="3400" dirty="0" err="1"/>
              <a:t>Paciente</a:t>
            </a:r>
            <a:r>
              <a:rPr lang="en-US" sz="3400" dirty="0"/>
              <a:t> se </a:t>
            </a:r>
            <a:r>
              <a:rPr lang="en-US" sz="3400" dirty="0" err="1"/>
              <a:t>presenta</a:t>
            </a:r>
            <a:r>
              <a:rPr lang="en-US" sz="3400" dirty="0"/>
              <a:t> a la hora, </a:t>
            </a:r>
            <a:r>
              <a:rPr lang="en-US" sz="3400" dirty="0" err="1"/>
              <a:t>es</a:t>
            </a:r>
            <a:r>
              <a:rPr lang="en-US" sz="3400" dirty="0"/>
              <a:t> </a:t>
            </a:r>
            <a:r>
              <a:rPr lang="en-US" sz="3400" dirty="0" err="1"/>
              <a:t>ingresado</a:t>
            </a:r>
            <a:endParaRPr lang="en-US" sz="3400" dirty="0"/>
          </a:p>
          <a:p>
            <a:pPr marL="1017270" lvl="1" indent="-742950">
              <a:buFont typeface="+mj-lt"/>
              <a:buAutoNum type="arabicPeriod"/>
            </a:pPr>
            <a:r>
              <a:rPr lang="en-US" sz="3400" dirty="0" err="1"/>
              <a:t>Paciente</a:t>
            </a:r>
            <a:r>
              <a:rPr lang="en-US" sz="3400" dirty="0"/>
              <a:t> </a:t>
            </a:r>
            <a:r>
              <a:rPr lang="en-US" sz="3400" dirty="0" err="1"/>
              <a:t>paga</a:t>
            </a:r>
            <a:r>
              <a:rPr lang="en-US" sz="3400" dirty="0"/>
              <a:t> el </a:t>
            </a:r>
            <a:r>
              <a:rPr lang="en-US" sz="3400" dirty="0" err="1"/>
              <a:t>procedimiento</a:t>
            </a:r>
            <a:endParaRPr lang="en-US" sz="3400" dirty="0"/>
          </a:p>
          <a:p>
            <a:pPr marL="1017270" lvl="1" indent="-742950">
              <a:buFont typeface="+mj-lt"/>
              <a:buAutoNum type="arabicPeriod"/>
            </a:pPr>
            <a:r>
              <a:rPr lang="en-US" sz="3400" dirty="0"/>
              <a:t>Se </a:t>
            </a:r>
            <a:r>
              <a:rPr lang="en-US" sz="3400" dirty="0" err="1"/>
              <a:t>ejecuta</a:t>
            </a:r>
            <a:r>
              <a:rPr lang="en-US" sz="3400" dirty="0"/>
              <a:t> el </a:t>
            </a:r>
            <a:r>
              <a:rPr lang="en-US" sz="3400" dirty="0" err="1"/>
              <a:t>procedimiento</a:t>
            </a:r>
            <a:endParaRPr lang="en-US" sz="3400" dirty="0"/>
          </a:p>
          <a:p>
            <a:pPr marL="1017270" lvl="1" indent="-742950">
              <a:buFont typeface="+mj-lt"/>
              <a:buAutoNum type="arabicPeriod"/>
            </a:pPr>
            <a:r>
              <a:rPr lang="en-US" sz="3400" dirty="0"/>
              <a:t>Se </a:t>
            </a:r>
            <a:r>
              <a:rPr lang="en-US" sz="3400" dirty="0" err="1"/>
              <a:t>entregan</a:t>
            </a:r>
            <a:r>
              <a:rPr lang="en-US" sz="3400" dirty="0"/>
              <a:t> </a:t>
            </a:r>
            <a:r>
              <a:rPr lang="en-US" sz="3400" dirty="0" err="1"/>
              <a:t>los</a:t>
            </a:r>
            <a:r>
              <a:rPr lang="en-US" sz="3400" dirty="0"/>
              <a:t> </a:t>
            </a:r>
            <a:r>
              <a:rPr lang="en-US" sz="3400" dirty="0" err="1"/>
              <a:t>resultados</a:t>
            </a:r>
            <a:r>
              <a:rPr lang="en-US" sz="3400" dirty="0"/>
              <a:t> del </a:t>
            </a:r>
            <a:r>
              <a:rPr lang="en-US" sz="3400" dirty="0" err="1"/>
              <a:t>procedimiento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4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8833666" y="618369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Marcador de contenido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322" y="1828799"/>
            <a:ext cx="8852170" cy="455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0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s-ES" dirty="0"/>
              <a:t>ática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5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8833666" y="618369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4"/>
          <p:cNvSpPr/>
          <p:nvPr/>
        </p:nvSpPr>
        <p:spPr>
          <a:xfrm>
            <a:off x="1261872" y="1810339"/>
            <a:ext cx="9573677" cy="4361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_tradnl" sz="12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L" sz="12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2004851" y="5392260"/>
            <a:ext cx="1513164" cy="535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Entorno</a:t>
            </a:r>
            <a:endParaRPr lang="es-CL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8355895" y="3092995"/>
            <a:ext cx="1884864" cy="13327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CL" dirty="0">
                <a:ea typeface="Calibri" panose="020F0502020204030204" pitchFamily="34" charset="0"/>
                <a:cs typeface="Times New Roman" panose="02020603050405020304" pitchFamily="18" charset="0"/>
              </a:rPr>
              <a:t>Procesos toman demasiado tiempo</a:t>
            </a:r>
            <a:endParaRPr lang="es-CL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Conector recto 11"/>
          <p:cNvCxnSpPr/>
          <p:nvPr/>
        </p:nvCxnSpPr>
        <p:spPr>
          <a:xfrm>
            <a:off x="3677412" y="3710544"/>
            <a:ext cx="4670442" cy="1163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3027508" y="2323696"/>
            <a:ext cx="756583" cy="13957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8" idx="0"/>
          </p:cNvCxnSpPr>
          <p:nvPr/>
        </p:nvCxnSpPr>
        <p:spPr>
          <a:xfrm flipV="1">
            <a:off x="2761433" y="3733988"/>
            <a:ext cx="1327975" cy="1658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6154674" y="2323322"/>
            <a:ext cx="756583" cy="13957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10" idx="0"/>
          </p:cNvCxnSpPr>
          <p:nvPr/>
        </p:nvCxnSpPr>
        <p:spPr>
          <a:xfrm flipV="1">
            <a:off x="5727386" y="3731680"/>
            <a:ext cx="1174952" cy="16345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1472184" y="3795682"/>
            <a:ext cx="1885289" cy="6192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Alto volumen de pacientes</a:t>
            </a:r>
            <a:endParaRPr lang="es-CL" sz="3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1472184" y="4535299"/>
            <a:ext cx="1549521" cy="5030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16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Atraso tecnológico</a:t>
            </a:r>
            <a:endParaRPr lang="es-ES" sz="2800" u="sng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" name="Conector recto 23"/>
          <p:cNvCxnSpPr/>
          <p:nvPr/>
        </p:nvCxnSpPr>
        <p:spPr>
          <a:xfrm>
            <a:off x="2961056" y="2805202"/>
            <a:ext cx="305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3778287" y="4654482"/>
            <a:ext cx="1776091" cy="5850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CL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sz="14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s-ES" sz="14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lmacenamiento</a:t>
            </a:r>
            <a:r>
              <a:rPr lang="es-ES" sz="14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desorganizado</a:t>
            </a:r>
            <a:r>
              <a:rPr lang="es-E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E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5" name="Conector recto 24"/>
          <p:cNvCxnSpPr>
            <a:stCxn id="18" idx="3"/>
          </p:cNvCxnSpPr>
          <p:nvPr/>
        </p:nvCxnSpPr>
        <p:spPr>
          <a:xfrm>
            <a:off x="3357473" y="4105297"/>
            <a:ext cx="338598" cy="9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19" idx="3"/>
          </p:cNvCxnSpPr>
          <p:nvPr/>
        </p:nvCxnSpPr>
        <p:spPr>
          <a:xfrm flipV="1">
            <a:off x="3021705" y="4767933"/>
            <a:ext cx="217024" cy="18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6168903" y="2910055"/>
            <a:ext cx="290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22" idx="3"/>
          </p:cNvCxnSpPr>
          <p:nvPr/>
        </p:nvCxnSpPr>
        <p:spPr>
          <a:xfrm flipV="1">
            <a:off x="6154675" y="4029144"/>
            <a:ext cx="497981" cy="22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5558398" y="4876435"/>
            <a:ext cx="528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6342877" y="3350164"/>
            <a:ext cx="363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redondeado 6"/>
          <p:cNvSpPr/>
          <p:nvPr/>
        </p:nvSpPr>
        <p:spPr>
          <a:xfrm>
            <a:off x="2008054" y="1897530"/>
            <a:ext cx="1862356" cy="535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Procedimientos</a:t>
            </a:r>
            <a:endParaRPr lang="es-CL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5260466" y="1903078"/>
            <a:ext cx="1687760" cy="535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Información</a:t>
            </a:r>
            <a:endParaRPr lang="es-CL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639488" y="2588731"/>
            <a:ext cx="1382217" cy="5834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Poca claridad</a:t>
            </a:r>
            <a:endParaRPr lang="es-ES" sz="3200" u="sng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4409725" y="2745330"/>
            <a:ext cx="1784342" cy="343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Pérdida de datos</a:t>
            </a:r>
            <a:endParaRPr lang="es-CL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256106" y="3213017"/>
            <a:ext cx="2104338" cy="4199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14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Inconsistencia de datos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4861681" y="5366233"/>
            <a:ext cx="1731409" cy="535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Herramientas</a:t>
            </a:r>
            <a:endParaRPr lang="es-CL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223179" y="3860773"/>
            <a:ext cx="1931496" cy="3823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s-ES" sz="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E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Datos en papel</a:t>
            </a:r>
            <a:endParaRPr lang="es-CL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ES_tradnl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L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9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Soluci</a:t>
            </a:r>
            <a:r>
              <a:rPr lang="es-ES" dirty="0" err="1"/>
              <a:t>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3600" dirty="0"/>
              <a:t>La solución solicitada comprende un sistema de software que agilice:</a:t>
            </a:r>
          </a:p>
          <a:p>
            <a:pPr lvl="1"/>
            <a:r>
              <a:rPr lang="en-US" sz="2800" dirty="0" err="1"/>
              <a:t>Agendamiento</a:t>
            </a:r>
            <a:r>
              <a:rPr lang="en-US" sz="2800" dirty="0"/>
              <a:t> de horas</a:t>
            </a:r>
          </a:p>
          <a:p>
            <a:pPr lvl="1"/>
            <a:r>
              <a:rPr lang="en-US" sz="2800" dirty="0" err="1"/>
              <a:t>Gesti</a:t>
            </a:r>
            <a:r>
              <a:rPr lang="es-ES" sz="2800" dirty="0" err="1"/>
              <a:t>ón</a:t>
            </a:r>
            <a:r>
              <a:rPr lang="es-ES" sz="2800" dirty="0"/>
              <a:t> de fichas médicas</a:t>
            </a:r>
          </a:p>
          <a:p>
            <a:pPr lvl="1"/>
            <a:r>
              <a:rPr lang="es-ES" sz="2800" dirty="0"/>
              <a:t>Pago de honorarios</a:t>
            </a:r>
          </a:p>
          <a:p>
            <a:pPr lvl="1"/>
            <a:r>
              <a:rPr lang="en-US" sz="2800" dirty="0" err="1"/>
              <a:t>Contabilidad</a:t>
            </a:r>
            <a:r>
              <a:rPr lang="en-US" sz="2800" dirty="0"/>
              <a:t> de </a:t>
            </a:r>
            <a:r>
              <a:rPr lang="en-US" sz="2800" dirty="0" err="1"/>
              <a:t>cajas</a:t>
            </a:r>
            <a:endParaRPr lang="en-US" sz="2800" dirty="0"/>
          </a:p>
          <a:p>
            <a:pPr lvl="1"/>
            <a:r>
              <a:rPr lang="en-US" sz="2800" dirty="0" err="1"/>
              <a:t>Entrega</a:t>
            </a:r>
            <a:r>
              <a:rPr lang="en-US" sz="2800" dirty="0"/>
              <a:t> de </a:t>
            </a:r>
            <a:r>
              <a:rPr lang="en-US" sz="2800" dirty="0" err="1"/>
              <a:t>resultados</a:t>
            </a:r>
            <a:endParaRPr lang="en-US" sz="2800" dirty="0"/>
          </a:p>
          <a:p>
            <a:pPr lvl="1"/>
            <a:r>
              <a:rPr lang="es-ES" sz="2800" dirty="0"/>
              <a:t>Órdenes de procedimientos</a:t>
            </a:r>
            <a:endParaRPr lang="en-US" sz="2800" dirty="0"/>
          </a:p>
          <a:p>
            <a:pPr lvl="1"/>
            <a:r>
              <a:rPr lang="en-US" sz="2800" dirty="0"/>
              <a:t>Reporter</a:t>
            </a:r>
            <a:r>
              <a:rPr lang="es-ES" sz="2800" dirty="0" err="1"/>
              <a:t>ía</a:t>
            </a:r>
            <a:endParaRPr lang="es-ES" sz="2800" dirty="0"/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6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8833666" y="618369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0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2" y="1828800"/>
            <a:ext cx="8146679" cy="5029200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7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8833666" y="618369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26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s-ES" sz="2100" b="1" dirty="0">
                <a:solidFill>
                  <a:srgbClr val="FF0000"/>
                </a:solidFill>
              </a:rPr>
              <a:t>Objetivo General</a:t>
            </a:r>
            <a:endParaRPr lang="es-ES" sz="2100" b="1" dirty="0">
              <a:solidFill>
                <a:schemeClr val="tx1"/>
              </a:solidFill>
            </a:endParaRPr>
          </a:p>
          <a:p>
            <a:r>
              <a:rPr lang="es-ES_tradnl" dirty="0">
                <a:solidFill>
                  <a:schemeClr val="tx1"/>
                </a:solidFill>
              </a:rPr>
              <a:t>Mejorar los resultados de los procesos del centro médico Hipócrates mediante una solución integrada de software.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CL" sz="2100" b="1" dirty="0" smtClean="0">
                <a:solidFill>
                  <a:srgbClr val="FF0000"/>
                </a:solidFill>
              </a:rPr>
              <a:t>Objetivos </a:t>
            </a:r>
            <a:r>
              <a:rPr lang="es-CL" sz="2100" b="1" dirty="0">
                <a:solidFill>
                  <a:srgbClr val="FF0000"/>
                </a:solidFill>
              </a:rPr>
              <a:t>Específicos</a:t>
            </a:r>
            <a:endParaRPr lang="es-CL" sz="2100" b="1" dirty="0">
              <a:solidFill>
                <a:schemeClr val="tx1"/>
              </a:solidFill>
            </a:endParaRPr>
          </a:p>
          <a:p>
            <a:pPr marL="171450" lvl="0" indent="-171450"/>
            <a:r>
              <a:rPr lang="es-ES_tradnl" dirty="0">
                <a:solidFill>
                  <a:schemeClr val="tx1"/>
                </a:solidFill>
              </a:rPr>
              <a:t>Reducir el tiempo empleado en el pago de honorarios en al menos un 50% del tiempo de ejecución</a:t>
            </a:r>
            <a:r>
              <a:rPr lang="es-ES_tradnl" dirty="0" smtClean="0">
                <a:solidFill>
                  <a:schemeClr val="tx1"/>
                </a:solidFill>
              </a:rPr>
              <a:t>.</a:t>
            </a:r>
          </a:p>
          <a:p>
            <a:pPr marL="171450" lvl="0" indent="-171450"/>
            <a:r>
              <a:rPr lang="es-ES_tradnl" dirty="0" smtClean="0">
                <a:solidFill>
                  <a:schemeClr val="tx1"/>
                </a:solidFill>
              </a:rPr>
              <a:t>Reducir la incertidumbre de pacientes frente a sus atenciones y sus resultados al menos un 2%</a:t>
            </a:r>
          </a:p>
          <a:p>
            <a:pPr marL="171450" indent="-171450"/>
            <a:r>
              <a:rPr lang="es-ES_tradnl" dirty="0">
                <a:solidFill>
                  <a:schemeClr val="tx1"/>
                </a:solidFill>
              </a:rPr>
              <a:t>Asegurar la confiabilidad de la información de las cajas </a:t>
            </a:r>
            <a:r>
              <a:rPr lang="es-ES_tradnl" dirty="0" smtClean="0">
                <a:solidFill>
                  <a:schemeClr val="tx1"/>
                </a:solidFill>
              </a:rPr>
              <a:t>de pago en </a:t>
            </a:r>
            <a:r>
              <a:rPr lang="es-ES_tradnl" dirty="0">
                <a:solidFill>
                  <a:schemeClr val="tx1"/>
                </a:solidFill>
              </a:rPr>
              <a:t>al menos un 99</a:t>
            </a:r>
            <a:r>
              <a:rPr lang="es-ES_tradnl" dirty="0" smtClean="0">
                <a:solidFill>
                  <a:schemeClr val="tx1"/>
                </a:solidFill>
              </a:rPr>
              <a:t>%.</a:t>
            </a:r>
          </a:p>
          <a:p>
            <a:pPr marL="171450" lvl="0" indent="-171450"/>
            <a:r>
              <a:rPr lang="es-CL" dirty="0">
                <a:solidFill>
                  <a:schemeClr val="tx1"/>
                </a:solidFill>
              </a:rPr>
              <a:t>Incrementar información de detalle de procedimientos de médicos, enfermeros y/o tecnólogos en al menos un 99% de las ocasiones. </a:t>
            </a:r>
          </a:p>
          <a:p>
            <a:pPr marL="171450" indent="-171450"/>
            <a:endParaRPr lang="es-ES_tradnl" dirty="0" smtClean="0">
              <a:solidFill>
                <a:schemeClr val="tx1"/>
              </a:solidFill>
            </a:endParaRPr>
          </a:p>
          <a:p>
            <a:pPr marL="171450" indent="-171450"/>
            <a:endParaRPr lang="es-ES" dirty="0">
              <a:solidFill>
                <a:schemeClr val="tx1"/>
              </a:solidFill>
            </a:endParaRPr>
          </a:p>
          <a:p>
            <a:pPr marL="171450" lvl="0" indent="-171450"/>
            <a:endParaRPr lang="es-ES_tradnl" dirty="0" smtClean="0">
              <a:solidFill>
                <a:schemeClr val="tx1"/>
              </a:solidFill>
            </a:endParaRPr>
          </a:p>
          <a:p>
            <a:pPr marL="171450" lvl="0" indent="-171450"/>
            <a:endParaRPr lang="es-ES" dirty="0">
              <a:solidFill>
                <a:schemeClr val="tx1"/>
              </a:solidFill>
            </a:endParaRPr>
          </a:p>
          <a:p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8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8833666" y="618369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11579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DBDC3E6E-4870-4D94-9613-F2DAA3C327B4}" vid="{FF55C7D5-BDF0-473D-B24D-020A612F4C1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Diapo</Template>
  <TotalTime>201</TotalTime>
  <Words>1095</Words>
  <Application>Microsoft Office PowerPoint</Application>
  <PresentationFormat>Panorámica</PresentationFormat>
  <Paragraphs>157</Paragraphs>
  <Slides>13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Schoolbook</vt:lpstr>
      <vt:lpstr>Times New Roman</vt:lpstr>
      <vt:lpstr>Wingdings 2</vt:lpstr>
      <vt:lpstr>View</vt:lpstr>
      <vt:lpstr>Caso 1: Centro médico Hipócrates</vt:lpstr>
      <vt:lpstr>Puntos a tratar</vt:lpstr>
      <vt:lpstr>Cliente</vt:lpstr>
      <vt:lpstr>Cliente</vt:lpstr>
      <vt:lpstr>Cliente</vt:lpstr>
      <vt:lpstr>Problemática</vt:lpstr>
      <vt:lpstr>Solución</vt:lpstr>
      <vt:lpstr>Solución</vt:lpstr>
      <vt:lpstr>Objetivos</vt:lpstr>
      <vt:lpstr>Proyecto</vt:lpstr>
      <vt:lpstr>Proyecto</vt:lpstr>
      <vt:lpstr>Carta Gantt</vt:lpstr>
      <vt:lpstr>Fin de la presentación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Elias</dc:creator>
  <cp:lastModifiedBy>Fabián Jaque</cp:lastModifiedBy>
  <cp:revision>39</cp:revision>
  <dcterms:created xsi:type="dcterms:W3CDTF">2016-08-29T19:39:28Z</dcterms:created>
  <dcterms:modified xsi:type="dcterms:W3CDTF">2016-09-12T15:46:45Z</dcterms:modified>
</cp:coreProperties>
</file>