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22.jpg" ContentType="image/png"/>
  <Override PartName="/ppt/notesSlides/notesSlide20.xml" ContentType="application/vnd.openxmlformats-officedocument.presentationml.notesSlide+xml"/>
  <Override PartName="/ppt/media/image26.jpg" ContentType="image/pn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3">
  <p:sldMasterIdLst>
    <p:sldMasterId id="2147483810" r:id="rId1"/>
  </p:sldMasterIdLst>
  <p:notesMasterIdLst>
    <p:notesMasterId r:id="rId30"/>
  </p:notesMasterIdLst>
  <p:sldIdLst>
    <p:sldId id="256" r:id="rId2"/>
    <p:sldId id="258" r:id="rId3"/>
    <p:sldId id="279" r:id="rId4"/>
    <p:sldId id="283" r:id="rId5"/>
    <p:sldId id="280" r:id="rId6"/>
    <p:sldId id="295" r:id="rId7"/>
    <p:sldId id="281" r:id="rId8"/>
    <p:sldId id="284" r:id="rId9"/>
    <p:sldId id="282" r:id="rId10"/>
    <p:sldId id="296" r:id="rId11"/>
    <p:sldId id="285" r:id="rId12"/>
    <p:sldId id="297" r:id="rId13"/>
    <p:sldId id="287" r:id="rId14"/>
    <p:sldId id="288" r:id="rId15"/>
    <p:sldId id="289" r:id="rId16"/>
    <p:sldId id="290" r:id="rId17"/>
    <p:sldId id="302" r:id="rId18"/>
    <p:sldId id="259" r:id="rId19"/>
    <p:sldId id="298" r:id="rId20"/>
    <p:sldId id="299" r:id="rId21"/>
    <p:sldId id="300" r:id="rId22"/>
    <p:sldId id="301" r:id="rId23"/>
    <p:sldId id="273" r:id="rId24"/>
    <p:sldId id="274" r:id="rId25"/>
    <p:sldId id="294" r:id="rId26"/>
    <p:sldId id="293" r:id="rId27"/>
    <p:sldId id="291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77652" autoAdjust="0"/>
  </p:normalViewPr>
  <p:slideViewPr>
    <p:cSldViewPr snapToGrid="0">
      <p:cViewPr varScale="1">
        <p:scale>
          <a:sx n="87" d="100"/>
          <a:sy n="87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7A159-C309-46C3-8294-6B81F358593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3ABA2B6-C41E-490A-911C-73CE6BD68259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L" sz="2000" dirty="0" smtClean="0"/>
            <a:t>Test falla</a:t>
          </a:r>
          <a:endParaRPr lang="es-CL" sz="2000" dirty="0"/>
        </a:p>
      </dgm:t>
    </dgm:pt>
    <dgm:pt modelId="{45F31BD2-9F35-46C5-B42A-5C48FB53DBB6}" type="parTrans" cxnId="{5673CE9E-78CE-4B58-8E56-EA29B4250BFC}">
      <dgm:prSet/>
      <dgm:spPr/>
      <dgm:t>
        <a:bodyPr/>
        <a:lstStyle/>
        <a:p>
          <a:endParaRPr lang="es-CL"/>
        </a:p>
      </dgm:t>
    </dgm:pt>
    <dgm:pt modelId="{337644EC-83B6-4611-A95E-0EC59DE0D77A}" type="sibTrans" cxnId="{5673CE9E-78CE-4B58-8E56-EA29B4250BFC}">
      <dgm:prSet/>
      <dgm:spPr/>
      <dgm:t>
        <a:bodyPr/>
        <a:lstStyle/>
        <a:p>
          <a:endParaRPr lang="es-CL"/>
        </a:p>
      </dgm:t>
    </dgm:pt>
    <dgm:pt modelId="{9474E583-2014-4B75-AB52-B5B7B5D215B9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L" sz="2000" dirty="0" smtClean="0"/>
            <a:t>Test funciona</a:t>
          </a:r>
          <a:endParaRPr lang="es-CL" sz="2000" dirty="0"/>
        </a:p>
      </dgm:t>
    </dgm:pt>
    <dgm:pt modelId="{CA9A94C5-8A30-4763-9B76-D93A209ED447}" type="parTrans" cxnId="{54EF3522-7901-4692-9E40-076B2E01A88C}">
      <dgm:prSet/>
      <dgm:spPr/>
      <dgm:t>
        <a:bodyPr/>
        <a:lstStyle/>
        <a:p>
          <a:endParaRPr lang="es-CL"/>
        </a:p>
      </dgm:t>
    </dgm:pt>
    <dgm:pt modelId="{68D4C86A-FA90-499E-9B13-6C25D56EFA6B}" type="sibTrans" cxnId="{54EF3522-7901-4692-9E40-076B2E01A88C}">
      <dgm:prSet/>
      <dgm:spPr/>
      <dgm:t>
        <a:bodyPr/>
        <a:lstStyle/>
        <a:p>
          <a:endParaRPr lang="es-CL"/>
        </a:p>
      </dgm:t>
    </dgm:pt>
    <dgm:pt modelId="{5C8E2945-4321-49DA-95E2-0EF98027F38C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L" sz="2000" dirty="0" smtClean="0"/>
            <a:t>Refactorizar</a:t>
          </a:r>
          <a:endParaRPr lang="es-CL" sz="2000" dirty="0"/>
        </a:p>
      </dgm:t>
    </dgm:pt>
    <dgm:pt modelId="{55303D4C-30C8-4E3D-99F1-00E8D00BA876}" type="parTrans" cxnId="{E4DDF3DC-4793-4758-BCF4-94832688A621}">
      <dgm:prSet/>
      <dgm:spPr/>
      <dgm:t>
        <a:bodyPr/>
        <a:lstStyle/>
        <a:p>
          <a:endParaRPr lang="es-CL"/>
        </a:p>
      </dgm:t>
    </dgm:pt>
    <dgm:pt modelId="{51CBE1AA-AE16-4507-97F8-F1F1E555604E}" type="sibTrans" cxnId="{E4DDF3DC-4793-4758-BCF4-94832688A621}">
      <dgm:prSet/>
      <dgm:spPr/>
      <dgm:t>
        <a:bodyPr/>
        <a:lstStyle/>
        <a:p>
          <a:endParaRPr lang="es-CL"/>
        </a:p>
      </dgm:t>
    </dgm:pt>
    <dgm:pt modelId="{E4E22BD4-7C9D-4482-9FA8-FA829EA906BE}" type="pres">
      <dgm:prSet presAssocID="{03E7A159-C309-46C3-8294-6B81F358593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C76C1348-8C62-49B3-ABA8-46DE86A2A3CA}" type="pres">
      <dgm:prSet presAssocID="{D3ABA2B6-C41E-490A-911C-73CE6BD68259}" presName="node" presStyleLbl="node1" presStyleIdx="0" presStyleCnt="3" custRadScaleRad="7724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2AAD9A6-BC90-4D96-8982-800C7083F0C6}" type="pres">
      <dgm:prSet presAssocID="{337644EC-83B6-4611-A95E-0EC59DE0D77A}" presName="sibTrans" presStyleLbl="sibTrans2D1" presStyleIdx="0" presStyleCnt="3"/>
      <dgm:spPr/>
      <dgm:t>
        <a:bodyPr/>
        <a:lstStyle/>
        <a:p>
          <a:endParaRPr lang="es-CL"/>
        </a:p>
      </dgm:t>
    </dgm:pt>
    <dgm:pt modelId="{7C1C6277-21E4-4D5F-99E4-31D89B49B00D}" type="pres">
      <dgm:prSet presAssocID="{337644EC-83B6-4611-A95E-0EC59DE0D77A}" presName="connectorText" presStyleLbl="sibTrans2D1" presStyleIdx="0" presStyleCnt="3"/>
      <dgm:spPr/>
      <dgm:t>
        <a:bodyPr/>
        <a:lstStyle/>
        <a:p>
          <a:endParaRPr lang="es-CL"/>
        </a:p>
      </dgm:t>
    </dgm:pt>
    <dgm:pt modelId="{06F5E886-E7D3-456B-8D24-E4CA36151A7B}" type="pres">
      <dgm:prSet presAssocID="{9474E583-2014-4B75-AB52-B5B7B5D215B9}" presName="node" presStyleLbl="node1" presStyleIdx="1" presStyleCnt="3" custRadScaleRad="117820" custRadScaleInc="-811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B5DCE5-D772-494C-8EF7-F1A91BF218AB}" type="pres">
      <dgm:prSet presAssocID="{68D4C86A-FA90-499E-9B13-6C25D56EFA6B}" presName="sibTrans" presStyleLbl="sibTrans2D1" presStyleIdx="1" presStyleCnt="3"/>
      <dgm:spPr/>
      <dgm:t>
        <a:bodyPr/>
        <a:lstStyle/>
        <a:p>
          <a:endParaRPr lang="es-CL"/>
        </a:p>
      </dgm:t>
    </dgm:pt>
    <dgm:pt modelId="{394C58C6-186C-49FA-998F-0641A934E343}" type="pres">
      <dgm:prSet presAssocID="{68D4C86A-FA90-499E-9B13-6C25D56EFA6B}" presName="connectorText" presStyleLbl="sibTrans2D1" presStyleIdx="1" presStyleCnt="3"/>
      <dgm:spPr/>
      <dgm:t>
        <a:bodyPr/>
        <a:lstStyle/>
        <a:p>
          <a:endParaRPr lang="es-CL"/>
        </a:p>
      </dgm:t>
    </dgm:pt>
    <dgm:pt modelId="{C7176718-3917-479F-9504-34D548C915B5}" type="pres">
      <dgm:prSet presAssocID="{5C8E2945-4321-49DA-95E2-0EF98027F38C}" presName="node" presStyleLbl="node1" presStyleIdx="2" presStyleCnt="3" custRadScaleRad="122381" custRadScaleInc="9781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311926-2A8B-4C4C-A44C-204F5F0FD710}" type="pres">
      <dgm:prSet presAssocID="{51CBE1AA-AE16-4507-97F8-F1F1E555604E}" presName="sibTrans" presStyleLbl="sibTrans2D1" presStyleIdx="2" presStyleCnt="3"/>
      <dgm:spPr/>
      <dgm:t>
        <a:bodyPr/>
        <a:lstStyle/>
        <a:p>
          <a:endParaRPr lang="es-CL"/>
        </a:p>
      </dgm:t>
    </dgm:pt>
    <dgm:pt modelId="{BB3BBE82-C04F-457E-8021-AE25168421DE}" type="pres">
      <dgm:prSet presAssocID="{51CBE1AA-AE16-4507-97F8-F1F1E555604E}" presName="connectorText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35500829-BED0-4CDD-8104-8F26DB6C171B}" type="presOf" srcId="{51CBE1AA-AE16-4507-97F8-F1F1E555604E}" destId="{37311926-2A8B-4C4C-A44C-204F5F0FD710}" srcOrd="0" destOrd="0" presId="urn:microsoft.com/office/officeart/2005/8/layout/cycle2"/>
    <dgm:cxn modelId="{4C96C26D-9448-4825-8F24-2A4747BC12AC}" type="presOf" srcId="{03E7A159-C309-46C3-8294-6B81F358593A}" destId="{E4E22BD4-7C9D-4482-9FA8-FA829EA906BE}" srcOrd="0" destOrd="0" presId="urn:microsoft.com/office/officeart/2005/8/layout/cycle2"/>
    <dgm:cxn modelId="{F9D466A1-D16E-4C62-8823-7BABF4CCBF56}" type="presOf" srcId="{68D4C86A-FA90-499E-9B13-6C25D56EFA6B}" destId="{394C58C6-186C-49FA-998F-0641A934E343}" srcOrd="1" destOrd="0" presId="urn:microsoft.com/office/officeart/2005/8/layout/cycle2"/>
    <dgm:cxn modelId="{F926F720-0A92-4D4C-BE02-E98942356A50}" type="presOf" srcId="{51CBE1AA-AE16-4507-97F8-F1F1E555604E}" destId="{BB3BBE82-C04F-457E-8021-AE25168421DE}" srcOrd="1" destOrd="0" presId="urn:microsoft.com/office/officeart/2005/8/layout/cycle2"/>
    <dgm:cxn modelId="{8705DFEF-0634-4FD9-A33B-16223F9A1811}" type="presOf" srcId="{5C8E2945-4321-49DA-95E2-0EF98027F38C}" destId="{C7176718-3917-479F-9504-34D548C915B5}" srcOrd="0" destOrd="0" presId="urn:microsoft.com/office/officeart/2005/8/layout/cycle2"/>
    <dgm:cxn modelId="{06738862-1034-439B-A9FD-7DA146C8F645}" type="presOf" srcId="{68D4C86A-FA90-499E-9B13-6C25D56EFA6B}" destId="{8CB5DCE5-D772-494C-8EF7-F1A91BF218AB}" srcOrd="0" destOrd="0" presId="urn:microsoft.com/office/officeart/2005/8/layout/cycle2"/>
    <dgm:cxn modelId="{EB03D908-87E0-4371-B170-52A1FDC6B1AA}" type="presOf" srcId="{9474E583-2014-4B75-AB52-B5B7B5D215B9}" destId="{06F5E886-E7D3-456B-8D24-E4CA36151A7B}" srcOrd="0" destOrd="0" presId="urn:microsoft.com/office/officeart/2005/8/layout/cycle2"/>
    <dgm:cxn modelId="{19C52D8A-D6E9-4F48-909C-C7E88C45E678}" type="presOf" srcId="{337644EC-83B6-4611-A95E-0EC59DE0D77A}" destId="{C2AAD9A6-BC90-4D96-8982-800C7083F0C6}" srcOrd="0" destOrd="0" presId="urn:microsoft.com/office/officeart/2005/8/layout/cycle2"/>
    <dgm:cxn modelId="{6E1790FA-495E-4C20-9D85-018048A28BEE}" type="presOf" srcId="{337644EC-83B6-4611-A95E-0EC59DE0D77A}" destId="{7C1C6277-21E4-4D5F-99E4-31D89B49B00D}" srcOrd="1" destOrd="0" presId="urn:microsoft.com/office/officeart/2005/8/layout/cycle2"/>
    <dgm:cxn modelId="{5673CE9E-78CE-4B58-8E56-EA29B4250BFC}" srcId="{03E7A159-C309-46C3-8294-6B81F358593A}" destId="{D3ABA2B6-C41E-490A-911C-73CE6BD68259}" srcOrd="0" destOrd="0" parTransId="{45F31BD2-9F35-46C5-B42A-5C48FB53DBB6}" sibTransId="{337644EC-83B6-4611-A95E-0EC59DE0D77A}"/>
    <dgm:cxn modelId="{D8901BD4-0A96-47A3-9A49-F7CFA80FBD97}" type="presOf" srcId="{D3ABA2B6-C41E-490A-911C-73CE6BD68259}" destId="{C76C1348-8C62-49B3-ABA8-46DE86A2A3CA}" srcOrd="0" destOrd="0" presId="urn:microsoft.com/office/officeart/2005/8/layout/cycle2"/>
    <dgm:cxn modelId="{54EF3522-7901-4692-9E40-076B2E01A88C}" srcId="{03E7A159-C309-46C3-8294-6B81F358593A}" destId="{9474E583-2014-4B75-AB52-B5B7B5D215B9}" srcOrd="1" destOrd="0" parTransId="{CA9A94C5-8A30-4763-9B76-D93A209ED447}" sibTransId="{68D4C86A-FA90-499E-9B13-6C25D56EFA6B}"/>
    <dgm:cxn modelId="{E4DDF3DC-4793-4758-BCF4-94832688A621}" srcId="{03E7A159-C309-46C3-8294-6B81F358593A}" destId="{5C8E2945-4321-49DA-95E2-0EF98027F38C}" srcOrd="2" destOrd="0" parTransId="{55303D4C-30C8-4E3D-99F1-00E8D00BA876}" sibTransId="{51CBE1AA-AE16-4507-97F8-F1F1E555604E}"/>
    <dgm:cxn modelId="{E02A918F-5B5C-435D-B292-9D61A9E2F7EF}" type="presParOf" srcId="{E4E22BD4-7C9D-4482-9FA8-FA829EA906BE}" destId="{C76C1348-8C62-49B3-ABA8-46DE86A2A3CA}" srcOrd="0" destOrd="0" presId="urn:microsoft.com/office/officeart/2005/8/layout/cycle2"/>
    <dgm:cxn modelId="{4194A50D-24AA-48D9-8619-1F800501DD21}" type="presParOf" srcId="{E4E22BD4-7C9D-4482-9FA8-FA829EA906BE}" destId="{C2AAD9A6-BC90-4D96-8982-800C7083F0C6}" srcOrd="1" destOrd="0" presId="urn:microsoft.com/office/officeart/2005/8/layout/cycle2"/>
    <dgm:cxn modelId="{A0908448-E20C-475D-A6B0-4C364EE32CBF}" type="presParOf" srcId="{C2AAD9A6-BC90-4D96-8982-800C7083F0C6}" destId="{7C1C6277-21E4-4D5F-99E4-31D89B49B00D}" srcOrd="0" destOrd="0" presId="urn:microsoft.com/office/officeart/2005/8/layout/cycle2"/>
    <dgm:cxn modelId="{70121EC0-2478-41F1-AC1A-6A0B1564FCD1}" type="presParOf" srcId="{E4E22BD4-7C9D-4482-9FA8-FA829EA906BE}" destId="{06F5E886-E7D3-456B-8D24-E4CA36151A7B}" srcOrd="2" destOrd="0" presId="urn:microsoft.com/office/officeart/2005/8/layout/cycle2"/>
    <dgm:cxn modelId="{D08C4911-C5C5-4B5B-957A-EA3F1F23DA9B}" type="presParOf" srcId="{E4E22BD4-7C9D-4482-9FA8-FA829EA906BE}" destId="{8CB5DCE5-D772-494C-8EF7-F1A91BF218AB}" srcOrd="3" destOrd="0" presId="urn:microsoft.com/office/officeart/2005/8/layout/cycle2"/>
    <dgm:cxn modelId="{2F82524F-C2B3-470E-80C6-05CB4448AC52}" type="presParOf" srcId="{8CB5DCE5-D772-494C-8EF7-F1A91BF218AB}" destId="{394C58C6-186C-49FA-998F-0641A934E343}" srcOrd="0" destOrd="0" presId="urn:microsoft.com/office/officeart/2005/8/layout/cycle2"/>
    <dgm:cxn modelId="{BDA87453-45C7-4DCA-A80B-08A713454A78}" type="presParOf" srcId="{E4E22BD4-7C9D-4482-9FA8-FA829EA906BE}" destId="{C7176718-3917-479F-9504-34D548C915B5}" srcOrd="4" destOrd="0" presId="urn:microsoft.com/office/officeart/2005/8/layout/cycle2"/>
    <dgm:cxn modelId="{E7C7E982-E12E-456E-A0E9-90890F997C3D}" type="presParOf" srcId="{E4E22BD4-7C9D-4482-9FA8-FA829EA906BE}" destId="{37311926-2A8B-4C4C-A44C-204F5F0FD710}" srcOrd="5" destOrd="0" presId="urn:microsoft.com/office/officeart/2005/8/layout/cycle2"/>
    <dgm:cxn modelId="{B1AC24B3-2BBA-4C88-9583-9D5F29C47E3A}" type="presParOf" srcId="{37311926-2A8B-4C4C-A44C-204F5F0FD710}" destId="{BB3BBE82-C04F-457E-8021-AE25168421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1348-8C62-49B3-ABA8-46DE86A2A3CA}">
      <dsp:nvSpPr>
        <dsp:cNvPr id="0" name=""/>
        <dsp:cNvSpPr/>
      </dsp:nvSpPr>
      <dsp:spPr>
        <a:xfrm>
          <a:off x="2534384" y="421329"/>
          <a:ext cx="2130147" cy="2130147"/>
        </a:xfrm>
        <a:prstGeom prst="ellipse">
          <a:avLst/>
        </a:prstGeom>
        <a:solidFill>
          <a:srgbClr val="FF000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Test falla</a:t>
          </a:r>
          <a:endParaRPr lang="es-CL" sz="2000" kern="1200" dirty="0"/>
        </a:p>
      </dsp:txBody>
      <dsp:txXfrm>
        <a:off x="2846337" y="733282"/>
        <a:ext cx="1506241" cy="1506241"/>
      </dsp:txXfrm>
    </dsp:sp>
    <dsp:sp modelId="{C2AAD9A6-BC90-4D96-8982-800C7083F0C6}">
      <dsp:nvSpPr>
        <dsp:cNvPr id="0" name=""/>
        <dsp:cNvSpPr/>
      </dsp:nvSpPr>
      <dsp:spPr>
        <a:xfrm rot="3002127">
          <a:off x="4327117" y="2291216"/>
          <a:ext cx="496114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>
        <a:off x="4353735" y="2377965"/>
        <a:ext cx="347280" cy="431354"/>
      </dsp:txXfrm>
    </dsp:sp>
    <dsp:sp modelId="{06F5E886-E7D3-456B-8D24-E4CA36151A7B}">
      <dsp:nvSpPr>
        <dsp:cNvPr id="0" name=""/>
        <dsp:cNvSpPr/>
      </dsp:nvSpPr>
      <dsp:spPr>
        <a:xfrm>
          <a:off x="4503854" y="2771404"/>
          <a:ext cx="2130147" cy="2130147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Test funciona</a:t>
          </a:r>
          <a:endParaRPr lang="es-CL" sz="2000" kern="1200" dirty="0"/>
        </a:p>
      </dsp:txBody>
      <dsp:txXfrm>
        <a:off x="4815807" y="3083357"/>
        <a:ext cx="1506241" cy="1506241"/>
      </dsp:txXfrm>
    </dsp:sp>
    <dsp:sp modelId="{8CB5DCE5-D772-494C-8EF7-F1A91BF218AB}">
      <dsp:nvSpPr>
        <dsp:cNvPr id="0" name=""/>
        <dsp:cNvSpPr/>
      </dsp:nvSpPr>
      <dsp:spPr>
        <a:xfrm rot="10800007">
          <a:off x="3077778" y="3477011"/>
          <a:ext cx="1007760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 rot="10800000">
        <a:off x="3293455" y="3620796"/>
        <a:ext cx="792083" cy="431354"/>
      </dsp:txXfrm>
    </dsp:sp>
    <dsp:sp modelId="{C7176718-3917-479F-9504-34D548C915B5}">
      <dsp:nvSpPr>
        <dsp:cNvPr id="0" name=""/>
        <dsp:cNvSpPr/>
      </dsp:nvSpPr>
      <dsp:spPr>
        <a:xfrm>
          <a:off x="472272" y="2771395"/>
          <a:ext cx="2130147" cy="2130147"/>
        </a:xfrm>
        <a:prstGeom prst="ellipse">
          <a:avLst/>
        </a:prstGeom>
        <a:solidFill>
          <a:srgbClr val="7030A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Refactorizar</a:t>
          </a:r>
          <a:endParaRPr lang="es-CL" sz="2000" kern="1200" dirty="0"/>
        </a:p>
      </dsp:txBody>
      <dsp:txXfrm>
        <a:off x="784225" y="3083348"/>
        <a:ext cx="1506241" cy="1506241"/>
      </dsp:txXfrm>
    </dsp:sp>
    <dsp:sp modelId="{37311926-2A8B-4C4C-A44C-204F5F0FD710}">
      <dsp:nvSpPr>
        <dsp:cNvPr id="0" name=""/>
        <dsp:cNvSpPr/>
      </dsp:nvSpPr>
      <dsp:spPr>
        <a:xfrm rot="18675958">
          <a:off x="2294506" y="2313208"/>
          <a:ext cx="528076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>
        <a:off x="2321473" y="2516533"/>
        <a:ext cx="369653" cy="431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06-11-16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¿Quiénes somos?</a:t>
            </a:r>
          </a:p>
          <a:p>
            <a:r>
              <a:rPr lang="es-CL" dirty="0" smtClean="0"/>
              <a:t>Buenas tardes, somos el grupo 1 y vamos a presentar la iteración 2 de nuestro proyecto Centro médico Hipócrates. </a:t>
            </a:r>
          </a:p>
          <a:p>
            <a:r>
              <a:rPr lang="es-CL" dirty="0" smtClean="0"/>
              <a:t>Nuestro grupo está compuesto por: Elías Baeza, Gonzalo López, Tomás Muñiz, Pablo de la </a:t>
            </a:r>
            <a:r>
              <a:rPr lang="es-CL" dirty="0" err="1" smtClean="0"/>
              <a:t>Sotta</a:t>
            </a:r>
            <a:r>
              <a:rPr lang="es-CL" dirty="0" smtClean="0"/>
              <a:t> y Fabián </a:t>
            </a:r>
            <a:r>
              <a:rPr lang="es-CL" u="sng" dirty="0" smtClean="0"/>
              <a:t>Jaque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99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 de las entrevistas con el cliente y la captura de requerimientos nosotros nos dimos cuenta que los principales procesos del negocio son: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Administrar horas agendadas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Pagar honorarios de médicos periódicamente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fichas médicas de todos los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Mejorar el acceso a la información al personal médico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las cajas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Entregar resultados de exámenes a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Consultar estado de los seguros de los pacientes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6803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equipo está compuesto por: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Fabián Jaque: jefe de proyecto, diseñador de prototipos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Tomás Muñiz: desarrollador Java e ingeniero de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Elías Baeza: ingeniero de </a:t>
            </a:r>
            <a:r>
              <a:rPr lang="es-CL" dirty="0" err="1" smtClean="0"/>
              <a:t>testing</a:t>
            </a:r>
            <a:r>
              <a:rPr lang="es-CL" dirty="0" smtClean="0"/>
              <a:t> y encargado de documentación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Gonzalo López: programador Oracle y .NET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Pablo de la </a:t>
            </a:r>
            <a:r>
              <a:rPr lang="es-CL" dirty="0" err="1" smtClean="0"/>
              <a:t>Sotta</a:t>
            </a:r>
            <a:r>
              <a:rPr lang="es-CL" dirty="0" smtClean="0"/>
              <a:t>: arquitectura e ingeniero de procesos.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7196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1983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17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Se hizo una prueba de concepto de la propuesta inicial de arquitectura, cuyos resultados nos mostraron que el tiempo de desarrollo habría sido mucho más largo de lo planificado y por ende el proyecto habría sido más costoso. Siguiendo el procedimiento de control de cambios, creamos un documento RFC para alterar la arquitectura y creamos una más sencilla. El impacto de este cambio en la calendarización del proyecto fue nulo.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27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882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8721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9802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795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En esta presentación hablaremos de:</a:t>
            </a:r>
          </a:p>
          <a:p>
            <a:endParaRPr lang="es-CL" dirty="0" smtClean="0"/>
          </a:p>
          <a:p>
            <a:r>
              <a:rPr lang="es-CL" dirty="0" smtClean="0"/>
              <a:t>Nuestro cliente y su problema</a:t>
            </a:r>
          </a:p>
          <a:p>
            <a:endParaRPr lang="es-CL" dirty="0" smtClean="0"/>
          </a:p>
          <a:p>
            <a:r>
              <a:rPr lang="es-CL" dirty="0" smtClean="0"/>
              <a:t>Iteración 1: Planificación</a:t>
            </a:r>
            <a:r>
              <a:rPr lang="es-CL" baseline="0" dirty="0" smtClean="0"/>
              <a:t> del proyecto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Alcance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Organización del equipo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Calendarización y entregables</a:t>
            </a:r>
            <a:endParaRPr lang="es-CL" u="sng" dirty="0" smtClean="0"/>
          </a:p>
          <a:p>
            <a:endParaRPr lang="es-CL" dirty="0" smtClean="0"/>
          </a:p>
          <a:p>
            <a:r>
              <a:rPr lang="es-CL" dirty="0" smtClean="0"/>
              <a:t>Iteración 2: Diseño y construcción del </a:t>
            </a:r>
            <a:r>
              <a:rPr lang="es-CL" dirty="0" err="1" smtClean="0"/>
              <a:t>backend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Arquitectura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Modelo de clases, construcción y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Modelo de datos.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14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8737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9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Para modelar la base de datos y generar los scripts DDL utilizamos Enterprise </a:t>
            </a:r>
            <a:r>
              <a:rPr lang="es-CL" dirty="0" err="1" smtClean="0"/>
              <a:t>Architect</a:t>
            </a:r>
            <a:r>
              <a:rPr lang="es-CL" dirty="0" smtClean="0"/>
              <a:t> 11. </a:t>
            </a:r>
          </a:p>
          <a:p>
            <a:r>
              <a:rPr lang="es-CL" dirty="0" smtClean="0"/>
              <a:t>La base de datos fue diseñada respetando la forma normal 3. </a:t>
            </a:r>
          </a:p>
          <a:p>
            <a:r>
              <a:rPr lang="es-CL" dirty="0" smtClean="0"/>
              <a:t>Las tablas están debidamente documentadas en un diccionario de datos.</a:t>
            </a:r>
          </a:p>
          <a:p>
            <a:endParaRPr lang="es-CL" dirty="0" smtClean="0"/>
          </a:p>
          <a:p>
            <a:r>
              <a:rPr lang="es-CL" dirty="0" smtClean="0"/>
              <a:t>Para comprobar que la base de datos es suficiente creamos una matriz de trazabilidad tabla-caso de uso.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003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La nomenclatura que utilizamos fue: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DAL: Data </a:t>
            </a:r>
            <a:r>
              <a:rPr lang="es-CL" dirty="0" err="1" smtClean="0"/>
              <a:t>access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, controla la persistencia en cada componente.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BL: </a:t>
            </a:r>
            <a:r>
              <a:rPr lang="es-CL" dirty="0" err="1" smtClean="0"/>
              <a:t>bussiness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: contiene toda la lógica del negocio y las validaciones back-</a:t>
            </a:r>
            <a:r>
              <a:rPr lang="es-CL" dirty="0" err="1" smtClean="0"/>
              <a:t>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UI: </a:t>
            </a:r>
            <a:r>
              <a:rPr lang="es-CL" dirty="0" err="1" smtClean="0"/>
              <a:t>User</a:t>
            </a:r>
            <a:r>
              <a:rPr lang="es-CL" dirty="0" smtClean="0"/>
              <a:t> Interface: no implementado. Contiene la lógica de la interfaz de usuario y las validaciones del lado del cliente.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Tests</a:t>
            </a:r>
            <a:r>
              <a:rPr lang="es-CL" dirty="0" smtClean="0"/>
              <a:t>: Pruebas de la capa de negocio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965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Nuestra metodología de construcción es el TDD o test </a:t>
            </a:r>
            <a:r>
              <a:rPr lang="es-CL" dirty="0" err="1" smtClean="0"/>
              <a:t>driven</a:t>
            </a:r>
            <a:r>
              <a:rPr lang="es-CL" dirty="0" smtClean="0"/>
              <a:t> </a:t>
            </a:r>
            <a:r>
              <a:rPr lang="es-CL" dirty="0" err="1" smtClean="0"/>
              <a:t>development</a:t>
            </a:r>
            <a:r>
              <a:rPr lang="es-CL" dirty="0" smtClean="0"/>
              <a:t>. Esta metodología consiste en los siguientes pasos:</a:t>
            </a:r>
          </a:p>
          <a:p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la interfaz del método a implementar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el método del test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los casos de pruebas e implementar la lógica de la prueba.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Comprobar de que todas las pruebas están fallando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Implementar e iterar sobre el método hasta que pase todas las pruebas.</a:t>
            </a:r>
          </a:p>
          <a:p>
            <a:endParaRPr lang="es-CL" dirty="0" smtClean="0"/>
          </a:p>
          <a:p>
            <a:r>
              <a:rPr lang="es-CL" dirty="0" smtClean="0"/>
              <a:t>Esta metodología ayuda a la completitud de las pruebas, a imaginar casos de prueba de forma más flexible y en general aumenta la calidad del código </a:t>
            </a:r>
            <a:r>
              <a:rPr lang="es-CL" dirty="0" err="1" smtClean="0"/>
              <a:t>construído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0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Centro Médico </a:t>
            </a:r>
            <a:r>
              <a:rPr lang="es-CL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hipócrates</a:t>
            </a:r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institución que ofrece servicios de salud. </a:t>
            </a:r>
          </a:p>
          <a:p>
            <a:endParaRPr lang="es-CL" sz="3200" dirty="0" smtClean="0"/>
          </a:p>
          <a:p>
            <a:r>
              <a:rPr lang="es-CL" sz="3200" dirty="0" smtClean="0"/>
              <a:t>Estos servicios consisten en: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Consultas médicas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</a:t>
            </a:r>
            <a:r>
              <a:rPr lang="es-CL" sz="3200" dirty="0" err="1" smtClean="0"/>
              <a:t>imagenología</a:t>
            </a:r>
            <a:endParaRPr lang="es-CL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laboratorio</a:t>
            </a:r>
          </a:p>
          <a:p>
            <a:endParaRPr lang="es-CL" sz="3200" dirty="0" smtClean="0"/>
          </a:p>
          <a:p>
            <a:r>
              <a:rPr lang="es-CL" sz="3200" dirty="0" smtClean="0"/>
              <a:t>También realizan actividades suplementarias a estos servicios: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Toma de horas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Entrega de exámenes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fichas médicas</a:t>
            </a:r>
          </a:p>
          <a:p>
            <a:endParaRPr lang="es-CL" sz="3200" dirty="0" smtClean="0"/>
          </a:p>
          <a:p>
            <a:r>
              <a:rPr lang="es-CL" sz="3200" dirty="0" smtClean="0"/>
              <a:t>Adicionalmente realizan las siguientes actividades administrativas: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Pago de honorarios a médicos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Registro de cajas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inventarios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Manejo de horarios de trabajo</a:t>
            </a:r>
          </a:p>
          <a:p>
            <a:endParaRPr lang="es-ES_tradnl" sz="32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8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cliente nos encargó definir procesos estandarizados.</a:t>
            </a:r>
          </a:p>
          <a:p>
            <a:endParaRPr lang="es-CL" dirty="0" smtClean="0"/>
          </a:p>
          <a:p>
            <a:r>
              <a:rPr lang="es-CL" dirty="0" smtClean="0"/>
              <a:t>El cliente nos encargó crear una solución de software que ayude a mejorar: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pérdida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comunicación ineficiente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Inconsistencia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Errores en los procesos financieros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35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Actualmente, el centro médico utiliza medios análogos para el almacenamiento, transmisión y búsqueda de información relevante para los procesos mencionados. En otras palabras, todo lo manejan con papeles. A esta situación se suma el reciente aumento en el volumen de pacientes.</a:t>
            </a:r>
          </a:p>
          <a:p>
            <a:endParaRPr lang="es-CL" dirty="0" smtClean="0"/>
          </a:p>
          <a:p>
            <a:r>
              <a:rPr lang="es-CL" dirty="0" smtClean="0"/>
              <a:t>Estos factores contribuyen a: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 tiempo excesivo de espera se traduce en una mala experiencia para el paciente.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pacientes reciben información imprecisa e inconsistente con respecto a sus atenciones médicas, lo que les provoca incertidumbre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procesos financieros del centro médico sufren de una tasa error considerada alta por la gerencias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46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100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61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15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17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06-11-16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06-11-16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06-11-16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06-11-16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06-11-16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06-11-16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06-11-16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06-11-16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06-11-16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06-11-16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06-11-16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06-11-16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2.jp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6.jpg"/><Relationship Id="rId9" Type="http://schemas.openxmlformats.org/officeDocument/2006/relationships/image" Target="../media/image27.png"/><Relationship Id="rId10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9.png"/><Relationship Id="rId9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Autofit/>
          </a:bodyPr>
          <a:lstStyle/>
          <a:p>
            <a:pPr marR="211455" algn="just">
              <a:spcAft>
                <a:spcPts val="0"/>
              </a:spcAft>
            </a:pPr>
            <a:r>
              <a:rPr lang="es-ES_tradnl" sz="3600" dirty="0" smtClean="0"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sz="3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11455" algn="just">
              <a:spcAft>
                <a:spcPts val="0"/>
              </a:spcAft>
            </a:pPr>
            <a:r>
              <a:rPr lang="es-ES_tradnl" sz="3600" dirty="0" smtClean="0"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del negocio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280334" cy="4343400"/>
          </a:xfrm>
        </p:spPr>
        <p:txBody>
          <a:bodyPr>
            <a:noAutofit/>
          </a:bodyPr>
          <a:lstStyle/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Administrar horas agendadas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Pagar honorarios de médicos periódicamente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Mantener fichas médicas de todos los pacientes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Mejorar el acceso a la información al personal médico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Mantener las cajas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Entregar resultados de exámenes a pacientes</a:t>
            </a:r>
            <a:endParaRPr lang="es-CL" sz="2800" i="1" dirty="0"/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2800" dirty="0"/>
              <a:t>Consultar estado de los seguros de los pacientes</a:t>
            </a:r>
            <a:endParaRPr lang="es-CL" sz="2800" i="1" dirty="0"/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Organización del 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/>
          </a:bodyPr>
          <a:lstStyle/>
          <a:p>
            <a:r>
              <a:rPr lang="es-CL" sz="3200" dirty="0" smtClean="0"/>
              <a:t>Fabián Jaque</a:t>
            </a:r>
          </a:p>
          <a:p>
            <a:r>
              <a:rPr lang="es-CL" sz="3200" dirty="0" smtClean="0"/>
              <a:t>Tomás Muñiz</a:t>
            </a:r>
            <a:endParaRPr lang="es-CL" sz="3200" dirty="0"/>
          </a:p>
          <a:p>
            <a:r>
              <a:rPr lang="es-CL" sz="3200" dirty="0"/>
              <a:t>Elías </a:t>
            </a:r>
            <a:r>
              <a:rPr lang="es-CL" sz="3200" dirty="0" smtClean="0"/>
              <a:t>Baeza</a:t>
            </a:r>
          </a:p>
          <a:p>
            <a:r>
              <a:rPr lang="es-CL" sz="3200" dirty="0" smtClean="0"/>
              <a:t>Gonzalo López</a:t>
            </a:r>
            <a:endParaRPr lang="es-CL" sz="3200" dirty="0"/>
          </a:p>
          <a:p>
            <a:r>
              <a:rPr lang="es-CL" sz="3200" dirty="0"/>
              <a:t>Pablo de la </a:t>
            </a:r>
            <a:r>
              <a:rPr lang="es-CL" sz="3200" dirty="0" err="1" smtClean="0"/>
              <a:t>Sotta</a:t>
            </a:r>
            <a:endParaRPr lang="es-CL" sz="3200" dirty="0"/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6173175" y="2408022"/>
            <a:ext cx="456843" cy="5657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06" y="3888172"/>
            <a:ext cx="469911" cy="4476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6078126" y="4004505"/>
            <a:ext cx="1634833" cy="2649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06" y="3220199"/>
            <a:ext cx="416388" cy="4694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06" y="2492554"/>
            <a:ext cx="469911" cy="5298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4" y="3171388"/>
            <a:ext cx="492907" cy="4929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4" y="1801152"/>
            <a:ext cx="492907" cy="49290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81" y="4425481"/>
            <a:ext cx="575325" cy="5753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t="12903" r="4809" b="23574"/>
          <a:stretch/>
        </p:blipFill>
        <p:spPr>
          <a:xfrm>
            <a:off x="6078126" y="4406967"/>
            <a:ext cx="785745" cy="55875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1" y="1828801"/>
            <a:ext cx="492336" cy="4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2503715"/>
            <a:ext cx="8934688" cy="28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609885" y="5570537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3: Carta Gantt: Primera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789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1830" y="1911456"/>
            <a:ext cx="7948703" cy="3952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2"/>
          <p:cNvSpPr txBox="1"/>
          <p:nvPr/>
        </p:nvSpPr>
        <p:spPr>
          <a:xfrm>
            <a:off x="3676850" y="5987534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4</a:t>
            </a:r>
            <a:r>
              <a:rPr lang="es-ES_tradnl" dirty="0" smtClean="0"/>
              <a:t>: Carta Gantt: Segunda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12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1872" y="2757752"/>
            <a:ext cx="9186585" cy="25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2"/>
          <p:cNvSpPr txBox="1"/>
          <p:nvPr/>
        </p:nvSpPr>
        <p:spPr>
          <a:xfrm>
            <a:off x="3735833" y="5570537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5</a:t>
            </a:r>
            <a:r>
              <a:rPr lang="es-ES_tradnl" dirty="0" smtClean="0"/>
              <a:t>: Carta Gantt: Tercera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14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2" y="2801423"/>
            <a:ext cx="9692640" cy="1397124"/>
          </a:xfrm>
        </p:spPr>
        <p:txBody>
          <a:bodyPr>
            <a:normAutofit/>
          </a:bodyPr>
          <a:lstStyle/>
          <a:p>
            <a:r>
              <a:rPr lang="es-CL" dirty="0" smtClean="0"/>
              <a:t>Iteración 2: </a:t>
            </a:r>
            <a:r>
              <a:rPr lang="es-CL" dirty="0"/>
              <a:t/>
            </a:r>
            <a:br>
              <a:rPr lang="es-CL" dirty="0"/>
            </a:br>
            <a:r>
              <a:rPr lang="es-CL" dirty="0" smtClean="0"/>
              <a:t>Diseño y construcción back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9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16</a:t>
            </a:fld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2790291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831260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15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291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3822756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698907" y="5478930"/>
            <a:ext cx="1104173" cy="1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17</a:t>
            </a:fld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86356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527325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0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56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518821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9394972" y="5478930"/>
            <a:ext cx="1104173" cy="178971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3924114" y="1965799"/>
            <a:ext cx="2005780" cy="19762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25" y="2412422"/>
            <a:ext cx="955492" cy="11448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8" y="2144369"/>
            <a:ext cx="1143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18</a:t>
            </a:fld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86356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527325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0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56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518821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9394972" y="5478930"/>
            <a:ext cx="1104173" cy="178971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5105302" y="4363538"/>
            <a:ext cx="2005780" cy="19762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8" y="3703595"/>
            <a:ext cx="2902346" cy="27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3200" dirty="0" smtClean="0"/>
              <a:t>Cliente y problemática</a:t>
            </a:r>
          </a:p>
          <a:p>
            <a:r>
              <a:rPr lang="es-ES_tradnl" sz="3200" dirty="0" smtClean="0"/>
              <a:t>Iteración 1: Planificación del proyecto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Alcance</a:t>
            </a:r>
          </a:p>
          <a:p>
            <a:pPr lvl="1"/>
            <a:r>
              <a:rPr lang="es-ES_tradnl" sz="3000" dirty="0" smtClean="0"/>
              <a:t>Organización del equipo</a:t>
            </a:r>
          </a:p>
          <a:p>
            <a:pPr lvl="1"/>
            <a:r>
              <a:rPr lang="es-ES_tradnl" sz="3000" dirty="0" smtClean="0"/>
              <a:t>Calendarización y entregables</a:t>
            </a:r>
            <a:endParaRPr lang="es-ES_tradnl" sz="2800" dirty="0" smtClean="0"/>
          </a:p>
          <a:p>
            <a:r>
              <a:rPr lang="es-ES_tradnl" sz="3200" dirty="0" smtClean="0"/>
              <a:t>Iteración 2: Diseño y construcción de </a:t>
            </a:r>
            <a:r>
              <a:rPr lang="es-ES_tradnl" sz="3200" dirty="0" err="1" smtClean="0"/>
              <a:t>backend</a:t>
            </a:r>
            <a:endParaRPr lang="es-ES_tradnl" sz="3200" dirty="0" smtClean="0"/>
          </a:p>
          <a:p>
            <a:pPr lvl="1"/>
            <a:r>
              <a:rPr lang="es-ES_tradnl" sz="3000" dirty="0" smtClean="0"/>
              <a:t>Arquitectura</a:t>
            </a:r>
          </a:p>
          <a:p>
            <a:pPr lvl="1"/>
            <a:r>
              <a:rPr lang="es-ES_tradnl" sz="3000" dirty="0"/>
              <a:t>Modelo de clases, </a:t>
            </a:r>
            <a:r>
              <a:rPr lang="es-ES_tradnl" sz="3000" dirty="0" smtClean="0"/>
              <a:t>construcción y </a:t>
            </a:r>
            <a:r>
              <a:rPr lang="es-ES_tradnl" sz="3000" dirty="0" err="1" smtClean="0"/>
              <a:t>testing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Modelo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19</a:t>
            </a:fld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86356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527325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0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56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518821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9394972" y="5478930"/>
            <a:ext cx="1104173" cy="178971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6450748" y="2021091"/>
            <a:ext cx="2005780" cy="19762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93" y="1894423"/>
            <a:ext cx="1843414" cy="1768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3" y="4004677"/>
            <a:ext cx="1357938" cy="2569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3" y="3933066"/>
            <a:ext cx="1160059" cy="27131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46" y="4057884"/>
            <a:ext cx="1023844" cy="24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20</a:t>
            </a:fld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86356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527325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0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56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518821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9394972" y="5478930"/>
            <a:ext cx="1104173" cy="178971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8948732" y="2078396"/>
            <a:ext cx="2005780" cy="42614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7" y="2078396"/>
            <a:ext cx="1599315" cy="15993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0" y="4527755"/>
            <a:ext cx="1650150" cy="1650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2" y="4395020"/>
            <a:ext cx="1650150" cy="1650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84" y="4588089"/>
            <a:ext cx="1619413" cy="14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9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1775946"/>
            <a:ext cx="7142828" cy="45638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21</a:t>
            </a:fld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4486356" y="2705588"/>
            <a:ext cx="643166" cy="7965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527325" y="5078582"/>
            <a:ext cx="643166" cy="7965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0" y="2871392"/>
            <a:ext cx="633406" cy="6033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56" y="2953941"/>
            <a:ext cx="633406" cy="603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5518821" y="5421624"/>
            <a:ext cx="1104173" cy="17897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9394972" y="5478930"/>
            <a:ext cx="1104173" cy="178971"/>
          </a:xfrm>
          <a:prstGeom prst="rect">
            <a:avLst/>
          </a:prstGeom>
        </p:spPr>
      </p:pic>
      <p:sp>
        <p:nvSpPr>
          <p:cNvPr id="17" name="Frame 16"/>
          <p:cNvSpPr/>
          <p:nvPr/>
        </p:nvSpPr>
        <p:spPr>
          <a:xfrm>
            <a:off x="7017389" y="4363538"/>
            <a:ext cx="2005780" cy="19762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2" y="4066676"/>
            <a:ext cx="2249642" cy="2105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73" y="1744443"/>
            <a:ext cx="215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22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538121" y="609973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7: Modelo de datos de CMH.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32" y="1367421"/>
            <a:ext cx="8816268" cy="4732309"/>
          </a:xfrm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23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750163" y="6099730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Fig. 8: Modelo de datos aseguradora.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29" y="1961774"/>
            <a:ext cx="8432904" cy="38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24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Diccionario de datos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373461" y="6099730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Fig. 9: Diccionario de datos de tabla Paciente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94" y="1775946"/>
            <a:ext cx="654597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25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0" y="1905000"/>
            <a:ext cx="4267200" cy="4267200"/>
          </a:xfrm>
          <a:prstGeom prst="rect">
            <a:avLst/>
          </a:prstGeom>
        </p:spPr>
      </p:pic>
      <p:pic>
        <p:nvPicPr>
          <p:cNvPr id="6" name="Imagen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421466" y="1775946"/>
            <a:ext cx="1795988" cy="2224264"/>
          </a:xfrm>
          <a:prstGeom prst="rect">
            <a:avLst/>
          </a:prstGeom>
        </p:spPr>
      </p:pic>
      <p:pic>
        <p:nvPicPr>
          <p:cNvPr id="7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360" y="4250267"/>
            <a:ext cx="1800094" cy="17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Metodología orientada a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26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92563441"/>
              </p:ext>
            </p:extLst>
          </p:nvPr>
        </p:nvGraphicFramePr>
        <p:xfrm>
          <a:off x="2266817" y="1270001"/>
          <a:ext cx="7198916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3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414" y="2344224"/>
            <a:ext cx="9692640" cy="1397124"/>
          </a:xfrm>
        </p:spPr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0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cliente</a:t>
            </a: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_tradnl" sz="3200" dirty="0" smtClean="0"/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2"/>
          <p:cNvSpPr txBox="1"/>
          <p:nvPr/>
        </p:nvSpPr>
        <p:spPr>
          <a:xfrm>
            <a:off x="3458889" y="618013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1: Diagrama de Ishikawa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69" y="1760060"/>
            <a:ext cx="7483965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Más</a:t>
            </a:r>
            <a:r>
              <a:rPr lang="en-US" sz="6600" dirty="0" smtClean="0"/>
              <a:t> </a:t>
            </a:r>
            <a:r>
              <a:rPr lang="en-US" sz="6600" dirty="0" err="1" smtClean="0"/>
              <a:t>pacientes</a:t>
            </a:r>
            <a:endParaRPr lang="en-US" sz="6600" dirty="0" smtClean="0"/>
          </a:p>
          <a:p>
            <a:r>
              <a:rPr lang="es-ES_tradnl" sz="6600" dirty="0" smtClean="0"/>
              <a:t>Los procesos administrativos se manejan en papel.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Consecuencias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Los </a:t>
            </a:r>
            <a:r>
              <a:rPr lang="en-US" sz="3600" dirty="0" err="1"/>
              <a:t>tiempos</a:t>
            </a:r>
            <a:r>
              <a:rPr lang="en-US" sz="3600" dirty="0"/>
              <a:t> de </a:t>
            </a:r>
            <a:r>
              <a:rPr lang="en-US" sz="3600" dirty="0" err="1" smtClean="0"/>
              <a:t>espera</a:t>
            </a:r>
            <a:r>
              <a:rPr lang="en-US" sz="3600" dirty="0" smtClean="0"/>
              <a:t> del </a:t>
            </a:r>
            <a:r>
              <a:rPr lang="en-US" sz="3600" dirty="0" err="1" smtClean="0"/>
              <a:t>paciente</a:t>
            </a:r>
            <a:r>
              <a:rPr lang="en-US" sz="3600" dirty="0" smtClean="0"/>
              <a:t> </a:t>
            </a:r>
            <a:r>
              <a:rPr lang="en-US" sz="3600" dirty="0"/>
              <a:t>son </a:t>
            </a:r>
            <a:r>
              <a:rPr lang="en-US" sz="3600" dirty="0" smtClean="0"/>
              <a:t>largos</a:t>
            </a:r>
          </a:p>
          <a:p>
            <a:r>
              <a:rPr lang="en-US" sz="3600" dirty="0" err="1" smtClean="0"/>
              <a:t>Inconsistencia</a:t>
            </a:r>
            <a:r>
              <a:rPr lang="en-US" sz="3600" dirty="0" smtClean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los</a:t>
            </a:r>
            <a:r>
              <a:rPr lang="en-US" sz="3600" dirty="0"/>
              <a:t> </a:t>
            </a:r>
            <a:r>
              <a:rPr lang="en-US" sz="3600" dirty="0" err="1"/>
              <a:t>datos</a:t>
            </a:r>
            <a:r>
              <a:rPr lang="en-US" sz="3600" dirty="0"/>
              <a:t> </a:t>
            </a:r>
            <a:r>
              <a:rPr lang="en-US" sz="3600" dirty="0" err="1"/>
              <a:t>entregados</a:t>
            </a:r>
            <a:r>
              <a:rPr lang="en-US" sz="3600" dirty="0"/>
              <a:t> </a:t>
            </a:r>
            <a:r>
              <a:rPr lang="en-US" sz="3600" dirty="0" smtClean="0"/>
              <a:t>al </a:t>
            </a:r>
            <a:r>
              <a:rPr lang="en-US" sz="3600" dirty="0" err="1" smtClean="0"/>
              <a:t>paciente</a:t>
            </a:r>
            <a:endParaRPr lang="en-US" sz="3600" dirty="0" smtClean="0"/>
          </a:p>
          <a:p>
            <a:r>
              <a:rPr lang="en-US" sz="3600" dirty="0" err="1" smtClean="0"/>
              <a:t>Tasa</a:t>
            </a:r>
            <a:r>
              <a:rPr lang="en-US" sz="3600" dirty="0" smtClean="0"/>
              <a:t> de </a:t>
            </a:r>
            <a:r>
              <a:rPr lang="en-US" sz="3600" dirty="0" err="1" smtClean="0"/>
              <a:t>errores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/>
              <a:t>los</a:t>
            </a:r>
            <a:r>
              <a:rPr lang="en-US" sz="3600" dirty="0"/>
              <a:t> </a:t>
            </a:r>
            <a:r>
              <a:rPr lang="en-US" sz="3600" dirty="0" err="1"/>
              <a:t>procesos</a:t>
            </a:r>
            <a:r>
              <a:rPr lang="en-US" sz="3600" dirty="0"/>
              <a:t> </a:t>
            </a:r>
            <a:r>
              <a:rPr lang="en-US" sz="3600" dirty="0" err="1" smtClean="0"/>
              <a:t>financieros</a:t>
            </a:r>
            <a:r>
              <a:rPr lang="en-US" sz="3600" dirty="0" smtClean="0"/>
              <a:t> </a:t>
            </a:r>
            <a:r>
              <a:rPr lang="en-US" sz="3600" dirty="0" err="1"/>
              <a:t>considerados</a:t>
            </a:r>
            <a:r>
              <a:rPr lang="en-US" sz="3600" dirty="0"/>
              <a:t> </a:t>
            </a:r>
            <a:r>
              <a:rPr lang="en-US" sz="3600" dirty="0" err="1" smtClean="0"/>
              <a:t>altas</a:t>
            </a:r>
            <a:r>
              <a:rPr lang="en-US" sz="3600" dirty="0" smtClean="0"/>
              <a:t> </a:t>
            </a:r>
            <a:r>
              <a:rPr lang="en-US" sz="3600" dirty="0" err="1" smtClean="0"/>
              <a:t>por</a:t>
            </a:r>
            <a:r>
              <a:rPr lang="en-US" sz="3600" dirty="0" smtClean="0"/>
              <a:t> la </a:t>
            </a:r>
            <a:r>
              <a:rPr lang="en-US" sz="3600" dirty="0" err="1" smtClean="0"/>
              <a:t>gerencia</a:t>
            </a:r>
            <a:endParaRPr lang="es-ES_tradn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1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691198"/>
            <a:ext cx="9692640" cy="1397124"/>
          </a:xfrm>
        </p:spPr>
        <p:txBody>
          <a:bodyPr/>
          <a:lstStyle/>
          <a:p>
            <a:r>
              <a:rPr lang="es-CL" dirty="0" smtClean="0"/>
              <a:t>Iteración 1: </a:t>
            </a:r>
            <a:br>
              <a:rPr lang="es-CL" dirty="0" smtClean="0"/>
            </a:br>
            <a:r>
              <a:rPr lang="es-CL" dirty="0" smtClean="0"/>
              <a:t>Planificación del proyecto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5400" dirty="0"/>
              <a:t>Mejorar los resultados de los procesos del centro médico Hipócrates mediante una solución integrada de software.</a:t>
            </a:r>
            <a:endParaRPr lang="es-CL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Autofit/>
          </a:bodyPr>
          <a:lstStyle/>
          <a:p>
            <a:pPr marR="211455" algn="just">
              <a:spcAft>
                <a:spcPts val="0"/>
              </a:spcAft>
            </a:pPr>
            <a:r>
              <a:rPr lang="es-ES_tradnl" sz="4000" dirty="0"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11455" algn="just">
              <a:spcAft>
                <a:spcPts val="0"/>
              </a:spcAft>
            </a:pPr>
            <a:r>
              <a:rPr lang="es-ES_tradnl" sz="4000" dirty="0"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</a:t>
            </a:r>
            <a:r>
              <a:rPr lang="es-ES_tradnl" sz="4000" dirty="0" smtClean="0">
                <a:ea typeface="Calibri" panose="020F0502020204030204" pitchFamily="34" charset="0"/>
                <a:cs typeface="Calibri" panose="020F0502020204030204" pitchFamily="34" charset="0"/>
              </a:rPr>
              <a:t>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739</TotalTime>
  <Words>2009</Words>
  <Application>Microsoft Macintosh PowerPoint</Application>
  <PresentationFormat>Widescreen</PresentationFormat>
  <Paragraphs>273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Century Schoolbook</vt:lpstr>
      <vt:lpstr>Times New Roman</vt:lpstr>
      <vt:lpstr>Wingdings 2</vt:lpstr>
      <vt:lpstr>Arial</vt:lpstr>
      <vt:lpstr>View</vt:lpstr>
      <vt:lpstr>Proyecto “Centro médico Hipócrates”: Iteración 2</vt:lpstr>
      <vt:lpstr>Agenda</vt:lpstr>
      <vt:lpstr>El cliente</vt:lpstr>
      <vt:lpstr>Problemática</vt:lpstr>
      <vt:lpstr>Problemática</vt:lpstr>
      <vt:lpstr>Consecuencias</vt:lpstr>
      <vt:lpstr>Iteración 1:  Planificación del proyecto</vt:lpstr>
      <vt:lpstr>Objetivo general</vt:lpstr>
      <vt:lpstr>Objetivos específicos</vt:lpstr>
      <vt:lpstr>Objetivos específicos</vt:lpstr>
      <vt:lpstr>Requerimientos del negocio</vt:lpstr>
      <vt:lpstr>Organización del equipo</vt:lpstr>
      <vt:lpstr>Calendarización y entregables</vt:lpstr>
      <vt:lpstr>Calendarización y entregables</vt:lpstr>
      <vt:lpstr>Calendarización y entregables</vt:lpstr>
      <vt:lpstr>Iteración 2:  Diseño y construcción back end</vt:lpstr>
      <vt:lpstr>Modelo de despliegue</vt:lpstr>
      <vt:lpstr>Modelo de despliegue</vt:lpstr>
      <vt:lpstr>Modelo de despliegue</vt:lpstr>
      <vt:lpstr>Modelo de despliegue</vt:lpstr>
      <vt:lpstr>Modelo de despliegue</vt:lpstr>
      <vt:lpstr>Modelo de despliegue</vt:lpstr>
      <vt:lpstr>Modelo de datos </vt:lpstr>
      <vt:lpstr>Modelo de datos</vt:lpstr>
      <vt:lpstr>Diccionario de datos</vt:lpstr>
      <vt:lpstr>Modelo de clases</vt:lpstr>
      <vt:lpstr>Metodología orientada a testing</vt:lpstr>
      <vt:lpstr>¿Preguntas?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Pablo de la Sotta</cp:lastModifiedBy>
  <cp:revision>92</cp:revision>
  <dcterms:created xsi:type="dcterms:W3CDTF">2016-08-29T19:39:28Z</dcterms:created>
  <dcterms:modified xsi:type="dcterms:W3CDTF">2016-11-06T21:11:15Z</dcterms:modified>
</cp:coreProperties>
</file>