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86BF-C1B8-40C5-A432-B35B17626459}" type="datetimeFigureOut">
              <a:rPr lang="en-US" smtClean="0"/>
              <a:t>2015-08-19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A3B1-ECDD-405F-AD5E-3A00272E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Azure table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463040"/>
            <a:ext cx="5511292" cy="481076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Problem</a:t>
            </a:r>
            <a:endParaRPr lang="en-US" sz="2800" dirty="0"/>
          </a:p>
          <a:p>
            <a:pPr marL="589788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Item and blob tables are </a:t>
            </a:r>
            <a:r>
              <a:rPr lang="en-US" dirty="0" err="1" smtClean="0"/>
              <a:t>sharded</a:t>
            </a:r>
            <a:r>
              <a:rPr lang="en-US" dirty="0" smtClean="0"/>
              <a:t> across Azure storage accounts due to per-account traffic limits.</a:t>
            </a:r>
          </a:p>
          <a:p>
            <a:pPr marL="589788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As traffic grows, need to </a:t>
            </a:r>
            <a:r>
              <a:rPr lang="en-US" dirty="0" err="1" smtClean="0"/>
              <a:t>reshard</a:t>
            </a:r>
            <a:r>
              <a:rPr lang="en-US" dirty="0" smtClean="0"/>
              <a:t> across more accounts without interrupting service.</a:t>
            </a:r>
          </a:p>
          <a:p>
            <a:r>
              <a:rPr lang="en-US" sz="2800" dirty="0" smtClean="0"/>
              <a:t>Solution</a:t>
            </a:r>
          </a:p>
          <a:p>
            <a:pPr marL="589788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Consistent hashing (existing): Minimizes data movement when adding accounts.</a:t>
            </a:r>
          </a:p>
          <a:p>
            <a:pPr marL="589788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MigratingTable</a:t>
            </a:r>
            <a:r>
              <a:rPr lang="en-US" dirty="0" smtClean="0"/>
              <a:t>” library (new): Single, consistent virtual table backed by old and new copies of data.  Data moves in background, transparent to application.</a:t>
            </a:r>
          </a:p>
          <a:p>
            <a:pPr marL="589788" lvl="1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err="1" smtClean="0"/>
              <a:t>MigratingTable</a:t>
            </a:r>
            <a:r>
              <a:rPr lang="en-US" dirty="0" smtClean="0"/>
              <a:t> useful for other purposes too, e.g., moving geos.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B3ACE72-A543-492F-9208-8ACBA86F81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04000" y="1727200"/>
            <a:ext cx="914400" cy="438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75600" y="1727200"/>
            <a:ext cx="914400" cy="438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47200" y="1727200"/>
            <a:ext cx="914400" cy="438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72005" y="135786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4646" y="135786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615206" y="1357868"/>
            <a:ext cx="1121589" cy="4758452"/>
            <a:chOff x="10615206" y="1357868"/>
            <a:chExt cx="1121589" cy="4758452"/>
          </a:xfrm>
        </p:grpSpPr>
        <p:sp>
          <p:nvSpPr>
            <p:cNvPr id="8" name="Rectangle 7"/>
            <p:cNvSpPr/>
            <p:nvPr/>
          </p:nvSpPr>
          <p:spPr>
            <a:xfrm>
              <a:off x="10718800" y="1727200"/>
              <a:ext cx="914400" cy="4389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15206" y="1357868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Account 3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04000" y="172720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04000" y="245872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4000" y="319024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04000" y="392176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04000" y="465328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4000" y="538480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75600" y="172720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75600" y="245872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75600" y="319024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48701" y="392176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48701" y="465328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48701" y="538480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02706" y="1357868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Logical view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18049" y="319024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18049" y="3921760"/>
            <a:ext cx="91440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622418" y="3190240"/>
            <a:ext cx="5009281" cy="1463040"/>
            <a:chOff x="6622418" y="3190240"/>
            <a:chExt cx="5009281" cy="1463040"/>
          </a:xfrm>
        </p:grpSpPr>
        <p:sp>
          <p:nvSpPr>
            <p:cNvPr id="30" name="Rectangle 29"/>
            <p:cNvSpPr/>
            <p:nvPr/>
          </p:nvSpPr>
          <p:spPr>
            <a:xfrm>
              <a:off x="7975600" y="3190240"/>
              <a:ext cx="91440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17299" y="3190240"/>
              <a:ext cx="91440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47200" y="3921760"/>
              <a:ext cx="91440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17299" y="3921760"/>
              <a:ext cx="91440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18" y="3367762"/>
              <a:ext cx="87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MTable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3458" y="4106426"/>
              <a:ext cx="87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MTable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4" idx="3"/>
            </p:cNvCxnSpPr>
            <p:nvPr/>
          </p:nvCxnSpPr>
          <p:spPr>
            <a:xfrm flipV="1">
              <a:off x="7497902" y="3367762"/>
              <a:ext cx="477698" cy="184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3"/>
            </p:cNvCxnSpPr>
            <p:nvPr/>
          </p:nvCxnSpPr>
          <p:spPr>
            <a:xfrm>
              <a:off x="7497902" y="3552428"/>
              <a:ext cx="3235055" cy="180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6364" y="4295635"/>
              <a:ext cx="3235055" cy="180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3"/>
            </p:cNvCxnSpPr>
            <p:nvPr/>
          </p:nvCxnSpPr>
          <p:spPr>
            <a:xfrm flipV="1">
              <a:off x="7498942" y="4108697"/>
              <a:ext cx="1842316" cy="182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7345180" y="2092960"/>
            <a:ext cx="839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45180" y="2824480"/>
            <a:ext cx="839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49505" y="5750560"/>
            <a:ext cx="22142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45180" y="5022612"/>
            <a:ext cx="22125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358296" y="3547403"/>
            <a:ext cx="2212551" cy="740117"/>
            <a:chOff x="7358296" y="3547403"/>
            <a:chExt cx="2212551" cy="740117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358296" y="4287520"/>
              <a:ext cx="22125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358296" y="3547403"/>
              <a:ext cx="8263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358296" y="3570824"/>
            <a:ext cx="3614504" cy="716696"/>
            <a:chOff x="7358296" y="3570824"/>
            <a:chExt cx="3614504" cy="71669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7358296" y="4287520"/>
              <a:ext cx="36145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362164" y="3570824"/>
              <a:ext cx="36106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018769" y="17236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0…0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32500" y="574252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F…F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6429499" y="3990479"/>
            <a:ext cx="2596644" cy="2379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557258" y="3833972"/>
            <a:ext cx="2596644" cy="2379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78011" y="5298552"/>
            <a:ext cx="699589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78011" y="5746950"/>
            <a:ext cx="699589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78011" y="2461638"/>
            <a:ext cx="699589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78011" y="4332329"/>
            <a:ext cx="699589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</a:t>
            </a:r>
            <a:r>
              <a:rPr lang="en-US" dirty="0" err="1" smtClean="0"/>
              <a:t>MigratingTable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463040"/>
            <a:ext cx="5670586" cy="4262705"/>
          </a:xfrm>
        </p:spPr>
        <p:txBody>
          <a:bodyPr>
            <a:normAutofit lnSpcReduction="10000"/>
          </a:bodyPr>
          <a:lstStyle/>
          <a:p>
            <a:pPr marL="589788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Want to verify: </a:t>
            </a:r>
            <a:r>
              <a:rPr lang="en-US" dirty="0" err="1" smtClean="0"/>
              <a:t>MigratingTable</a:t>
            </a:r>
            <a:r>
              <a:rPr lang="en-US" dirty="0" smtClean="0"/>
              <a:t> satisfies spec for a (single) table.</a:t>
            </a:r>
          </a:p>
          <a:p>
            <a:pPr marL="589788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Issue random sequence of reads &amp; writes to </a:t>
            </a:r>
            <a:r>
              <a:rPr lang="en-US" dirty="0" err="1" smtClean="0"/>
              <a:t>MigratingTable</a:t>
            </a:r>
            <a:r>
              <a:rPr lang="en-US" dirty="0" smtClean="0"/>
              <a:t> (in parallel w/ migration) and reference implementation.  Verify results equal.</a:t>
            </a:r>
          </a:p>
          <a:p>
            <a:pPr marL="589788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Interesting part: concurrency!</a:t>
            </a:r>
          </a:p>
          <a:p>
            <a:pPr marL="1097280" lvl="2" indent="-571500">
              <a:spcBef>
                <a:spcPts val="600"/>
              </a:spcBef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application VMs, Azure storage service as P# message-passing system</a:t>
            </a:r>
          </a:p>
          <a:p>
            <a:pPr marL="1097280" lvl="2" indent="-571500">
              <a:spcBef>
                <a:spcPts val="600"/>
              </a:spcBef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P# controls interleaving, randomly samples execution traces</a:t>
            </a:r>
          </a:p>
          <a:p>
            <a:pPr marL="1097280" lvl="2" indent="-571500">
              <a:spcBef>
                <a:spcPts val="600"/>
              </a:spcBef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MigratingTable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reports </a:t>
            </a:r>
            <a:r>
              <a:rPr lang="en-US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linearization point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when call should be applied to reference table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B3ACE72-A543-492F-9208-8ACBA86F81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21965" y="1971675"/>
            <a:ext cx="2011680" cy="452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78011" y="3876259"/>
            <a:ext cx="69958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78011" y="2461638"/>
            <a:ext cx="69958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78011" y="5290880"/>
            <a:ext cx="69958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08079" y="2092306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57360" y="3506927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00529" y="4920130"/>
            <a:ext cx="16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690083" y="3681582"/>
            <a:ext cx="2596644" cy="2379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36526" y="4180674"/>
            <a:ext cx="69958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47931" y="3814169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MTable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7" idx="1"/>
          </p:cNvCxnSpPr>
          <p:nvPr/>
        </p:nvCxnSpPr>
        <p:spPr>
          <a:xfrm flipV="1">
            <a:off x="8836115" y="2918838"/>
            <a:ext cx="1741896" cy="1719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 flipV="1">
            <a:off x="8836115" y="4333459"/>
            <a:ext cx="1741896" cy="30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49427" y="5303199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R/W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20" idx="1"/>
          </p:cNvCxnSpPr>
          <p:nvPr/>
        </p:nvCxnSpPr>
        <p:spPr>
          <a:xfrm flipV="1">
            <a:off x="7765427" y="4637874"/>
            <a:ext cx="371099" cy="988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</p:cNvCxnSpPr>
          <p:nvPr/>
        </p:nvCxnSpPr>
        <p:spPr>
          <a:xfrm>
            <a:off x="7765427" y="5626365"/>
            <a:ext cx="656046" cy="319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37159" y="3288660"/>
            <a:ext cx="18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machines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28102" y="157630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Tables machine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24997" y="616583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endCxn id="8" idx="1"/>
          </p:cNvCxnSpPr>
          <p:nvPr/>
        </p:nvCxnSpPr>
        <p:spPr>
          <a:xfrm>
            <a:off x="8571780" y="5681745"/>
            <a:ext cx="2006231" cy="66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74231" y="5591521"/>
            <a:ext cx="209414" cy="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490858" y="5023829"/>
            <a:ext cx="0" cy="56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11935" y="5153084"/>
            <a:ext cx="1126018" cy="43088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Linearization point reporting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6724623" y="1556407"/>
            <a:ext cx="2596644" cy="1449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08304" y="1968848"/>
            <a:ext cx="69958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60766" y="1602343"/>
            <a:ext cx="159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Master </a:t>
            </a:r>
            <a:r>
              <a:rPr lang="en-US" dirty="0" err="1" smtClean="0"/>
              <a:t>MTable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3" idx="3"/>
            <a:endCxn id="7" idx="1"/>
          </p:cNvCxnSpPr>
          <p:nvPr/>
        </p:nvCxnSpPr>
        <p:spPr>
          <a:xfrm>
            <a:off x="8807893" y="2426048"/>
            <a:ext cx="1770118" cy="49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6" idx="1"/>
          </p:cNvCxnSpPr>
          <p:nvPr/>
        </p:nvCxnSpPr>
        <p:spPr>
          <a:xfrm>
            <a:off x="8807893" y="2426048"/>
            <a:ext cx="1770118" cy="190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90542" y="1202907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Migrator machine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701305" y="2243955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“Migrate”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2" idx="3"/>
            <a:endCxn id="73" idx="1"/>
          </p:cNvCxnSpPr>
          <p:nvPr/>
        </p:nvCxnSpPr>
        <p:spPr>
          <a:xfrm flipV="1">
            <a:off x="7807955" y="2426048"/>
            <a:ext cx="300349" cy="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6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Online Azure table migration</vt:lpstr>
      <vt:lpstr>Verification of MigratingTable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Azure table migration</dc:title>
  <dc:creator>Matt McCutchen</dc:creator>
  <cp:lastModifiedBy>Matt McCutchen</cp:lastModifiedBy>
  <cp:revision>1</cp:revision>
  <dcterms:created xsi:type="dcterms:W3CDTF">2015-08-19T20:22:27Z</dcterms:created>
  <dcterms:modified xsi:type="dcterms:W3CDTF">2015-08-19T20:23:14Z</dcterms:modified>
</cp:coreProperties>
</file>