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56E8B-F164-4CC3-ADEF-A61FDF59DAD4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31760-8825-45FF-A491-EE7EF188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E17B-79A4-45BF-A7A3-AF8BBC691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many of the most relevant lines as will fit on a slide,</a:t>
            </a:r>
            <a:r>
              <a:rPr lang="en-US" baseline="0" dirty="0" smtClean="0"/>
              <a:t> with line numbers from the original trace.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E17B-79A4-45BF-A7A3-AF8BBC691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2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023-C296-4A20-8B36-34A61492CD97}" type="datetimeFigureOut">
              <a:rPr lang="en-US" smtClean="0"/>
              <a:t>2015-08-21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4911-1188-447B-95A1-1738865C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query stream is normally just a merge of sorted sequences…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0369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7269" y="4863036"/>
            <a:ext cx="159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tate: switched</a:t>
            </a:r>
          </a:p>
          <a:p>
            <a:pPr algn="ctr"/>
            <a:r>
              <a:rPr lang="en-US" dirty="0" smtClean="0"/>
              <a:t>0: red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3644" y="4399202"/>
            <a:ext cx="10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Old table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7800" y="4863035"/>
            <a:ext cx="2286000" cy="16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7747" y="4392994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037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3: blue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6758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2480" y="4402793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3890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</a:p>
          <a:p>
            <a:pPr algn="ctr"/>
            <a:r>
              <a:rPr lang="en-US" dirty="0" smtClean="0"/>
              <a:t>3: blue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259102" y="5099272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606532" y="5095762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5259" y="5122993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895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11573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34" idx="1"/>
            <a:endCxn id="39" idx="2"/>
          </p:cNvCxnSpPr>
          <p:nvPr/>
        </p:nvCxnSpPr>
        <p:spPr>
          <a:xfrm flipV="1">
            <a:off x="5259102" y="4091013"/>
            <a:ext cx="15752" cy="1109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1"/>
            <a:endCxn id="40" idx="2"/>
          </p:cNvCxnSpPr>
          <p:nvPr/>
        </p:nvCxnSpPr>
        <p:spPr>
          <a:xfrm flipV="1">
            <a:off x="8606532" y="4091013"/>
            <a:ext cx="0" cy="1105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56847" y="2689411"/>
            <a:ext cx="5230906" cy="154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29982" y="2719203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</a:t>
            </a:r>
            <a:r>
              <a:rPr lang="en-US" dirty="0" err="1" smtClean="0"/>
              <a:t>QueryStream</a:t>
            </a:r>
            <a:endParaRPr lang="en-US" dirty="0"/>
          </a:p>
        </p:txBody>
      </p:sp>
      <p:cxnSp>
        <p:nvCxnSpPr>
          <p:cNvPr id="56" name="Straight Connector 55"/>
          <p:cNvCxnSpPr>
            <a:stCxn id="34" idx="3"/>
          </p:cNvCxnSpPr>
          <p:nvPr/>
        </p:nvCxnSpPr>
        <p:spPr>
          <a:xfrm flipV="1">
            <a:off x="5608725" y="5196615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92526" y="519310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0541" y="5197391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1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query stream is normally just a merge of sorted sequences…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0369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7269" y="4863036"/>
            <a:ext cx="159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tate: switched</a:t>
            </a:r>
          </a:p>
          <a:p>
            <a:pPr algn="ctr"/>
            <a:r>
              <a:rPr lang="en-US" dirty="0" smtClean="0"/>
              <a:t>0: red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3644" y="4399202"/>
            <a:ext cx="10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Old table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7800" y="4863035"/>
            <a:ext cx="2286000" cy="16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7747" y="4392994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037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3: blue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6758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2480" y="4402793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3890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</a:p>
          <a:p>
            <a:pPr algn="ctr"/>
            <a:r>
              <a:rPr lang="en-US" dirty="0" smtClean="0"/>
              <a:t>3: blue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259102" y="5365479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606532" y="5884302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5259" y="5391934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895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11573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34" idx="1"/>
            <a:endCxn id="39" idx="2"/>
          </p:cNvCxnSpPr>
          <p:nvPr/>
        </p:nvCxnSpPr>
        <p:spPr>
          <a:xfrm flipV="1">
            <a:off x="5259102" y="4091013"/>
            <a:ext cx="15752" cy="1375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1"/>
            <a:endCxn id="40" idx="2"/>
          </p:cNvCxnSpPr>
          <p:nvPr/>
        </p:nvCxnSpPr>
        <p:spPr>
          <a:xfrm flipV="1">
            <a:off x="8606532" y="4091013"/>
            <a:ext cx="0" cy="189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56847" y="2689411"/>
            <a:ext cx="5230906" cy="154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29982" y="2719203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</a:t>
            </a:r>
            <a:r>
              <a:rPr lang="en-US" dirty="0" err="1" smtClean="0"/>
              <a:t>QueryStream</a:t>
            </a:r>
            <a:endParaRPr lang="en-US" dirty="0"/>
          </a:p>
        </p:txBody>
      </p:sp>
      <p:cxnSp>
        <p:nvCxnSpPr>
          <p:cNvPr id="56" name="Straight Connector 55"/>
          <p:cNvCxnSpPr>
            <a:stCxn id="34" idx="3"/>
          </p:cNvCxnSpPr>
          <p:nvPr/>
        </p:nvCxnSpPr>
        <p:spPr>
          <a:xfrm flipV="1">
            <a:off x="5608725" y="5462822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92526" y="598164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0541" y="5466332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2237" y="2924102"/>
            <a:ext cx="103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 scarlet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3704028" y="3308797"/>
            <a:ext cx="495448" cy="2807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query stream is normally just a merge of sorted sequences…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0369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7269" y="4863036"/>
            <a:ext cx="159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tate: switched</a:t>
            </a:r>
          </a:p>
          <a:p>
            <a:pPr algn="ctr"/>
            <a:r>
              <a:rPr lang="en-US" dirty="0" smtClean="0"/>
              <a:t>0: red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3644" y="4399202"/>
            <a:ext cx="10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Old table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7800" y="4863035"/>
            <a:ext cx="2286000" cy="16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7747" y="4392994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037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3: blue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6758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2480" y="4402793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3890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</a:p>
          <a:p>
            <a:pPr algn="ctr"/>
            <a:r>
              <a:rPr lang="en-US" dirty="0" smtClean="0"/>
              <a:t>3: blue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259102" y="5635601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606532" y="5884302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5259" y="5672466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895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11573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34" idx="1"/>
            <a:endCxn id="39" idx="2"/>
          </p:cNvCxnSpPr>
          <p:nvPr/>
        </p:nvCxnSpPr>
        <p:spPr>
          <a:xfrm flipV="1">
            <a:off x="5259102" y="4091013"/>
            <a:ext cx="15752" cy="164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1"/>
            <a:endCxn id="40" idx="2"/>
          </p:cNvCxnSpPr>
          <p:nvPr/>
        </p:nvCxnSpPr>
        <p:spPr>
          <a:xfrm flipV="1">
            <a:off x="8606532" y="4091013"/>
            <a:ext cx="0" cy="189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56847" y="2689411"/>
            <a:ext cx="5230906" cy="154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29982" y="2719203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</a:t>
            </a:r>
            <a:r>
              <a:rPr lang="en-US" dirty="0" err="1" smtClean="0"/>
              <a:t>QueryStream</a:t>
            </a:r>
            <a:endParaRPr lang="en-US" dirty="0"/>
          </a:p>
        </p:txBody>
      </p:sp>
      <p:cxnSp>
        <p:nvCxnSpPr>
          <p:cNvPr id="56" name="Straight Connector 55"/>
          <p:cNvCxnSpPr>
            <a:stCxn id="34" idx="3"/>
          </p:cNvCxnSpPr>
          <p:nvPr/>
        </p:nvCxnSpPr>
        <p:spPr>
          <a:xfrm flipV="1">
            <a:off x="5608725" y="573294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92526" y="598164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0541" y="574686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2237" y="2924102"/>
            <a:ext cx="103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 scarlet</a:t>
            </a:r>
          </a:p>
          <a:p>
            <a:r>
              <a:rPr lang="en-US" dirty="0" smtClean="0"/>
              <a:t>1: yellow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3704028" y="3308797"/>
            <a:ext cx="495448" cy="2807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query stream is normally just a merge of sorted sequences…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0369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7269" y="4863036"/>
            <a:ext cx="159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tate: switched</a:t>
            </a:r>
          </a:p>
          <a:p>
            <a:pPr algn="ctr"/>
            <a:r>
              <a:rPr lang="en-US" dirty="0" smtClean="0"/>
              <a:t>0: red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43644" y="4399202"/>
            <a:ext cx="10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Old table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7800" y="4863035"/>
            <a:ext cx="2286000" cy="16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7747" y="4392994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037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1: yellow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2: green</a:t>
            </a:r>
          </a:p>
          <a:p>
            <a:pPr algn="ctr"/>
            <a:r>
              <a:rPr lang="en-US" dirty="0" smtClean="0"/>
              <a:t>3: blue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6758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2480" y="4402793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3890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</a:p>
          <a:p>
            <a:pPr algn="ctr"/>
            <a:r>
              <a:rPr lang="en-US" dirty="0" smtClean="0"/>
              <a:t>3: blue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259102" y="5635601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606532" y="5884302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5259" y="5672466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895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11573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34" idx="1"/>
            <a:endCxn id="39" idx="2"/>
          </p:cNvCxnSpPr>
          <p:nvPr/>
        </p:nvCxnSpPr>
        <p:spPr>
          <a:xfrm flipV="1">
            <a:off x="5259102" y="4091013"/>
            <a:ext cx="15752" cy="164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1"/>
            <a:endCxn id="40" idx="2"/>
          </p:cNvCxnSpPr>
          <p:nvPr/>
        </p:nvCxnSpPr>
        <p:spPr>
          <a:xfrm flipV="1">
            <a:off x="8606532" y="4091013"/>
            <a:ext cx="0" cy="189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56847" y="2689411"/>
            <a:ext cx="5230906" cy="154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29982" y="2719203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</a:t>
            </a:r>
            <a:r>
              <a:rPr lang="en-US" dirty="0" err="1" smtClean="0"/>
              <a:t>QueryStream</a:t>
            </a:r>
            <a:endParaRPr lang="en-US" dirty="0"/>
          </a:p>
        </p:txBody>
      </p:sp>
      <p:cxnSp>
        <p:nvCxnSpPr>
          <p:cNvPr id="56" name="Straight Connector 55"/>
          <p:cNvCxnSpPr>
            <a:stCxn id="34" idx="3"/>
          </p:cNvCxnSpPr>
          <p:nvPr/>
        </p:nvCxnSpPr>
        <p:spPr>
          <a:xfrm flipV="1">
            <a:off x="5608725" y="573294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92526" y="598164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0541" y="574686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2237" y="2924102"/>
            <a:ext cx="103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 scarlet</a:t>
            </a:r>
          </a:p>
          <a:p>
            <a:r>
              <a:rPr lang="en-US" dirty="0" smtClean="0"/>
              <a:t>1: yellow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3704028" y="3308797"/>
            <a:ext cx="495448" cy="2807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50556" y="3816628"/>
            <a:ext cx="19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Copied by migrator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690412" y="4185960"/>
            <a:ext cx="349838" cy="1516592"/>
            <a:chOff x="10690412" y="4185960"/>
            <a:chExt cx="349838" cy="1516592"/>
          </a:xfrm>
        </p:grpSpPr>
        <p:cxnSp>
          <p:nvCxnSpPr>
            <p:cNvPr id="31" name="Straight Connector 30"/>
            <p:cNvCxnSpPr>
              <a:stCxn id="29" idx="2"/>
            </p:cNvCxnSpPr>
            <p:nvPr/>
          </p:nvCxnSpPr>
          <p:spPr>
            <a:xfrm>
              <a:off x="11040250" y="4185960"/>
              <a:ext cx="0" cy="1516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0690412" y="5702552"/>
              <a:ext cx="349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6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migrator notifies us it’s done and ready to delete old table and we close the old table stream.  What’s about to go wrong?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0369" y="4863036"/>
            <a:ext cx="2286000" cy="165878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7269" y="4863036"/>
            <a:ext cx="159736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dirty="0" smtClean="0">
                <a:solidFill>
                  <a:schemeClr val="accent3"/>
                </a:solidFill>
              </a:rPr>
              <a:t>tate: switched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0: red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1: yellow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2: green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644" y="4399202"/>
            <a:ext cx="10394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Old table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67800" y="4863035"/>
            <a:ext cx="2286000" cy="16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7747" y="4392994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037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/>
              <a:t>1: yellow</a:t>
            </a:r>
          </a:p>
          <a:p>
            <a:pPr algn="ctr"/>
            <a:r>
              <a:rPr lang="en-US" dirty="0"/>
              <a:t>2: green</a:t>
            </a:r>
          </a:p>
          <a:p>
            <a:pPr algn="ctr"/>
            <a:r>
              <a:rPr lang="en-US" dirty="0" smtClean="0"/>
              <a:t>3: blue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6758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2480" y="4402793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3890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</a:p>
          <a:p>
            <a:pPr algn="ctr"/>
            <a:r>
              <a:rPr lang="en-US" dirty="0" smtClean="0"/>
              <a:t>3: blue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259102" y="5635601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606532" y="5884302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5259" y="5672466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11573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35" idx="1"/>
            <a:endCxn id="40" idx="2"/>
          </p:cNvCxnSpPr>
          <p:nvPr/>
        </p:nvCxnSpPr>
        <p:spPr>
          <a:xfrm flipV="1">
            <a:off x="8606532" y="4091013"/>
            <a:ext cx="0" cy="189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56847" y="2689411"/>
            <a:ext cx="5230906" cy="154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29982" y="2719203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</a:t>
            </a:r>
            <a:r>
              <a:rPr lang="en-US" dirty="0" err="1" smtClean="0"/>
              <a:t>QueryStream</a:t>
            </a:r>
            <a:endParaRPr lang="en-US" dirty="0"/>
          </a:p>
        </p:txBody>
      </p:sp>
      <p:cxnSp>
        <p:nvCxnSpPr>
          <p:cNvPr id="56" name="Straight Connector 55"/>
          <p:cNvCxnSpPr>
            <a:stCxn id="34" idx="3"/>
          </p:cNvCxnSpPr>
          <p:nvPr/>
        </p:nvCxnSpPr>
        <p:spPr>
          <a:xfrm flipV="1">
            <a:off x="5608725" y="5732944"/>
            <a:ext cx="2397644" cy="351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92526" y="598164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0541" y="574686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2237" y="2924102"/>
            <a:ext cx="103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 scarlet</a:t>
            </a:r>
          </a:p>
          <a:p>
            <a:r>
              <a:rPr lang="en-US" dirty="0" smtClean="0"/>
              <a:t>1: yellow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3704028" y="3308797"/>
            <a:ext cx="495448" cy="2807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migrator notifies us it’s done and ready to delete old table and we close the old table </a:t>
            </a:r>
            <a:r>
              <a:rPr lang="en-US" dirty="0" smtClean="0"/>
              <a:t>stream</a:t>
            </a:r>
            <a:r>
              <a:rPr lang="en-US" dirty="0"/>
              <a:t>.  What’s about to go wrong?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0369" y="4863036"/>
            <a:ext cx="2286000" cy="165878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7269" y="4863036"/>
            <a:ext cx="159736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dirty="0" smtClean="0">
                <a:solidFill>
                  <a:schemeClr val="accent3"/>
                </a:solidFill>
              </a:rPr>
              <a:t>tate: switched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0: red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1: yellow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2: green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644" y="4399202"/>
            <a:ext cx="10394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Old table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67800" y="4863035"/>
            <a:ext cx="2286000" cy="16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7747" y="4392994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037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/>
              <a:t>1: yellow</a:t>
            </a:r>
          </a:p>
          <a:p>
            <a:pPr algn="ctr"/>
            <a:r>
              <a:rPr lang="en-US" dirty="0"/>
              <a:t>2: green</a:t>
            </a:r>
          </a:p>
          <a:p>
            <a:pPr algn="ctr"/>
            <a:r>
              <a:rPr lang="en-US" dirty="0" smtClean="0"/>
              <a:t>3: blue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6758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2480" y="4402793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3890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2: green</a:t>
            </a:r>
          </a:p>
          <a:p>
            <a:pPr algn="ctr"/>
            <a:r>
              <a:rPr lang="en-US" dirty="0" smtClean="0"/>
              <a:t>3: blue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259102" y="5635601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606532" y="6180330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5259" y="5947156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11573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35" idx="1"/>
            <a:endCxn id="40" idx="2"/>
          </p:cNvCxnSpPr>
          <p:nvPr/>
        </p:nvCxnSpPr>
        <p:spPr>
          <a:xfrm flipV="1">
            <a:off x="8606532" y="4091013"/>
            <a:ext cx="0" cy="219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56847" y="2689411"/>
            <a:ext cx="5230906" cy="154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29982" y="2719203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</a:t>
            </a:r>
            <a:r>
              <a:rPr lang="en-US" dirty="0" err="1" smtClean="0"/>
              <a:t>QueryStream</a:t>
            </a:r>
            <a:endParaRPr lang="en-US" dirty="0"/>
          </a:p>
        </p:txBody>
      </p:sp>
      <p:cxnSp>
        <p:nvCxnSpPr>
          <p:cNvPr id="56" name="Straight Connector 55"/>
          <p:cNvCxnSpPr>
            <a:stCxn id="34" idx="3"/>
          </p:cNvCxnSpPr>
          <p:nvPr/>
        </p:nvCxnSpPr>
        <p:spPr>
          <a:xfrm flipV="1">
            <a:off x="5608725" y="5732944"/>
            <a:ext cx="2397644" cy="351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92526" y="6277672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0541" y="602155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2237" y="2924102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 scarlet</a:t>
            </a:r>
          </a:p>
          <a:p>
            <a:r>
              <a:rPr lang="en-US" dirty="0" smtClean="0"/>
              <a:t>1: yellow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3: blue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3704028" y="3308797"/>
            <a:ext cx="495448" cy="2807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2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up a step…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7800" y="4863035"/>
            <a:ext cx="2286000" cy="16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7747" y="4392994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037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/>
              <a:t>1: yellow</a:t>
            </a:r>
          </a:p>
          <a:p>
            <a:pPr algn="ctr"/>
            <a:r>
              <a:rPr lang="en-US" dirty="0"/>
              <a:t>2: green</a:t>
            </a:r>
          </a:p>
          <a:p>
            <a:pPr algn="ctr"/>
            <a:r>
              <a:rPr lang="en-US" dirty="0" smtClean="0"/>
              <a:t>3: blue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6758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2480" y="4402793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3890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</a:p>
          <a:p>
            <a:pPr algn="ctr"/>
            <a:r>
              <a:rPr lang="en-US" dirty="0" smtClean="0"/>
              <a:t>3: blue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8606532" y="5884302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5259" y="5672466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11573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35" idx="1"/>
            <a:endCxn id="40" idx="2"/>
          </p:cNvCxnSpPr>
          <p:nvPr/>
        </p:nvCxnSpPr>
        <p:spPr>
          <a:xfrm flipV="1">
            <a:off x="8606532" y="4091013"/>
            <a:ext cx="0" cy="189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56847" y="2689411"/>
            <a:ext cx="5230906" cy="154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29982" y="2719203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</a:t>
            </a:r>
            <a:r>
              <a:rPr lang="en-US" dirty="0" err="1" smtClean="0"/>
              <a:t>QueryStream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8992526" y="598164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0541" y="574686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2237" y="2924102"/>
            <a:ext cx="103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 scarlet</a:t>
            </a:r>
          </a:p>
          <a:p>
            <a:r>
              <a:rPr lang="en-US" dirty="0" smtClean="0"/>
              <a:t>1: yellow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3704028" y="3308797"/>
            <a:ext cx="495448" cy="2807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20369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57269" y="4863036"/>
            <a:ext cx="159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tate: switched</a:t>
            </a:r>
          </a:p>
          <a:p>
            <a:pPr algn="ctr"/>
            <a:r>
              <a:rPr lang="en-US" dirty="0" smtClean="0"/>
              <a:t>0: red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43644" y="4399202"/>
            <a:ext cx="10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Old table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259102" y="5635601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79895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1"/>
            <a:endCxn id="31" idx="2"/>
          </p:cNvCxnSpPr>
          <p:nvPr/>
        </p:nvCxnSpPr>
        <p:spPr>
          <a:xfrm flipV="1">
            <a:off x="5259102" y="4091013"/>
            <a:ext cx="15752" cy="164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</p:cNvCxnSpPr>
          <p:nvPr/>
        </p:nvCxnSpPr>
        <p:spPr>
          <a:xfrm flipV="1">
            <a:off x="5608725" y="573294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4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Fix: When </a:t>
            </a:r>
            <a:r>
              <a:rPr lang="en-US" dirty="0"/>
              <a:t>closing the old table </a:t>
            </a:r>
            <a:r>
              <a:rPr lang="en-US" dirty="0" smtClean="0"/>
              <a:t>stream, restart the new table stream from the key of the old table stream.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0369" y="4863036"/>
            <a:ext cx="2286000" cy="165878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7269" y="4863036"/>
            <a:ext cx="159736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dirty="0" smtClean="0">
                <a:solidFill>
                  <a:schemeClr val="accent3"/>
                </a:solidFill>
              </a:rPr>
              <a:t>tate: switched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0: red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1: yellow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2: green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3644" y="4399202"/>
            <a:ext cx="10394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Old table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67800" y="4863035"/>
            <a:ext cx="2286000" cy="1658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7747" y="4392994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92037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/>
              <a:t>1: yellow</a:t>
            </a:r>
          </a:p>
          <a:p>
            <a:pPr algn="ctr"/>
            <a:r>
              <a:rPr lang="en-US" dirty="0"/>
              <a:t>2: green</a:t>
            </a:r>
          </a:p>
          <a:p>
            <a:pPr algn="ctr"/>
            <a:r>
              <a:rPr lang="en-US" dirty="0" smtClean="0"/>
              <a:t>3: blue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6758" y="4863036"/>
            <a:ext cx="2286000" cy="165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2480" y="4402793"/>
            <a:ext cx="165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63890" y="4863036"/>
            <a:ext cx="103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0: scarlet</a:t>
            </a:r>
          </a:p>
          <a:p>
            <a:pPr algn="ctr"/>
            <a:r>
              <a:rPr lang="en-US" dirty="0" smtClean="0"/>
              <a:t>1: yellow</a:t>
            </a:r>
          </a:p>
          <a:p>
            <a:pPr algn="ctr"/>
            <a:r>
              <a:rPr lang="en-US" dirty="0" smtClean="0"/>
              <a:t>2: green</a:t>
            </a:r>
          </a:p>
          <a:p>
            <a:pPr algn="ctr"/>
            <a:r>
              <a:rPr lang="en-US" dirty="0" smtClean="0"/>
              <a:t>3: blue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259102" y="5635601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606532" y="5649522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5259" y="5672466"/>
            <a:ext cx="349623" cy="20170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11573" y="3445554"/>
            <a:ext cx="1589918" cy="645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table </a:t>
            </a:r>
            <a:r>
              <a:rPr lang="en-US" dirty="0" err="1">
                <a:solidFill>
                  <a:schemeClr val="tx1"/>
                </a:solidFill>
              </a:rPr>
              <a:t>QueryStream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35" idx="1"/>
            <a:endCxn id="40" idx="2"/>
          </p:cNvCxnSpPr>
          <p:nvPr/>
        </p:nvCxnSpPr>
        <p:spPr>
          <a:xfrm flipV="1">
            <a:off x="8606532" y="4091013"/>
            <a:ext cx="0" cy="165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56847" y="2689411"/>
            <a:ext cx="5230906" cy="1546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29982" y="2719203"/>
            <a:ext cx="28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MigratingTable</a:t>
            </a:r>
            <a:r>
              <a:rPr lang="en-US" dirty="0" smtClean="0"/>
              <a:t> </a:t>
            </a:r>
            <a:r>
              <a:rPr lang="en-US" dirty="0" err="1" smtClean="0"/>
              <a:t>QueryStream</a:t>
            </a:r>
            <a:endParaRPr lang="en-US" dirty="0"/>
          </a:p>
        </p:txBody>
      </p:sp>
      <p:cxnSp>
        <p:nvCxnSpPr>
          <p:cNvPr id="56" name="Straight Connector 55"/>
          <p:cNvCxnSpPr>
            <a:stCxn id="34" idx="3"/>
          </p:cNvCxnSpPr>
          <p:nvPr/>
        </p:nvCxnSpPr>
        <p:spPr>
          <a:xfrm flipV="1">
            <a:off x="5608725" y="5732944"/>
            <a:ext cx="2397644" cy="351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992526" y="574686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0541" y="5746864"/>
            <a:ext cx="2397644" cy="3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2237" y="2924102"/>
            <a:ext cx="103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 scarlet</a:t>
            </a:r>
          </a:p>
          <a:p>
            <a:r>
              <a:rPr lang="en-US" dirty="0" smtClean="0"/>
              <a:t>1: yellow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3704028" y="3308797"/>
            <a:ext cx="495448" cy="2807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stream bug: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01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### Migrator copies row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   706  </a:t>
            </a:r>
            <a:r>
              <a:rPr lang="en-US" dirty="0">
                <a:solidFill>
                  <a:schemeClr val="accent1"/>
                </a:solidFill>
              </a:rPr>
              <a:t>Start call from [MigratorMachine,0,,] to [TablesMachine,0,,]: </a:t>
            </a:r>
            <a:r>
              <a:rPr lang="en-US" dirty="0" err="1">
                <a:solidFill>
                  <a:schemeClr val="accent1"/>
                </a:solidFill>
              </a:rPr>
              <a:t>newTable.ExecuteAsync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TableOperation.Insert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ITableEntity</a:t>
            </a:r>
            <a:r>
              <a:rPr lang="en-US" dirty="0">
                <a:solidFill>
                  <a:schemeClr val="accent1"/>
                </a:solidFill>
              </a:rPr>
              <a:t>{[</a:t>
            </a:r>
            <a:r>
              <a:rPr lang="en-US" dirty="0" err="1">
                <a:solidFill>
                  <a:schemeClr val="accent1"/>
                </a:solidFill>
              </a:rPr>
              <a:t>PartitionKey</a:t>
            </a:r>
            <a:r>
              <a:rPr lang="en-US" dirty="0">
                <a:solidFill>
                  <a:schemeClr val="accent1"/>
                </a:solidFill>
              </a:rPr>
              <a:t>, ],[</a:t>
            </a:r>
            <a:r>
              <a:rPr lang="en-US" dirty="0" err="1">
                <a:solidFill>
                  <a:schemeClr val="accent1"/>
                </a:solidFill>
              </a:rPr>
              <a:t>RowKey</a:t>
            </a:r>
            <a:r>
              <a:rPr lang="en-US" dirty="0">
                <a:solidFill>
                  <a:schemeClr val="accent1"/>
                </a:solidFill>
              </a:rPr>
              <a:t>, 4],[</a:t>
            </a:r>
            <a:r>
              <a:rPr lang="en-US" dirty="0" err="1">
                <a:solidFill>
                  <a:schemeClr val="accent1"/>
                </a:solidFill>
              </a:rPr>
              <a:t>ETag</a:t>
            </a:r>
            <a:r>
              <a:rPr lang="en-US" dirty="0">
                <a:solidFill>
                  <a:schemeClr val="accent1"/>
                </a:solidFill>
              </a:rPr>
              <a:t>, 4],[Timestamp, 0001-01-01 0:00:00 +00:00],[_</a:t>
            </a:r>
            <a:r>
              <a:rPr lang="en-US" dirty="0" err="1">
                <a:solidFill>
                  <a:schemeClr val="accent1"/>
                </a:solidFill>
              </a:rPr>
              <a:t>mtable_deleted</a:t>
            </a:r>
            <a:r>
              <a:rPr lang="en-US" dirty="0">
                <a:solidFill>
                  <a:schemeClr val="accent1"/>
                </a:solidFill>
              </a:rPr>
              <a:t>, False],[</a:t>
            </a:r>
            <a:r>
              <a:rPr lang="en-US" dirty="0" err="1">
                <a:solidFill>
                  <a:schemeClr val="accent1"/>
                </a:solidFill>
              </a:rPr>
              <a:t>isHappy</a:t>
            </a:r>
            <a:r>
              <a:rPr lang="en-US" dirty="0">
                <a:solidFill>
                  <a:schemeClr val="accent1"/>
                </a:solidFill>
              </a:rPr>
              <a:t>, True]}),</a:t>
            </a:r>
            <a:r>
              <a:rPr lang="en-US" dirty="0" err="1">
                <a:solidFill>
                  <a:schemeClr val="accent1"/>
                </a:solidFill>
              </a:rPr>
              <a:t>null,null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707  End call from [MigratorMachine,0,,] to [TablesMachine,0,,]: </a:t>
            </a:r>
            <a:r>
              <a:rPr lang="en-US" dirty="0" err="1">
                <a:solidFill>
                  <a:schemeClr val="accent1"/>
                </a:solidFill>
              </a:rPr>
              <a:t>newTable.ExecuteAsync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TableOperation.Insert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ITableEntity</a:t>
            </a:r>
            <a:r>
              <a:rPr lang="en-US" dirty="0">
                <a:solidFill>
                  <a:schemeClr val="accent1"/>
                </a:solidFill>
              </a:rPr>
              <a:t>{[</a:t>
            </a:r>
            <a:r>
              <a:rPr lang="en-US" dirty="0" err="1">
                <a:solidFill>
                  <a:schemeClr val="accent1"/>
                </a:solidFill>
              </a:rPr>
              <a:t>PartitionKey</a:t>
            </a:r>
            <a:r>
              <a:rPr lang="en-US" dirty="0">
                <a:solidFill>
                  <a:schemeClr val="accent1"/>
                </a:solidFill>
              </a:rPr>
              <a:t>, ],[</a:t>
            </a:r>
            <a:r>
              <a:rPr lang="en-US" dirty="0" err="1">
                <a:solidFill>
                  <a:schemeClr val="accent1"/>
                </a:solidFill>
              </a:rPr>
              <a:t>RowKey</a:t>
            </a:r>
            <a:r>
              <a:rPr lang="en-US" dirty="0">
                <a:solidFill>
                  <a:schemeClr val="accent1"/>
                </a:solidFill>
              </a:rPr>
              <a:t>, 4],[</a:t>
            </a:r>
            <a:r>
              <a:rPr lang="en-US" dirty="0" err="1">
                <a:solidFill>
                  <a:schemeClr val="accent1"/>
                </a:solidFill>
              </a:rPr>
              <a:t>ETag</a:t>
            </a:r>
            <a:r>
              <a:rPr lang="en-US" dirty="0">
                <a:solidFill>
                  <a:schemeClr val="accent1"/>
                </a:solidFill>
              </a:rPr>
              <a:t>, 4],[Timestamp, 0001-01-01 0:00:00 +00:00],[_</a:t>
            </a:r>
            <a:r>
              <a:rPr lang="en-US" dirty="0" err="1">
                <a:solidFill>
                  <a:schemeClr val="accent1"/>
                </a:solidFill>
              </a:rPr>
              <a:t>mtable_deleted</a:t>
            </a:r>
            <a:r>
              <a:rPr lang="en-US" dirty="0">
                <a:solidFill>
                  <a:schemeClr val="accent1"/>
                </a:solidFill>
              </a:rPr>
              <a:t>, False],[</a:t>
            </a:r>
            <a:r>
              <a:rPr lang="en-US" dirty="0" err="1">
                <a:solidFill>
                  <a:schemeClr val="accent1"/>
                </a:solidFill>
              </a:rPr>
              <a:t>isHappy</a:t>
            </a:r>
            <a:r>
              <a:rPr lang="en-US" dirty="0">
                <a:solidFill>
                  <a:schemeClr val="accent1"/>
                </a:solidFill>
              </a:rPr>
              <a:t>, True]}),</a:t>
            </a:r>
            <a:r>
              <a:rPr lang="en-US" dirty="0" err="1">
                <a:solidFill>
                  <a:schemeClr val="accent1"/>
                </a:solidFill>
              </a:rPr>
              <a:t>null,null</a:t>
            </a:r>
            <a:r>
              <a:rPr lang="en-US" dirty="0">
                <a:solidFill>
                  <a:schemeClr val="accent1"/>
                </a:solidFill>
              </a:rPr>
              <a:t>) with outcome: </a:t>
            </a:r>
            <a:r>
              <a:rPr lang="en-US" dirty="0" err="1">
                <a:solidFill>
                  <a:schemeClr val="accent1"/>
                </a:solidFill>
              </a:rPr>
              <a:t>TableResult</a:t>
            </a:r>
            <a:r>
              <a:rPr lang="en-US" dirty="0">
                <a:solidFill>
                  <a:schemeClr val="accent1"/>
                </a:solidFill>
              </a:rPr>
              <a:t>{</a:t>
            </a:r>
            <a:r>
              <a:rPr lang="en-US" dirty="0" err="1">
                <a:solidFill>
                  <a:schemeClr val="accent1"/>
                </a:solidFill>
              </a:rPr>
              <a:t>HttpStatusCode</a:t>
            </a:r>
            <a:r>
              <a:rPr lang="en-US" dirty="0">
                <a:solidFill>
                  <a:schemeClr val="accent1"/>
                </a:solidFill>
              </a:rPr>
              <a:t>=201, </a:t>
            </a:r>
            <a:r>
              <a:rPr lang="en-US" dirty="0" err="1">
                <a:solidFill>
                  <a:schemeClr val="accent1"/>
                </a:solidFill>
              </a:rPr>
              <a:t>ETag</a:t>
            </a:r>
            <a:r>
              <a:rPr lang="en-US" dirty="0">
                <a:solidFill>
                  <a:schemeClr val="accent1"/>
                </a:solidFill>
              </a:rPr>
              <a:t>=4, Result=</a:t>
            </a:r>
            <a:r>
              <a:rPr lang="en-US" dirty="0" err="1">
                <a:solidFill>
                  <a:schemeClr val="accent1"/>
                </a:solidFill>
              </a:rPr>
              <a:t>ITableEntity</a:t>
            </a:r>
            <a:r>
              <a:rPr lang="en-US" dirty="0">
                <a:solidFill>
                  <a:schemeClr val="accent1"/>
                </a:solidFill>
              </a:rPr>
              <a:t>{[</a:t>
            </a:r>
            <a:r>
              <a:rPr lang="en-US" dirty="0" err="1">
                <a:solidFill>
                  <a:schemeClr val="accent1"/>
                </a:solidFill>
              </a:rPr>
              <a:t>PartitionKey</a:t>
            </a:r>
            <a:r>
              <a:rPr lang="en-US" dirty="0">
                <a:solidFill>
                  <a:schemeClr val="accent1"/>
                </a:solidFill>
              </a:rPr>
              <a:t>, ],[</a:t>
            </a:r>
            <a:r>
              <a:rPr lang="en-US" dirty="0" err="1">
                <a:solidFill>
                  <a:schemeClr val="accent1"/>
                </a:solidFill>
              </a:rPr>
              <a:t>RowKey</a:t>
            </a:r>
            <a:r>
              <a:rPr lang="en-US" dirty="0">
                <a:solidFill>
                  <a:schemeClr val="accent1"/>
                </a:solidFill>
              </a:rPr>
              <a:t>, 4],[</a:t>
            </a:r>
            <a:r>
              <a:rPr lang="en-US" dirty="0" err="1">
                <a:solidFill>
                  <a:schemeClr val="accent1"/>
                </a:solidFill>
              </a:rPr>
              <a:t>ETag</a:t>
            </a:r>
            <a:r>
              <a:rPr lang="en-US" dirty="0">
                <a:solidFill>
                  <a:schemeClr val="accent1"/>
                </a:solidFill>
              </a:rPr>
              <a:t>, 4],[Timestamp, 0001-01-01 0:00:00 +00:00],[_</a:t>
            </a:r>
            <a:r>
              <a:rPr lang="en-US" dirty="0" err="1">
                <a:solidFill>
                  <a:schemeClr val="accent1"/>
                </a:solidFill>
              </a:rPr>
              <a:t>mtable_deleted</a:t>
            </a:r>
            <a:r>
              <a:rPr lang="en-US" dirty="0">
                <a:solidFill>
                  <a:schemeClr val="accent1"/>
                </a:solidFill>
              </a:rPr>
              <a:t>, False],[</a:t>
            </a:r>
            <a:r>
              <a:rPr lang="en-US" dirty="0" err="1">
                <a:solidFill>
                  <a:schemeClr val="accent1"/>
                </a:solidFill>
              </a:rPr>
              <a:t>isHappy</a:t>
            </a:r>
            <a:r>
              <a:rPr lang="en-US" dirty="0">
                <a:solidFill>
                  <a:schemeClr val="accent1"/>
                </a:solidFill>
              </a:rPr>
              <a:t>, True</a:t>
            </a:r>
            <a:r>
              <a:rPr lang="en-US" dirty="0" smtClean="0">
                <a:solidFill>
                  <a:schemeClr val="accent1"/>
                </a:solidFill>
              </a:rPr>
              <a:t>]}}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7030A0"/>
                </a:solidFill>
              </a:rPr>
              <a:t>### </a:t>
            </a:r>
            <a:r>
              <a:rPr lang="en-US" dirty="0" err="1" smtClean="0">
                <a:solidFill>
                  <a:srgbClr val="7030A0"/>
                </a:solidFill>
              </a:rPr>
              <a:t>RowKey</a:t>
            </a:r>
            <a:r>
              <a:rPr lang="en-US" dirty="0" smtClean="0">
                <a:solidFill>
                  <a:srgbClr val="7030A0"/>
                </a:solidFill>
              </a:rPr>
              <a:t> 4 is correctly read from old table stream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   751  Start call from [ServiceMachine,1,,] to [TablesMachine,0,,]: &lt;</a:t>
            </a:r>
            <a:r>
              <a:rPr lang="en-US" dirty="0" err="1">
                <a:solidFill>
                  <a:srgbClr val="7030A0"/>
                </a:solidFill>
              </a:rPr>
              <a:t>oldTable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QueryStream</a:t>
            </a:r>
            <a:r>
              <a:rPr lang="en-US" dirty="0">
                <a:solidFill>
                  <a:srgbClr val="7030A0"/>
                </a:solidFill>
              </a:rPr>
              <a:t>&gt;.</a:t>
            </a:r>
            <a:r>
              <a:rPr lang="en-US" dirty="0" err="1">
                <a:solidFill>
                  <a:srgbClr val="7030A0"/>
                </a:solidFill>
              </a:rPr>
              <a:t>ReadRowAsync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   753  End call from [ServiceMachine,1,,] to [TablesMachine,0,,]: &lt;</a:t>
            </a:r>
            <a:r>
              <a:rPr lang="en-US" dirty="0" err="1">
                <a:solidFill>
                  <a:srgbClr val="7030A0"/>
                </a:solidFill>
              </a:rPr>
              <a:t>oldTable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QueryStream</a:t>
            </a:r>
            <a:r>
              <a:rPr lang="en-US" dirty="0">
                <a:solidFill>
                  <a:srgbClr val="7030A0"/>
                </a:solidFill>
              </a:rPr>
              <a:t>&gt;.</a:t>
            </a:r>
            <a:r>
              <a:rPr lang="en-US" dirty="0" err="1">
                <a:solidFill>
                  <a:srgbClr val="7030A0"/>
                </a:solidFill>
              </a:rPr>
              <a:t>ReadRowAsync</a:t>
            </a:r>
            <a:r>
              <a:rPr lang="en-US" dirty="0">
                <a:solidFill>
                  <a:srgbClr val="7030A0"/>
                </a:solidFill>
              </a:rPr>
              <a:t>() with outcome: </a:t>
            </a:r>
            <a:r>
              <a:rPr lang="en-US" dirty="0" err="1">
                <a:solidFill>
                  <a:srgbClr val="7030A0"/>
                </a:solidFill>
              </a:rPr>
              <a:t>ITableEntity</a:t>
            </a:r>
            <a:r>
              <a:rPr lang="en-US" dirty="0">
                <a:solidFill>
                  <a:srgbClr val="7030A0"/>
                </a:solidFill>
              </a:rPr>
              <a:t>{[</a:t>
            </a:r>
            <a:r>
              <a:rPr lang="en-US" dirty="0" err="1">
                <a:solidFill>
                  <a:srgbClr val="7030A0"/>
                </a:solidFill>
              </a:rPr>
              <a:t>PartitionKey</a:t>
            </a:r>
            <a:r>
              <a:rPr lang="en-US" dirty="0">
                <a:solidFill>
                  <a:srgbClr val="7030A0"/>
                </a:solidFill>
              </a:rPr>
              <a:t>, ],[</a:t>
            </a:r>
            <a:r>
              <a:rPr lang="en-US" dirty="0" err="1">
                <a:solidFill>
                  <a:srgbClr val="7030A0"/>
                </a:solidFill>
              </a:rPr>
              <a:t>RowKey</a:t>
            </a:r>
            <a:r>
              <a:rPr lang="en-US" dirty="0">
                <a:solidFill>
                  <a:srgbClr val="7030A0"/>
                </a:solidFill>
              </a:rPr>
              <a:t>, 4],[</a:t>
            </a:r>
            <a:r>
              <a:rPr lang="en-US" dirty="0" err="1">
                <a:solidFill>
                  <a:srgbClr val="7030A0"/>
                </a:solidFill>
              </a:rPr>
              <a:t>ETag</a:t>
            </a:r>
            <a:r>
              <a:rPr lang="en-US" dirty="0">
                <a:solidFill>
                  <a:srgbClr val="7030A0"/>
                </a:solidFill>
              </a:rPr>
              <a:t>, 4],[Timestamp, 0001-01-01 0:00:00 +00:00],[_</a:t>
            </a:r>
            <a:r>
              <a:rPr lang="en-US" dirty="0" err="1">
                <a:solidFill>
                  <a:srgbClr val="7030A0"/>
                </a:solidFill>
              </a:rPr>
              <a:t>mtable_deleted</a:t>
            </a:r>
            <a:r>
              <a:rPr lang="en-US" dirty="0">
                <a:solidFill>
                  <a:srgbClr val="7030A0"/>
                </a:solidFill>
              </a:rPr>
              <a:t>, False],[</a:t>
            </a:r>
            <a:r>
              <a:rPr lang="en-US" dirty="0" err="1">
                <a:solidFill>
                  <a:srgbClr val="7030A0"/>
                </a:solidFill>
              </a:rPr>
              <a:t>isHappy</a:t>
            </a:r>
            <a:r>
              <a:rPr lang="en-US" dirty="0">
                <a:solidFill>
                  <a:srgbClr val="7030A0"/>
                </a:solidFill>
              </a:rPr>
              <a:t>, True]}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/>
                </a:solidFill>
              </a:rPr>
              <a:t>### </a:t>
            </a:r>
            <a:r>
              <a:rPr lang="en-US" dirty="0">
                <a:solidFill>
                  <a:schemeClr val="accent6"/>
                </a:solidFill>
              </a:rPr>
              <a:t>Migrator announces completion of </a:t>
            </a:r>
            <a:r>
              <a:rPr lang="en-US" dirty="0" smtClean="0">
                <a:solidFill>
                  <a:schemeClr val="accent6"/>
                </a:solidFill>
              </a:rPr>
              <a:t>copy; </a:t>
            </a:r>
            <a:r>
              <a:rPr lang="en-US" dirty="0" err="1" smtClean="0">
                <a:solidFill>
                  <a:schemeClr val="accent6"/>
                </a:solidFill>
              </a:rPr>
              <a:t>MigratingTable</a:t>
            </a:r>
            <a:r>
              <a:rPr lang="en-US" dirty="0" smtClean="0">
                <a:solidFill>
                  <a:schemeClr val="accent6"/>
                </a:solidFill>
              </a:rPr>
              <a:t> stream closes old table stream and discards pending row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/>
                </a:solidFill>
              </a:rPr>
              <a:t>   </a:t>
            </a:r>
            <a:r>
              <a:rPr lang="en-US" dirty="0">
                <a:solidFill>
                  <a:schemeClr val="accent6"/>
                </a:solidFill>
              </a:rPr>
              <a:t>789  Start call from [MigratorMachine,0,,] to [TablesMachine,0,,]: </a:t>
            </a:r>
            <a:r>
              <a:rPr lang="en-US" dirty="0" err="1">
                <a:solidFill>
                  <a:schemeClr val="accent6"/>
                </a:solidFill>
              </a:rPr>
              <a:t>configService.PushConfigurationAsync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Migration.MTableConfiguration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/>
                </a:solidFill>
              </a:rPr>
              <a:t>### New table stream advances past </a:t>
            </a:r>
            <a:r>
              <a:rPr lang="en-US" dirty="0" err="1" smtClean="0">
                <a:solidFill>
                  <a:schemeClr val="accent2"/>
                </a:solidFill>
              </a:rPr>
              <a:t>RowKey</a:t>
            </a:r>
            <a:r>
              <a:rPr lang="en-US" dirty="0" smtClean="0">
                <a:solidFill>
                  <a:schemeClr val="accent2"/>
                </a:solidFill>
              </a:rPr>
              <a:t>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2"/>
                </a:solidFill>
              </a:rPr>
              <a:t>   </a:t>
            </a:r>
            <a:r>
              <a:rPr lang="en-US" dirty="0">
                <a:solidFill>
                  <a:schemeClr val="accent2"/>
                </a:solidFill>
              </a:rPr>
              <a:t>802  Start call from [ServiceMachine,1,,] to [TablesMachine,0,,]: &lt;</a:t>
            </a:r>
            <a:r>
              <a:rPr lang="en-US" dirty="0" err="1">
                <a:solidFill>
                  <a:schemeClr val="accent2"/>
                </a:solidFill>
              </a:rPr>
              <a:t>newTable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QueryStream</a:t>
            </a:r>
            <a:r>
              <a:rPr lang="en-US" dirty="0">
                <a:solidFill>
                  <a:schemeClr val="accent2"/>
                </a:solidFill>
              </a:rPr>
              <a:t>&gt;.</a:t>
            </a:r>
            <a:r>
              <a:rPr lang="en-US" dirty="0" err="1">
                <a:solidFill>
                  <a:schemeClr val="accent2"/>
                </a:solidFill>
              </a:rPr>
              <a:t>ReadRowAsync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804  End call from [ServiceMachine,1,,] to [TablesMachine,0,,]: &lt;</a:t>
            </a:r>
            <a:r>
              <a:rPr lang="en-US" dirty="0" err="1">
                <a:solidFill>
                  <a:schemeClr val="accent2"/>
                </a:solidFill>
              </a:rPr>
              <a:t>newTable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QueryStream</a:t>
            </a:r>
            <a:r>
              <a:rPr lang="en-US" dirty="0">
                <a:solidFill>
                  <a:schemeClr val="accent2"/>
                </a:solidFill>
              </a:rPr>
              <a:t>&gt;.</a:t>
            </a:r>
            <a:r>
              <a:rPr lang="en-US" dirty="0" err="1">
                <a:solidFill>
                  <a:schemeClr val="accent2"/>
                </a:solidFill>
              </a:rPr>
              <a:t>ReadRowAsync</a:t>
            </a:r>
            <a:r>
              <a:rPr lang="en-US" dirty="0">
                <a:solidFill>
                  <a:schemeClr val="accent2"/>
                </a:solidFill>
              </a:rPr>
              <a:t>() with outcome: </a:t>
            </a:r>
            <a:r>
              <a:rPr lang="en-US" dirty="0" smtClean="0">
                <a:solidFill>
                  <a:schemeClr val="accent2"/>
                </a:solidFill>
              </a:rPr>
              <a:t>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/>
                </a:solidFill>
              </a:rPr>
              <a:t>   815  </a:t>
            </a:r>
            <a:r>
              <a:rPr lang="en-US" dirty="0">
                <a:solidFill>
                  <a:schemeClr val="accent6"/>
                </a:solidFill>
              </a:rPr>
              <a:t>Start call from [TablesMachine,0,,] to [ServiceMachine,1,,]: &lt;</a:t>
            </a:r>
            <a:r>
              <a:rPr lang="en-US" dirty="0" err="1">
                <a:solidFill>
                  <a:schemeClr val="accent6"/>
                </a:solidFill>
              </a:rPr>
              <a:t>configService</a:t>
            </a:r>
            <a:r>
              <a:rPr lang="en-US" dirty="0">
                <a:solidFill>
                  <a:schemeClr val="accent6"/>
                </a:solidFill>
              </a:rPr>
              <a:t> subscriber&gt;.</a:t>
            </a:r>
            <a:r>
              <a:rPr lang="en-US" dirty="0" err="1">
                <a:solidFill>
                  <a:schemeClr val="accent6"/>
                </a:solidFill>
              </a:rPr>
              <a:t>ApplyConfigurationAsync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Migration.MTableConfiguration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828  End call from [TablesMachine,0,,] to [ServiceMachine,1,,]: &lt;</a:t>
            </a:r>
            <a:r>
              <a:rPr lang="en-US" dirty="0" err="1">
                <a:solidFill>
                  <a:schemeClr val="accent6"/>
                </a:solidFill>
              </a:rPr>
              <a:t>configService</a:t>
            </a:r>
            <a:r>
              <a:rPr lang="en-US" dirty="0">
                <a:solidFill>
                  <a:schemeClr val="accent6"/>
                </a:solidFill>
              </a:rPr>
              <a:t> subscriber&gt;.</a:t>
            </a:r>
            <a:r>
              <a:rPr lang="en-US" dirty="0" err="1">
                <a:solidFill>
                  <a:schemeClr val="accent6"/>
                </a:solidFill>
              </a:rPr>
              <a:t>ApplyConfigurationAsync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Migration.MTableConfiguration</a:t>
            </a:r>
            <a:r>
              <a:rPr lang="en-US" dirty="0">
                <a:solidFill>
                  <a:schemeClr val="accent6"/>
                </a:solidFill>
              </a:rPr>
              <a:t>) with outcome: </a:t>
            </a:r>
            <a:r>
              <a:rPr lang="en-US" dirty="0" smtClean="0">
                <a:solidFill>
                  <a:schemeClr val="accent6"/>
                </a:solidFill>
              </a:rPr>
              <a:t>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### </a:t>
            </a:r>
            <a:r>
              <a:rPr lang="en-US" dirty="0" err="1" smtClean="0">
                <a:solidFill>
                  <a:srgbClr val="FF0000"/>
                </a:solidFill>
              </a:rPr>
              <a:t>MigratingTable</a:t>
            </a:r>
            <a:r>
              <a:rPr lang="en-US" dirty="0" smtClean="0">
                <a:solidFill>
                  <a:srgbClr val="FF0000"/>
                </a:solidFill>
              </a:rPr>
              <a:t> stream returns incorrect end-of-stream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899  </a:t>
            </a:r>
            <a:r>
              <a:rPr lang="en-US" dirty="0">
                <a:solidFill>
                  <a:srgbClr val="FF0000"/>
                </a:solidFill>
              </a:rPr>
              <a:t>Error: [ServiceMachine,1,,] query stream returned null, which is not one of the valid rows: </a:t>
            </a:r>
            <a:r>
              <a:rPr lang="en-US" dirty="0" err="1">
                <a:solidFill>
                  <a:srgbClr val="FF0000"/>
                </a:solidFill>
              </a:rPr>
              <a:t>IReadOnlyList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ITableEntity</a:t>
            </a:r>
            <a:r>
              <a:rPr lang="en-US" dirty="0">
                <a:solidFill>
                  <a:srgbClr val="FF0000"/>
                </a:solidFill>
              </a:rPr>
              <a:t>{[</a:t>
            </a:r>
            <a:r>
              <a:rPr lang="en-US" dirty="0" err="1">
                <a:solidFill>
                  <a:srgbClr val="FF0000"/>
                </a:solidFill>
              </a:rPr>
              <a:t>PartitionKey</a:t>
            </a:r>
            <a:r>
              <a:rPr lang="en-US" dirty="0">
                <a:solidFill>
                  <a:srgbClr val="FF0000"/>
                </a:solidFill>
              </a:rPr>
              <a:t>, ],[</a:t>
            </a:r>
            <a:r>
              <a:rPr lang="en-US" dirty="0" err="1">
                <a:solidFill>
                  <a:srgbClr val="FF0000"/>
                </a:solidFill>
              </a:rPr>
              <a:t>RowKey</a:t>
            </a:r>
            <a:r>
              <a:rPr lang="en-US" dirty="0">
                <a:solidFill>
                  <a:srgbClr val="FF0000"/>
                </a:solidFill>
              </a:rPr>
              <a:t>, 4],[</a:t>
            </a:r>
            <a:r>
              <a:rPr lang="en-US" dirty="0" err="1">
                <a:solidFill>
                  <a:srgbClr val="FF0000"/>
                </a:solidFill>
              </a:rPr>
              <a:t>ETag</a:t>
            </a:r>
            <a:r>
              <a:rPr lang="en-US" dirty="0">
                <a:solidFill>
                  <a:srgbClr val="FF0000"/>
                </a:solidFill>
              </a:rPr>
              <a:t>, 4],[Timestamp, 0001-01-01 0:00:00 +00:00],[</a:t>
            </a:r>
            <a:r>
              <a:rPr lang="en-US" dirty="0" err="1">
                <a:solidFill>
                  <a:srgbClr val="FF0000"/>
                </a:solidFill>
              </a:rPr>
              <a:t>isHappy</a:t>
            </a:r>
            <a:r>
              <a:rPr lang="en-US" dirty="0">
                <a:solidFill>
                  <a:srgbClr val="FF0000"/>
                </a:solidFill>
              </a:rPr>
              <a:t>, True</a:t>
            </a:r>
            <a:r>
              <a:rPr lang="en-US" dirty="0" smtClean="0">
                <a:solidFill>
                  <a:srgbClr val="FF0000"/>
                </a:solidFill>
              </a:rPr>
              <a:t>]}}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6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Microsoft Office PowerPoint</Application>
  <PresentationFormat>Widescreen</PresentationFormat>
  <Paragraphs>207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Query stream bug</vt:lpstr>
      <vt:lpstr>Query stream bug</vt:lpstr>
      <vt:lpstr>Query stream bug</vt:lpstr>
      <vt:lpstr>Query stream bug</vt:lpstr>
      <vt:lpstr>Query stream bug</vt:lpstr>
      <vt:lpstr>Query stream bug</vt:lpstr>
      <vt:lpstr>Query stream bug</vt:lpstr>
      <vt:lpstr>Query stream bug</vt:lpstr>
      <vt:lpstr>Query stream bug: trace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stream bug</dc:title>
  <dc:creator>Matt McCutchen</dc:creator>
  <cp:lastModifiedBy>Matt McCutchen</cp:lastModifiedBy>
  <cp:revision>1</cp:revision>
  <dcterms:created xsi:type="dcterms:W3CDTF">2015-08-21T23:03:20Z</dcterms:created>
  <dcterms:modified xsi:type="dcterms:W3CDTF">2015-08-21T23:03:39Z</dcterms:modified>
</cp:coreProperties>
</file>