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4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C02CE-2B70-4C72-A34B-3B1BCD8CCD30}" type="datetimeFigureOut">
              <a:rPr lang="en-US" smtClean="0"/>
              <a:t>2015-08-20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6B1E2-9909-432B-BDE4-2E7D25690776}" type="slidenum">
              <a:rPr lang="en-US" smtClean="0"/>
              <a:t>‹#›</a:t>
            </a:fld>
            <a:endParaRPr lang="en-US"/>
          </a:p>
        </p:txBody>
      </p:sp>
    </p:spTree>
    <p:extLst>
      <p:ext uri="{BB962C8B-B14F-4D97-AF65-F5344CB8AC3E}">
        <p14:creationId xmlns:p14="http://schemas.microsoft.com/office/powerpoint/2010/main" val="10904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through the figure.</a:t>
            </a:r>
          </a:p>
          <a:p>
            <a:endParaRPr lang="en-US" baseline="0" dirty="0" smtClean="0"/>
          </a:p>
          <a:p>
            <a:r>
              <a:rPr lang="en-US" baseline="0" dirty="0" smtClean="0"/>
              <a:t>More details (pasted from draft paper for the benefit of anyone reading these slides later, since I don’t know when that paper will become available to all Microsoft):</a:t>
            </a:r>
          </a:p>
          <a:p>
            <a:endParaRPr lang="en-US" baseline="0" dirty="0" smtClean="0"/>
          </a:p>
          <a:p>
            <a:r>
              <a:rPr lang="en-US" baseline="0" dirty="0" smtClean="0"/>
              <a:t>% N.B. </a:t>
            </a:r>
            <a:r>
              <a:rPr lang="en-US" baseline="0" dirty="0" err="1" smtClean="0"/>
              <a:t>SpecTable</a:t>
            </a:r>
            <a:r>
              <a:rPr lang="en-US" baseline="0" dirty="0" smtClean="0"/>
              <a:t> = </a:t>
            </a:r>
            <a:r>
              <a:rPr lang="en-US" baseline="0" dirty="0" err="1" smtClean="0"/>
              <a:t>InMemoryTableWithHistory</a:t>
            </a:r>
            <a:r>
              <a:rPr lang="en-US" baseline="0" dirty="0" smtClean="0"/>
              <a:t> in the current codebase. ~ Matt 2015-08-17</a:t>
            </a:r>
          </a:p>
          <a:p>
            <a:r>
              <a:rPr lang="en-US" baseline="0" dirty="0" smtClean="0"/>
              <a:t>Since the specification is deterministic under sequential calls except for the results of multi-page reads, we decided the easiest way to formulate it for automated testing was to write an in-memory reference implementation called </a:t>
            </a:r>
            <a:r>
              <a:rPr lang="en-US" baseline="0" dirty="0" err="1" smtClean="0"/>
              <a:t>SpecTable</a:t>
            </a:r>
            <a:r>
              <a:rPr lang="en-US" baseline="0" dirty="0" smtClean="0"/>
              <a:t>.  Given a multi-page read, </a:t>
            </a:r>
            <a:r>
              <a:rPr lang="en-US" baseline="0" dirty="0" err="1" smtClean="0"/>
              <a:t>SpecTable</a:t>
            </a:r>
            <a:r>
              <a:rPr lang="en-US" baseline="0" dirty="0" smtClean="0"/>
              <a:t> can actually produce a list of all valid results.  Our correctness property is then:</a:t>
            </a:r>
          </a:p>
          <a:p>
            <a:r>
              <a:rPr lang="en-US" baseline="0" dirty="0" smtClean="0"/>
              <a:t>\begin{quote}</a:t>
            </a:r>
          </a:p>
          <a:p>
            <a:r>
              <a:rPr lang="en-US" baseline="0" dirty="0" smtClean="0"/>
              <a:t>For every execution trace of a collection of </a:t>
            </a:r>
            <a:r>
              <a:rPr lang="en-US" baseline="0" dirty="0" err="1" smtClean="0"/>
              <a:t>MigratingTables</a:t>
            </a:r>
            <a:r>
              <a:rPr lang="en-US" baseline="0" dirty="0" smtClean="0"/>
              <a:t> backed by the same pair of </a:t>
            </a:r>
            <a:r>
              <a:rPr lang="en-US" baseline="0" dirty="0" err="1" smtClean="0"/>
              <a:t>SpecTables</a:t>
            </a:r>
            <a:r>
              <a:rPr lang="en-US" baseline="0" dirty="0" smtClean="0"/>
              <a:t> (which </a:t>
            </a:r>
            <a:r>
              <a:rPr lang="en-US" baseline="0" dirty="0" err="1" smtClean="0"/>
              <a:t>nondeterministically</a:t>
            </a:r>
            <a:r>
              <a:rPr lang="en-US" baseline="0" dirty="0" smtClean="0"/>
              <a:t> choose one of the valid results for each multi-page read), there exists a linearization of the combined input history such that the output in the original trace matches the output of a ``reference'' </a:t>
            </a:r>
            <a:r>
              <a:rPr lang="en-US" baseline="0" dirty="0" err="1" smtClean="0"/>
              <a:t>SpecTable</a:t>
            </a:r>
            <a:r>
              <a:rPr lang="en-US" baseline="0" dirty="0" smtClean="0"/>
              <a:t> on the linearized input.</a:t>
            </a:r>
          </a:p>
          <a:p>
            <a:r>
              <a:rPr lang="en-US" baseline="0" dirty="0" smtClean="0"/>
              <a:t>\end{quote}</a:t>
            </a:r>
          </a:p>
          <a:p>
            <a:endParaRPr lang="en-US" baseline="0" dirty="0" smtClean="0"/>
          </a:p>
          <a:p>
            <a:r>
              <a:rPr lang="en-US" baseline="0" dirty="0" smtClean="0"/>
              <a:t>We instrumented </a:t>
            </a:r>
            <a:r>
              <a:rPr lang="en-US" baseline="0" dirty="0" err="1" smtClean="0"/>
              <a:t>MigratingTable</a:t>
            </a:r>
            <a:r>
              <a:rPr lang="en-US" baseline="0" dirty="0" smtClean="0"/>
              <a:t> to report the \term{linearization point} of each input call, which in our case is always one of the corresponding \term{backend calls} to the backend tables (often the last).  Specifically, after each backend call completes, </a:t>
            </a:r>
            <a:r>
              <a:rPr lang="en-US" baseline="0" dirty="0" err="1" smtClean="0"/>
              <a:t>MigratingTable</a:t>
            </a:r>
            <a:r>
              <a:rPr lang="en-US" baseline="0" dirty="0" smtClean="0"/>
              <a:t> reports whether it was the linearization point, which may depend on the result of the call.  This makes it possible to verify the correctness property as the system executes.  We have a \</a:t>
            </a:r>
            <a:r>
              <a:rPr lang="en-US" baseline="0" dirty="0" err="1" smtClean="0"/>
              <a:t>psharp</a:t>
            </a:r>
            <a:r>
              <a:rPr lang="en-US" baseline="0" dirty="0" smtClean="0"/>
              <a:t> \term{tables machine} containing all three </a:t>
            </a:r>
            <a:r>
              <a:rPr lang="en-US" baseline="0" dirty="0" err="1" smtClean="0"/>
              <a:t>SpecTables</a:t>
            </a:r>
            <a:r>
              <a:rPr lang="en-US" baseline="0" dirty="0" smtClean="0"/>
              <a:t> and a collection of \term{service machines} each containing a </a:t>
            </a:r>
            <a:r>
              <a:rPr lang="en-US" baseline="0" dirty="0" err="1" smtClean="0"/>
              <a:t>MigratingTable</a:t>
            </a:r>
            <a:r>
              <a:rPr lang="en-US" baseline="0" dirty="0" smtClean="0"/>
              <a:t>.  Each service machine issues a random sequence of input calls to its </a:t>
            </a:r>
            <a:r>
              <a:rPr lang="en-US" baseline="0" dirty="0" err="1" smtClean="0"/>
              <a:t>MigratingTable</a:t>
            </a:r>
            <a:r>
              <a:rPr lang="en-US" baseline="0" dirty="0" smtClean="0"/>
              <a:t>, which sends backend calls to the tables machine.  When </a:t>
            </a:r>
            <a:r>
              <a:rPr lang="en-US" baseline="0" dirty="0" err="1" smtClean="0"/>
              <a:t>MigratingTable</a:t>
            </a:r>
            <a:r>
              <a:rPr lang="en-US" baseline="0" dirty="0" smtClean="0"/>
              <a:t> reports the linearization point of an input call, the service machine sends that input call to the reference table.  When an input call completes, the service machine checks that the results from the </a:t>
            </a:r>
            <a:r>
              <a:rPr lang="en-US" baseline="0" dirty="0" err="1" smtClean="0"/>
              <a:t>MigratingTable</a:t>
            </a:r>
            <a:r>
              <a:rPr lang="en-US" baseline="0" dirty="0" smtClean="0"/>
              <a:t> and the reference table agree.  \</a:t>
            </a:r>
            <a:r>
              <a:rPr lang="en-US" baseline="0" dirty="0" err="1" smtClean="0"/>
              <a:t>psharp</a:t>
            </a:r>
            <a:r>
              <a:rPr lang="en-US" baseline="0" dirty="0" smtClean="0"/>
              <a:t> controls the interleaving of the backend calls.  To ensure that the reference table is never observed to be out of sync with the backend tables, after the tables machine processes a backend call, it enters a state that defers further backend calls until </a:t>
            </a:r>
            <a:r>
              <a:rPr lang="en-US" baseline="0" dirty="0" err="1" smtClean="0"/>
              <a:t>MigratingTable</a:t>
            </a:r>
            <a:r>
              <a:rPr lang="en-US" baseline="0" dirty="0" smtClean="0"/>
              <a:t> has reported whether the backend call was a linearization point and (if so) the call to the reference table has been made.  We use the \</a:t>
            </a:r>
            <a:r>
              <a:rPr lang="en-US" baseline="0" dirty="0" err="1" smtClean="0"/>
              <a:t>psharp</a:t>
            </a:r>
            <a:r>
              <a:rPr lang="en-US" baseline="0" dirty="0" smtClean="0"/>
              <a:t> nondeterminism API to generate the input calls, so in principle an exhaustive \</a:t>
            </a:r>
            <a:r>
              <a:rPr lang="en-US" baseline="0" dirty="0" err="1" smtClean="0"/>
              <a:t>psharp</a:t>
            </a:r>
            <a:r>
              <a:rPr lang="en-US" baseline="0" dirty="0" smtClean="0"/>
              <a:t> behavior exploration strategy such as DFS could be used to exhaustively test </a:t>
            </a:r>
            <a:r>
              <a:rPr lang="en-US" baseline="0" dirty="0" err="1" smtClean="0"/>
              <a:t>MigratingTable</a:t>
            </a:r>
            <a:r>
              <a:rPr lang="en-US" baseline="0" dirty="0" smtClean="0"/>
              <a:t> up to some bound.</a:t>
            </a:r>
            <a:endParaRPr lang="en-US" dirty="0" smtClean="0"/>
          </a:p>
        </p:txBody>
      </p:sp>
      <p:sp>
        <p:nvSpPr>
          <p:cNvPr id="4" name="Slide Number Placeholder 3"/>
          <p:cNvSpPr>
            <a:spLocks noGrp="1"/>
          </p:cNvSpPr>
          <p:nvPr>
            <p:ph type="sldNum" sz="quarter" idx="10"/>
          </p:nvPr>
        </p:nvSpPr>
        <p:spPr/>
        <p:txBody>
          <a:bodyPr/>
          <a:lstStyle/>
          <a:p>
            <a:fld id="{3460E17B-79A4-45BF-A7A3-AF8BBC691D17}" type="slidenum">
              <a:rPr lang="en-US" smtClean="0"/>
              <a:t>2</a:t>
            </a:fld>
            <a:endParaRPr lang="en-US"/>
          </a:p>
        </p:txBody>
      </p:sp>
    </p:spTree>
    <p:extLst>
      <p:ext uri="{BB962C8B-B14F-4D97-AF65-F5344CB8AC3E}">
        <p14:creationId xmlns:p14="http://schemas.microsoft.com/office/powerpoint/2010/main" val="387508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FD86BF-C1B8-40C5-A432-B35B17626459}" type="datetimeFigureOut">
              <a:rPr lang="en-US" smtClean="0"/>
              <a:t>2015-08-20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417942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D86BF-C1B8-40C5-A432-B35B17626459}" type="datetimeFigureOut">
              <a:rPr lang="en-US" smtClean="0"/>
              <a:t>2015-08-20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48818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D86BF-C1B8-40C5-A432-B35B17626459}" type="datetimeFigureOut">
              <a:rPr lang="en-US" smtClean="0"/>
              <a:t>2015-08-20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147367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FD86BF-C1B8-40C5-A432-B35B17626459}" type="datetimeFigureOut">
              <a:rPr lang="en-US" smtClean="0"/>
              <a:t>2015-08-20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148497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D86BF-C1B8-40C5-A432-B35B17626459}" type="datetimeFigureOut">
              <a:rPr lang="en-US" smtClean="0"/>
              <a:t>2015-08-20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350192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FD86BF-C1B8-40C5-A432-B35B17626459}" type="datetimeFigureOut">
              <a:rPr lang="en-US" smtClean="0"/>
              <a:t>2015-08-20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71378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FD86BF-C1B8-40C5-A432-B35B17626459}" type="datetimeFigureOut">
              <a:rPr lang="en-US" smtClean="0"/>
              <a:t>2015-08-20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325547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FD86BF-C1B8-40C5-A432-B35B17626459}" type="datetimeFigureOut">
              <a:rPr lang="en-US" smtClean="0"/>
              <a:t>2015-08-20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248099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D86BF-C1B8-40C5-A432-B35B17626459}" type="datetimeFigureOut">
              <a:rPr lang="en-US" smtClean="0"/>
              <a:t>2015-08-20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395159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D86BF-C1B8-40C5-A432-B35B17626459}" type="datetimeFigureOut">
              <a:rPr lang="en-US" smtClean="0"/>
              <a:t>2015-08-20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38809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FD86BF-C1B8-40C5-A432-B35B17626459}" type="datetimeFigureOut">
              <a:rPr lang="en-US" smtClean="0"/>
              <a:t>2015-08-20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0A3B1-ECDD-405F-AD5E-3A00272E94B0}" type="slidenum">
              <a:rPr lang="en-US" smtClean="0"/>
              <a:t>‹#›</a:t>
            </a:fld>
            <a:endParaRPr lang="en-US"/>
          </a:p>
        </p:txBody>
      </p:sp>
    </p:spTree>
    <p:extLst>
      <p:ext uri="{BB962C8B-B14F-4D97-AF65-F5344CB8AC3E}">
        <p14:creationId xmlns:p14="http://schemas.microsoft.com/office/powerpoint/2010/main" val="376107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D86BF-C1B8-40C5-A432-B35B17626459}" type="datetimeFigureOut">
              <a:rPr lang="en-US" smtClean="0"/>
              <a:t>2015-08-20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0A3B1-ECDD-405F-AD5E-3A00272E94B0}" type="slidenum">
              <a:rPr lang="en-US" smtClean="0"/>
              <a:t>‹#›</a:t>
            </a:fld>
            <a:endParaRPr lang="en-US"/>
          </a:p>
        </p:txBody>
      </p:sp>
    </p:spTree>
    <p:extLst>
      <p:ext uri="{BB962C8B-B14F-4D97-AF65-F5344CB8AC3E}">
        <p14:creationId xmlns:p14="http://schemas.microsoft.com/office/powerpoint/2010/main" val="108937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Azure table migration</a:t>
            </a:r>
            <a:endParaRPr lang="en-US" dirty="0"/>
          </a:p>
        </p:txBody>
      </p:sp>
      <p:sp>
        <p:nvSpPr>
          <p:cNvPr id="3" name="Content Placeholder 2"/>
          <p:cNvSpPr>
            <a:spLocks noGrp="1"/>
          </p:cNvSpPr>
          <p:nvPr>
            <p:ph idx="1"/>
          </p:nvPr>
        </p:nvSpPr>
        <p:spPr>
          <a:xfrm>
            <a:off x="521208" y="1463040"/>
            <a:ext cx="5511292" cy="4810760"/>
          </a:xfrm>
        </p:spPr>
        <p:txBody>
          <a:bodyPr>
            <a:normAutofit fontScale="92500" lnSpcReduction="20000"/>
          </a:bodyPr>
          <a:lstStyle/>
          <a:p>
            <a:r>
              <a:rPr lang="en-US" sz="2800" dirty="0" smtClean="0"/>
              <a:t>Problem</a:t>
            </a:r>
            <a:endParaRPr lang="en-US" sz="2800" dirty="0"/>
          </a:p>
          <a:p>
            <a:pPr marL="589788" lvl="1" indent="-571500">
              <a:buFont typeface="Arial" panose="020B0604020202020204" pitchFamily="34" charset="0"/>
              <a:buChar char="•"/>
            </a:pPr>
            <a:r>
              <a:rPr lang="en-US" dirty="0" smtClean="0"/>
              <a:t>Item and blob tables are </a:t>
            </a:r>
            <a:r>
              <a:rPr lang="en-US" dirty="0" err="1" smtClean="0"/>
              <a:t>sharded</a:t>
            </a:r>
            <a:r>
              <a:rPr lang="en-US" dirty="0" smtClean="0"/>
              <a:t> across Azure storage accounts due to per-account traffic limits.</a:t>
            </a:r>
          </a:p>
          <a:p>
            <a:pPr marL="589788" lvl="1" indent="-571500">
              <a:buFont typeface="Arial" panose="020B0604020202020204" pitchFamily="34" charset="0"/>
              <a:buChar char="•"/>
            </a:pPr>
            <a:r>
              <a:rPr lang="en-US" dirty="0" smtClean="0"/>
              <a:t>As traffic grows, need to </a:t>
            </a:r>
            <a:r>
              <a:rPr lang="en-US" dirty="0" err="1" smtClean="0"/>
              <a:t>reshard</a:t>
            </a:r>
            <a:r>
              <a:rPr lang="en-US" dirty="0" smtClean="0"/>
              <a:t> across more accounts without interrupting service.</a:t>
            </a:r>
          </a:p>
          <a:p>
            <a:r>
              <a:rPr lang="en-US" sz="2800" dirty="0" smtClean="0"/>
              <a:t>Solution</a:t>
            </a:r>
          </a:p>
          <a:p>
            <a:pPr marL="589788" lvl="1" indent="-571500">
              <a:buFont typeface="Arial" panose="020B0604020202020204" pitchFamily="34" charset="0"/>
              <a:buChar char="•"/>
            </a:pPr>
            <a:r>
              <a:rPr lang="en-US" dirty="0" smtClean="0"/>
              <a:t>Consistent hashing (existing): Minimizes data movement when adding accounts.</a:t>
            </a:r>
          </a:p>
          <a:p>
            <a:pPr marL="589788" lvl="1" indent="-571500">
              <a:buFont typeface="Arial" panose="020B0604020202020204" pitchFamily="34" charset="0"/>
              <a:buChar char="•"/>
            </a:pPr>
            <a:r>
              <a:rPr lang="en-US" dirty="0" smtClean="0"/>
              <a:t>“</a:t>
            </a:r>
            <a:r>
              <a:rPr lang="en-US" dirty="0" err="1" smtClean="0"/>
              <a:t>MigratingTable</a:t>
            </a:r>
            <a:r>
              <a:rPr lang="en-US" dirty="0" smtClean="0"/>
              <a:t>” library (new): Single, consistent virtual table backed by old and new copies of data.  Data moves in background, transparent to application.</a:t>
            </a:r>
          </a:p>
          <a:p>
            <a:pPr marL="589788" lvl="1" indent="-571500">
              <a:buFont typeface="Arial" panose="020B0604020202020204" pitchFamily="34" charset="0"/>
              <a:buChar char="•"/>
            </a:pPr>
            <a:endParaRPr lang="en-US" dirty="0" smtClean="0"/>
          </a:p>
          <a:p>
            <a:pPr lvl="1"/>
            <a:r>
              <a:rPr lang="en-US" dirty="0" err="1" smtClean="0"/>
              <a:t>MigratingTable</a:t>
            </a:r>
            <a:r>
              <a:rPr lang="en-US" dirty="0" smtClean="0"/>
              <a:t> useful for other purposes too, e.g., moving geos.</a:t>
            </a:r>
            <a:endParaRPr lang="en-US" dirty="0"/>
          </a:p>
        </p:txBody>
      </p:sp>
      <p:sp>
        <p:nvSpPr>
          <p:cNvPr id="4" name="Slide Number Placeholder 3"/>
          <p:cNvSpPr>
            <a:spLocks noGrp="1"/>
          </p:cNvSpPr>
          <p:nvPr>
            <p:ph type="sldNum" sz="quarter" idx="4294967295"/>
          </p:nvPr>
        </p:nvSpPr>
        <p:spPr>
          <a:xfrm>
            <a:off x="152400" y="6492875"/>
            <a:ext cx="2743200" cy="365125"/>
          </a:xfrm>
          <a:prstGeom prst="rect">
            <a:avLst/>
          </a:prstGeom>
        </p:spPr>
        <p:txBody>
          <a:bodyPr/>
          <a:lstStyle/>
          <a:p>
            <a:fld id="{7B3ACE72-A543-492F-9208-8ACBA86F81BA}" type="slidenum">
              <a:rPr lang="en-US" smtClean="0"/>
              <a:pPr/>
              <a:t>1</a:t>
            </a:fld>
            <a:endParaRPr lang="en-US" dirty="0"/>
          </a:p>
        </p:txBody>
      </p:sp>
      <p:sp>
        <p:nvSpPr>
          <p:cNvPr id="5" name="Rectangle 4"/>
          <p:cNvSpPr/>
          <p:nvPr/>
        </p:nvSpPr>
        <p:spPr>
          <a:xfrm>
            <a:off x="66040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756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3472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872005" y="1357868"/>
            <a:ext cx="1121589" cy="369332"/>
          </a:xfrm>
          <a:prstGeom prst="rect">
            <a:avLst/>
          </a:prstGeom>
          <a:noFill/>
        </p:spPr>
        <p:txBody>
          <a:bodyPr wrap="none" rtlCol="0">
            <a:spAutoFit/>
          </a:bodyPr>
          <a:lstStyle/>
          <a:p>
            <a:pPr algn="ctr"/>
            <a:r>
              <a:rPr lang="en-US" dirty="0" smtClean="0"/>
              <a:t>Account 1</a:t>
            </a:r>
            <a:endParaRPr lang="en-US" dirty="0"/>
          </a:p>
        </p:txBody>
      </p:sp>
      <p:sp>
        <p:nvSpPr>
          <p:cNvPr id="10" name="TextBox 9"/>
          <p:cNvSpPr txBox="1"/>
          <p:nvPr/>
        </p:nvSpPr>
        <p:spPr>
          <a:xfrm>
            <a:off x="9244646" y="1357868"/>
            <a:ext cx="1121589" cy="369332"/>
          </a:xfrm>
          <a:prstGeom prst="rect">
            <a:avLst/>
          </a:prstGeom>
          <a:noFill/>
        </p:spPr>
        <p:txBody>
          <a:bodyPr wrap="none" rtlCol="0">
            <a:spAutoFit/>
          </a:bodyPr>
          <a:lstStyle/>
          <a:p>
            <a:pPr algn="ctr"/>
            <a:r>
              <a:rPr lang="en-US" dirty="0" smtClean="0"/>
              <a:t>Account 2</a:t>
            </a:r>
            <a:endParaRPr lang="en-US" dirty="0"/>
          </a:p>
        </p:txBody>
      </p:sp>
      <p:grpSp>
        <p:nvGrpSpPr>
          <p:cNvPr id="64" name="Group 63"/>
          <p:cNvGrpSpPr/>
          <p:nvPr/>
        </p:nvGrpSpPr>
        <p:grpSpPr>
          <a:xfrm>
            <a:off x="10615206" y="1357868"/>
            <a:ext cx="1121589" cy="4758452"/>
            <a:chOff x="10615206" y="1357868"/>
            <a:chExt cx="1121589" cy="4758452"/>
          </a:xfrm>
        </p:grpSpPr>
        <p:sp>
          <p:nvSpPr>
            <p:cNvPr id="8" name="Rectangle 7"/>
            <p:cNvSpPr/>
            <p:nvPr/>
          </p:nvSpPr>
          <p:spPr>
            <a:xfrm>
              <a:off x="10718800" y="1727200"/>
              <a:ext cx="914400" cy="4389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15206" y="1357868"/>
              <a:ext cx="1121589" cy="369332"/>
            </a:xfrm>
            <a:prstGeom prst="rect">
              <a:avLst/>
            </a:prstGeom>
            <a:noFill/>
          </p:spPr>
          <p:txBody>
            <a:bodyPr wrap="none" rtlCol="0">
              <a:spAutoFit/>
            </a:bodyPr>
            <a:lstStyle/>
            <a:p>
              <a:pPr algn="ctr"/>
              <a:r>
                <a:rPr lang="en-US" dirty="0" smtClean="0"/>
                <a:t>Account 3</a:t>
              </a:r>
              <a:endParaRPr lang="en-US" dirty="0"/>
            </a:p>
          </p:txBody>
        </p:sp>
      </p:grpSp>
      <p:sp>
        <p:nvSpPr>
          <p:cNvPr id="14" name="Rectangle 13"/>
          <p:cNvSpPr/>
          <p:nvPr/>
        </p:nvSpPr>
        <p:spPr>
          <a:xfrm>
            <a:off x="6604000" y="17272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04000" y="245872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04000"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604000"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04000" y="465328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604000" y="53848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75600" y="17272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75600" y="245872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75600"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348701"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348701" y="465328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348701" y="538480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402706" y="1357868"/>
            <a:ext cx="1314912" cy="369332"/>
          </a:xfrm>
          <a:prstGeom prst="rect">
            <a:avLst/>
          </a:prstGeom>
          <a:noFill/>
        </p:spPr>
        <p:txBody>
          <a:bodyPr wrap="none" rtlCol="0">
            <a:spAutoFit/>
          </a:bodyPr>
          <a:lstStyle/>
          <a:p>
            <a:pPr algn="ctr"/>
            <a:r>
              <a:rPr lang="en-US" dirty="0" smtClean="0"/>
              <a:t>Logical view</a:t>
            </a:r>
            <a:endParaRPr lang="en-US" dirty="0"/>
          </a:p>
        </p:txBody>
      </p:sp>
      <p:sp>
        <p:nvSpPr>
          <p:cNvPr id="28" name="Rectangle 27"/>
          <p:cNvSpPr/>
          <p:nvPr/>
        </p:nvSpPr>
        <p:spPr>
          <a:xfrm>
            <a:off x="10718049" y="319024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0718049" y="3921760"/>
            <a:ext cx="914400" cy="73152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6622418" y="3190240"/>
            <a:ext cx="5009281" cy="1463040"/>
            <a:chOff x="6622418" y="3190240"/>
            <a:chExt cx="5009281" cy="1463040"/>
          </a:xfrm>
        </p:grpSpPr>
        <p:sp>
          <p:nvSpPr>
            <p:cNvPr id="30" name="Rectangle 29"/>
            <p:cNvSpPr/>
            <p:nvPr/>
          </p:nvSpPr>
          <p:spPr>
            <a:xfrm>
              <a:off x="7975600" y="319024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0717299" y="319024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347200" y="392176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0717299" y="3921760"/>
              <a:ext cx="91440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622418" y="3367762"/>
              <a:ext cx="875484" cy="369332"/>
            </a:xfrm>
            <a:prstGeom prst="rect">
              <a:avLst/>
            </a:prstGeom>
            <a:noFill/>
          </p:spPr>
          <p:txBody>
            <a:bodyPr wrap="square" rtlCol="0">
              <a:spAutoFit/>
            </a:bodyPr>
            <a:lstStyle/>
            <a:p>
              <a:pPr algn="ctr"/>
              <a:r>
                <a:rPr lang="en-US" dirty="0" err="1" smtClean="0"/>
                <a:t>MTable</a:t>
              </a:r>
              <a:endParaRPr lang="en-US" dirty="0"/>
            </a:p>
          </p:txBody>
        </p:sp>
        <p:sp>
          <p:nvSpPr>
            <p:cNvPr id="35" name="TextBox 34"/>
            <p:cNvSpPr txBox="1"/>
            <p:nvPr/>
          </p:nvSpPr>
          <p:spPr>
            <a:xfrm>
              <a:off x="6623458" y="4106426"/>
              <a:ext cx="875484" cy="369332"/>
            </a:xfrm>
            <a:prstGeom prst="rect">
              <a:avLst/>
            </a:prstGeom>
            <a:noFill/>
          </p:spPr>
          <p:txBody>
            <a:bodyPr wrap="square" rtlCol="0">
              <a:spAutoFit/>
            </a:bodyPr>
            <a:lstStyle/>
            <a:p>
              <a:pPr algn="ctr"/>
              <a:r>
                <a:rPr lang="en-US" dirty="0" err="1" smtClean="0"/>
                <a:t>MTable</a:t>
              </a:r>
              <a:endParaRPr lang="en-US" dirty="0"/>
            </a:p>
          </p:txBody>
        </p:sp>
        <p:cxnSp>
          <p:nvCxnSpPr>
            <p:cNvPr id="37" name="Straight Connector 36"/>
            <p:cNvCxnSpPr>
              <a:stCxn id="34" idx="3"/>
            </p:cNvCxnSpPr>
            <p:nvPr/>
          </p:nvCxnSpPr>
          <p:spPr>
            <a:xfrm flipV="1">
              <a:off x="7497902" y="3367762"/>
              <a:ext cx="477698" cy="1846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4" idx="3"/>
            </p:cNvCxnSpPr>
            <p:nvPr/>
          </p:nvCxnSpPr>
          <p:spPr>
            <a:xfrm>
              <a:off x="7497902" y="3552428"/>
              <a:ext cx="3235055" cy="180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476364" y="4295635"/>
              <a:ext cx="3235055" cy="1801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3"/>
            </p:cNvCxnSpPr>
            <p:nvPr/>
          </p:nvCxnSpPr>
          <p:spPr>
            <a:xfrm flipV="1">
              <a:off x="7498942" y="4108697"/>
              <a:ext cx="1842316" cy="1823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7345180" y="2092960"/>
            <a:ext cx="8394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345180" y="2824480"/>
            <a:ext cx="83945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49505" y="5750560"/>
            <a:ext cx="221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45180" y="5022612"/>
            <a:ext cx="22125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7358296" y="3547403"/>
            <a:ext cx="2212551" cy="740117"/>
            <a:chOff x="7358296" y="3547403"/>
            <a:chExt cx="2212551" cy="740117"/>
          </a:xfrm>
        </p:grpSpPr>
        <p:cxnSp>
          <p:nvCxnSpPr>
            <p:cNvPr id="57" name="Straight Arrow Connector 56"/>
            <p:cNvCxnSpPr/>
            <p:nvPr/>
          </p:nvCxnSpPr>
          <p:spPr>
            <a:xfrm>
              <a:off x="7358296" y="4287520"/>
              <a:ext cx="221255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7358296" y="3547403"/>
              <a:ext cx="8263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7358296" y="3570824"/>
            <a:ext cx="3614504" cy="716696"/>
            <a:chOff x="7358296" y="3570824"/>
            <a:chExt cx="3614504" cy="716696"/>
          </a:xfrm>
        </p:grpSpPr>
        <p:cxnSp>
          <p:nvCxnSpPr>
            <p:cNvPr id="58" name="Straight Arrow Connector 57"/>
            <p:cNvCxnSpPr/>
            <p:nvPr/>
          </p:nvCxnSpPr>
          <p:spPr>
            <a:xfrm>
              <a:off x="7358296" y="4287520"/>
              <a:ext cx="3614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7362164" y="3570824"/>
              <a:ext cx="36106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6018769" y="1723628"/>
            <a:ext cx="577402" cy="369332"/>
          </a:xfrm>
          <a:prstGeom prst="rect">
            <a:avLst/>
          </a:prstGeom>
          <a:noFill/>
        </p:spPr>
        <p:txBody>
          <a:bodyPr wrap="none" rtlCol="0">
            <a:spAutoFit/>
          </a:bodyPr>
          <a:lstStyle/>
          <a:p>
            <a:r>
              <a:rPr lang="en-US" dirty="0" smtClean="0"/>
              <a:t>0…0</a:t>
            </a:r>
            <a:endParaRPr lang="en-US" dirty="0"/>
          </a:p>
        </p:txBody>
      </p:sp>
      <p:sp>
        <p:nvSpPr>
          <p:cNvPr id="71" name="TextBox 70"/>
          <p:cNvSpPr txBox="1"/>
          <p:nvPr/>
        </p:nvSpPr>
        <p:spPr>
          <a:xfrm>
            <a:off x="6032500" y="5742523"/>
            <a:ext cx="554960" cy="369332"/>
          </a:xfrm>
          <a:prstGeom prst="rect">
            <a:avLst/>
          </a:prstGeom>
          <a:noFill/>
        </p:spPr>
        <p:txBody>
          <a:bodyPr wrap="none" rtlCol="0">
            <a:spAutoFit/>
          </a:bodyPr>
          <a:lstStyle/>
          <a:p>
            <a:r>
              <a:rPr lang="en-US" dirty="0" smtClean="0"/>
              <a:t>F…F</a:t>
            </a:r>
            <a:endParaRPr lang="en-US" dirty="0"/>
          </a:p>
        </p:txBody>
      </p:sp>
    </p:spTree>
    <p:extLst>
      <p:ext uri="{BB962C8B-B14F-4D97-AF65-F5344CB8AC3E}">
        <p14:creationId xmlns:p14="http://schemas.microsoft.com/office/powerpoint/2010/main" val="32315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9"/>
                                        </p:tgtEl>
                                      </p:cBhvr>
                                    </p:animEffect>
                                    <p:set>
                                      <p:cBhvr>
                                        <p:cTn id="12" dur="1" fill="hold">
                                          <p:stCondLst>
                                            <p:cond delay="499"/>
                                          </p:stCondLst>
                                        </p:cTn>
                                        <p:tgtEl>
                                          <p:spTgt spid="6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1" fill="hold" grpId="0" nodeType="clickEffect">
                                  <p:stCondLst>
                                    <p:cond delay="0"/>
                                  </p:stCondLst>
                                  <p:childTnLst>
                                    <p:animEffect transition="out" filter="wipe(up)">
                                      <p:cBhvr>
                                        <p:cTn id="19" dur="4000"/>
                                        <p:tgtEl>
                                          <p:spTgt spid="23"/>
                                        </p:tgtEl>
                                      </p:cBhvr>
                                    </p:animEffect>
                                    <p:set>
                                      <p:cBhvr>
                                        <p:cTn id="20" dur="1" fill="hold">
                                          <p:stCondLst>
                                            <p:cond delay="3999"/>
                                          </p:stCondLst>
                                        </p:cTn>
                                        <p:tgtEl>
                                          <p:spTgt spid="23"/>
                                        </p:tgtEl>
                                        <p:attrNameLst>
                                          <p:attrName>style.visibility</p:attrName>
                                        </p:attrNameLst>
                                      </p:cBhvr>
                                      <p:to>
                                        <p:strVal val="hidden"/>
                                      </p:to>
                                    </p:set>
                                  </p:childTnLst>
                                </p:cTn>
                              </p:par>
                              <p:par>
                                <p:cTn id="21" presetID="22" presetClass="entr" presetSubtype="1"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4000"/>
                                        <p:tgtEl>
                                          <p:spTgt spid="28"/>
                                        </p:tgtEl>
                                      </p:cBhvr>
                                    </p:animEffect>
                                  </p:childTnLst>
                                </p:cTn>
                              </p:par>
                              <p:par>
                                <p:cTn id="24" presetID="22" presetClass="exit" presetSubtype="1" fill="hold" grpId="0" nodeType="withEffect">
                                  <p:stCondLst>
                                    <p:cond delay="0"/>
                                  </p:stCondLst>
                                  <p:childTnLst>
                                    <p:animEffect transition="out" filter="wipe(up)">
                                      <p:cBhvr>
                                        <p:cTn id="25" dur="4000"/>
                                        <p:tgtEl>
                                          <p:spTgt spid="24"/>
                                        </p:tgtEl>
                                      </p:cBhvr>
                                    </p:animEffect>
                                    <p:set>
                                      <p:cBhvr>
                                        <p:cTn id="26" dur="1" fill="hold">
                                          <p:stCondLst>
                                            <p:cond delay="3999"/>
                                          </p:stCondLst>
                                        </p:cTn>
                                        <p:tgtEl>
                                          <p:spTgt spid="24"/>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40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4944798" y="4159428"/>
            <a:ext cx="2931121"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5124216" y="4002920"/>
            <a:ext cx="2915045"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427788" y="5467501"/>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9427788" y="5915899"/>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3" name="Rectangle 12"/>
          <p:cNvSpPr/>
          <p:nvPr/>
        </p:nvSpPr>
        <p:spPr>
          <a:xfrm>
            <a:off x="9427788" y="2630587"/>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5" name="Rectangle 14"/>
          <p:cNvSpPr/>
          <p:nvPr/>
        </p:nvSpPr>
        <p:spPr>
          <a:xfrm>
            <a:off x="9427788" y="4501278"/>
            <a:ext cx="699589" cy="457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 name="Title 1"/>
          <p:cNvSpPr>
            <a:spLocks noGrp="1"/>
          </p:cNvSpPr>
          <p:nvPr>
            <p:ph type="title"/>
          </p:nvPr>
        </p:nvSpPr>
        <p:spPr/>
        <p:txBody>
          <a:bodyPr/>
          <a:lstStyle/>
          <a:p>
            <a:r>
              <a:rPr lang="en-US" dirty="0"/>
              <a:t>Testing </a:t>
            </a:r>
            <a:r>
              <a:rPr lang="en-US" dirty="0" err="1"/>
              <a:t>MigratingTable</a:t>
            </a:r>
            <a:r>
              <a:rPr lang="en-US" dirty="0"/>
              <a:t> with P#</a:t>
            </a:r>
          </a:p>
        </p:txBody>
      </p:sp>
      <p:sp>
        <p:nvSpPr>
          <p:cNvPr id="3" name="Content Placeholder 2"/>
          <p:cNvSpPr>
            <a:spLocks noGrp="1"/>
          </p:cNvSpPr>
          <p:nvPr>
            <p:ph idx="1"/>
          </p:nvPr>
        </p:nvSpPr>
        <p:spPr>
          <a:xfrm>
            <a:off x="521208" y="1463040"/>
            <a:ext cx="4239579" cy="4907154"/>
          </a:xfrm>
        </p:spPr>
        <p:txBody>
          <a:bodyPr>
            <a:normAutofit/>
          </a:bodyPr>
          <a:lstStyle/>
          <a:p>
            <a:r>
              <a:rPr lang="en-US" dirty="0" err="1"/>
              <a:t>SpecTable</a:t>
            </a:r>
            <a:r>
              <a:rPr lang="en-US" dirty="0"/>
              <a:t>: in-memory reference implementation of IChainTable2</a:t>
            </a:r>
          </a:p>
          <a:p>
            <a:pPr lvl="1"/>
            <a:r>
              <a:rPr lang="en-US" dirty="0"/>
              <a:t>Query stream read can return list of possibilities or use P# </a:t>
            </a:r>
            <a:r>
              <a:rPr lang="en-US" dirty="0" smtClean="0"/>
              <a:t>nondeterminism</a:t>
            </a:r>
            <a:endParaRPr lang="en-US" dirty="0"/>
          </a:p>
        </p:txBody>
      </p:sp>
      <p:sp>
        <p:nvSpPr>
          <p:cNvPr id="4" name="Slide Number Placeholder 3"/>
          <p:cNvSpPr>
            <a:spLocks noGrp="1"/>
          </p:cNvSpPr>
          <p:nvPr>
            <p:ph type="sldNum" sz="quarter" idx="4294967295"/>
          </p:nvPr>
        </p:nvSpPr>
        <p:spPr>
          <a:xfrm>
            <a:off x="152400" y="6492875"/>
            <a:ext cx="2743200" cy="365125"/>
          </a:xfrm>
          <a:prstGeom prst="rect">
            <a:avLst/>
          </a:prstGeom>
        </p:spPr>
        <p:txBody>
          <a:bodyPr/>
          <a:lstStyle/>
          <a:p>
            <a:fld id="{7B3ACE72-A543-492F-9208-8ACBA86F81BA}" type="slidenum">
              <a:rPr lang="en-US" smtClean="0"/>
              <a:pPr/>
              <a:t>2</a:t>
            </a:fld>
            <a:endParaRPr lang="en-US" dirty="0"/>
          </a:p>
        </p:txBody>
      </p:sp>
      <p:sp>
        <p:nvSpPr>
          <p:cNvPr id="5" name="Rounded Rectangle 4"/>
          <p:cNvSpPr/>
          <p:nvPr/>
        </p:nvSpPr>
        <p:spPr>
          <a:xfrm>
            <a:off x="8771742" y="2140624"/>
            <a:ext cx="2011680" cy="4521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427788" y="4045208"/>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427788" y="2630587"/>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427788" y="5459829"/>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027410" y="2261255"/>
            <a:ext cx="1500347" cy="369332"/>
          </a:xfrm>
          <a:prstGeom prst="rect">
            <a:avLst/>
          </a:prstGeom>
          <a:noFill/>
        </p:spPr>
        <p:txBody>
          <a:bodyPr wrap="none" rtlCol="0">
            <a:spAutoFit/>
          </a:bodyPr>
          <a:lstStyle/>
          <a:p>
            <a:pPr algn="ctr"/>
            <a:r>
              <a:rPr lang="en-US" dirty="0" smtClean="0"/>
              <a:t>Old </a:t>
            </a:r>
            <a:r>
              <a:rPr lang="en-US" dirty="0" err="1" smtClean="0"/>
              <a:t>SpecTable</a:t>
            </a:r>
            <a:endParaRPr lang="en-US" dirty="0"/>
          </a:p>
        </p:txBody>
      </p:sp>
      <p:sp>
        <p:nvSpPr>
          <p:cNvPr id="10" name="TextBox 9"/>
          <p:cNvSpPr txBox="1"/>
          <p:nvPr/>
        </p:nvSpPr>
        <p:spPr>
          <a:xfrm>
            <a:off x="8976690" y="3675876"/>
            <a:ext cx="1601785" cy="369332"/>
          </a:xfrm>
          <a:prstGeom prst="rect">
            <a:avLst/>
          </a:prstGeom>
          <a:noFill/>
        </p:spPr>
        <p:txBody>
          <a:bodyPr wrap="none" rtlCol="0">
            <a:spAutoFit/>
          </a:bodyPr>
          <a:lstStyle/>
          <a:p>
            <a:pPr algn="ctr"/>
            <a:r>
              <a:rPr lang="en-US" dirty="0" smtClean="0"/>
              <a:t>New </a:t>
            </a:r>
            <a:r>
              <a:rPr lang="en-US" dirty="0" err="1" smtClean="0"/>
              <a:t>SpecTable</a:t>
            </a:r>
            <a:endParaRPr lang="en-US" dirty="0"/>
          </a:p>
        </p:txBody>
      </p:sp>
      <p:sp>
        <p:nvSpPr>
          <p:cNvPr id="11" name="TextBox 10"/>
          <p:cNvSpPr txBox="1"/>
          <p:nvPr/>
        </p:nvSpPr>
        <p:spPr>
          <a:xfrm>
            <a:off x="8719860" y="5089079"/>
            <a:ext cx="2115451" cy="369332"/>
          </a:xfrm>
          <a:prstGeom prst="rect">
            <a:avLst/>
          </a:prstGeom>
          <a:noFill/>
        </p:spPr>
        <p:txBody>
          <a:bodyPr wrap="none" rtlCol="0">
            <a:spAutoFit/>
          </a:bodyPr>
          <a:lstStyle/>
          <a:p>
            <a:pPr algn="ctr"/>
            <a:r>
              <a:rPr lang="en-US" dirty="0" smtClean="0"/>
              <a:t>Reference </a:t>
            </a:r>
            <a:r>
              <a:rPr lang="en-US" dirty="0" err="1" smtClean="0"/>
              <a:t>SpecTable</a:t>
            </a:r>
            <a:endParaRPr lang="en-US" dirty="0"/>
          </a:p>
        </p:txBody>
      </p:sp>
      <p:sp>
        <p:nvSpPr>
          <p:cNvPr id="19" name="Rounded Rectangle 18"/>
          <p:cNvSpPr/>
          <p:nvPr/>
        </p:nvSpPr>
        <p:spPr>
          <a:xfrm>
            <a:off x="5361485" y="3850531"/>
            <a:ext cx="2775019" cy="237971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86303" y="4349623"/>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97708" y="3983118"/>
            <a:ext cx="876778" cy="369332"/>
          </a:xfrm>
          <a:prstGeom prst="rect">
            <a:avLst/>
          </a:prstGeom>
          <a:noFill/>
        </p:spPr>
        <p:txBody>
          <a:bodyPr wrap="none" rtlCol="0">
            <a:spAutoFit/>
          </a:bodyPr>
          <a:lstStyle/>
          <a:p>
            <a:pPr algn="ctr"/>
            <a:r>
              <a:rPr lang="en-US" dirty="0" err="1" smtClean="0"/>
              <a:t>MTable</a:t>
            </a:r>
            <a:endParaRPr lang="en-US" dirty="0"/>
          </a:p>
        </p:txBody>
      </p:sp>
      <p:cxnSp>
        <p:nvCxnSpPr>
          <p:cNvPr id="23" name="Straight Arrow Connector 22"/>
          <p:cNvCxnSpPr>
            <a:stCxn id="20" idx="3"/>
            <a:endCxn id="7" idx="1"/>
          </p:cNvCxnSpPr>
          <p:nvPr/>
        </p:nvCxnSpPr>
        <p:spPr>
          <a:xfrm flipV="1">
            <a:off x="7685892" y="3087787"/>
            <a:ext cx="1741896" cy="1719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6" idx="1"/>
          </p:cNvCxnSpPr>
          <p:nvPr/>
        </p:nvCxnSpPr>
        <p:spPr>
          <a:xfrm flipV="1">
            <a:off x="7685892" y="4502408"/>
            <a:ext cx="1741896" cy="30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6025" y="5153028"/>
            <a:ext cx="1309372" cy="1077218"/>
          </a:xfrm>
          <a:prstGeom prst="rect">
            <a:avLst/>
          </a:prstGeom>
          <a:noFill/>
        </p:spPr>
        <p:txBody>
          <a:bodyPr wrap="square" rtlCol="0">
            <a:spAutoFit/>
          </a:bodyPr>
          <a:lstStyle/>
          <a:p>
            <a:pPr algn="ctr"/>
            <a:r>
              <a:rPr lang="en-US" sz="1600" dirty="0" smtClean="0"/>
              <a:t>P#-controlled random R/W, compare results</a:t>
            </a:r>
            <a:endParaRPr lang="en-US" sz="1600" dirty="0"/>
          </a:p>
        </p:txBody>
      </p:sp>
      <p:cxnSp>
        <p:nvCxnSpPr>
          <p:cNvPr id="30" name="Straight Arrow Connector 29"/>
          <p:cNvCxnSpPr>
            <a:endCxn id="20" idx="1"/>
          </p:cNvCxnSpPr>
          <p:nvPr/>
        </p:nvCxnSpPr>
        <p:spPr>
          <a:xfrm flipV="1">
            <a:off x="6639110" y="4806823"/>
            <a:ext cx="347193" cy="101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615204" y="5817835"/>
            <a:ext cx="689951" cy="294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886936" y="3457609"/>
            <a:ext cx="1805815" cy="369332"/>
          </a:xfrm>
          <a:prstGeom prst="rect">
            <a:avLst/>
          </a:prstGeom>
          <a:noFill/>
        </p:spPr>
        <p:txBody>
          <a:bodyPr wrap="none" rtlCol="0">
            <a:spAutoFit/>
          </a:bodyPr>
          <a:lstStyle/>
          <a:p>
            <a:r>
              <a:rPr lang="en-US" dirty="0" smtClean="0"/>
              <a:t>Service machines</a:t>
            </a:r>
            <a:endParaRPr lang="en-US" dirty="0"/>
          </a:p>
        </p:txBody>
      </p:sp>
      <p:sp>
        <p:nvSpPr>
          <p:cNvPr id="41" name="TextBox 40"/>
          <p:cNvSpPr txBox="1"/>
          <p:nvPr/>
        </p:nvSpPr>
        <p:spPr>
          <a:xfrm>
            <a:off x="8977879" y="1745249"/>
            <a:ext cx="1626984" cy="369332"/>
          </a:xfrm>
          <a:prstGeom prst="rect">
            <a:avLst/>
          </a:prstGeom>
          <a:noFill/>
        </p:spPr>
        <p:txBody>
          <a:bodyPr wrap="none" rtlCol="0">
            <a:spAutoFit/>
          </a:bodyPr>
          <a:lstStyle/>
          <a:p>
            <a:r>
              <a:rPr lang="en-US" dirty="0" smtClean="0"/>
              <a:t>Tables machine</a:t>
            </a:r>
            <a:endParaRPr lang="en-US" dirty="0"/>
          </a:p>
        </p:txBody>
      </p:sp>
      <p:sp>
        <p:nvSpPr>
          <p:cNvPr id="42" name="TextBox 41"/>
          <p:cNvSpPr txBox="1"/>
          <p:nvPr/>
        </p:nvSpPr>
        <p:spPr>
          <a:xfrm>
            <a:off x="6374774" y="6334780"/>
            <a:ext cx="433132" cy="523220"/>
          </a:xfrm>
          <a:prstGeom prst="rect">
            <a:avLst/>
          </a:prstGeom>
          <a:noFill/>
        </p:spPr>
        <p:txBody>
          <a:bodyPr wrap="none" rtlCol="0">
            <a:spAutoFit/>
          </a:bodyPr>
          <a:lstStyle/>
          <a:p>
            <a:r>
              <a:rPr lang="en-US" sz="2800" dirty="0" smtClean="0"/>
              <a:t>…</a:t>
            </a:r>
            <a:endParaRPr lang="en-US" sz="2800" dirty="0"/>
          </a:p>
        </p:txBody>
      </p:sp>
      <p:cxnSp>
        <p:nvCxnSpPr>
          <p:cNvPr id="45" name="Straight Arrow Connector 44"/>
          <p:cNvCxnSpPr>
            <a:endCxn id="8" idx="1"/>
          </p:cNvCxnSpPr>
          <p:nvPr/>
        </p:nvCxnSpPr>
        <p:spPr>
          <a:xfrm>
            <a:off x="7421557" y="5850694"/>
            <a:ext cx="2006231" cy="66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224008" y="5760470"/>
            <a:ext cx="209414" cy="2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40635" y="5192778"/>
            <a:ext cx="0" cy="5676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461712" y="5322033"/>
            <a:ext cx="1126018" cy="430887"/>
          </a:xfrm>
          <a:prstGeom prst="rect">
            <a:avLst/>
          </a:prstGeom>
          <a:solidFill>
            <a:schemeClr val="bg1">
              <a:alpha val="75000"/>
            </a:schemeClr>
          </a:solidFill>
        </p:spPr>
        <p:txBody>
          <a:bodyPr wrap="square" lIns="0" tIns="0" rIns="0" bIns="0" rtlCol="0">
            <a:spAutoFit/>
          </a:bodyPr>
          <a:lstStyle/>
          <a:p>
            <a:pPr algn="ctr"/>
            <a:r>
              <a:rPr lang="en-US" sz="1400" dirty="0" smtClean="0"/>
              <a:t>Linearization point reporting</a:t>
            </a:r>
            <a:endParaRPr lang="en-US" sz="1400" dirty="0"/>
          </a:p>
        </p:txBody>
      </p:sp>
      <p:sp>
        <p:nvSpPr>
          <p:cNvPr id="72" name="Rounded Rectangle 71"/>
          <p:cNvSpPr/>
          <p:nvPr/>
        </p:nvSpPr>
        <p:spPr>
          <a:xfrm>
            <a:off x="5574400" y="1725356"/>
            <a:ext cx="2596644" cy="144999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58081" y="2137797"/>
            <a:ext cx="699589"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510543" y="1771292"/>
            <a:ext cx="1594668" cy="369332"/>
          </a:xfrm>
          <a:prstGeom prst="rect">
            <a:avLst/>
          </a:prstGeom>
          <a:noFill/>
        </p:spPr>
        <p:txBody>
          <a:bodyPr wrap="none" rtlCol="0">
            <a:spAutoFit/>
          </a:bodyPr>
          <a:lstStyle/>
          <a:p>
            <a:pPr algn="ctr"/>
            <a:r>
              <a:rPr lang="en-US" dirty="0" smtClean="0"/>
              <a:t>Master </a:t>
            </a:r>
            <a:r>
              <a:rPr lang="en-US" dirty="0" err="1" smtClean="0"/>
              <a:t>MTable</a:t>
            </a:r>
            <a:endParaRPr lang="en-US" dirty="0"/>
          </a:p>
        </p:txBody>
      </p:sp>
      <p:cxnSp>
        <p:nvCxnSpPr>
          <p:cNvPr id="75" name="Straight Arrow Connector 74"/>
          <p:cNvCxnSpPr>
            <a:stCxn id="73" idx="3"/>
            <a:endCxn id="7" idx="1"/>
          </p:cNvCxnSpPr>
          <p:nvPr/>
        </p:nvCxnSpPr>
        <p:spPr>
          <a:xfrm>
            <a:off x="7657670" y="2594997"/>
            <a:ext cx="1770118" cy="492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3"/>
            <a:endCxn id="6" idx="1"/>
          </p:cNvCxnSpPr>
          <p:nvPr/>
        </p:nvCxnSpPr>
        <p:spPr>
          <a:xfrm>
            <a:off x="7657670" y="2594997"/>
            <a:ext cx="1770118" cy="1907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040319" y="1371856"/>
            <a:ext cx="1861920" cy="369332"/>
          </a:xfrm>
          <a:prstGeom prst="rect">
            <a:avLst/>
          </a:prstGeom>
          <a:noFill/>
        </p:spPr>
        <p:txBody>
          <a:bodyPr wrap="none" rtlCol="0">
            <a:spAutoFit/>
          </a:bodyPr>
          <a:lstStyle/>
          <a:p>
            <a:r>
              <a:rPr lang="en-US" dirty="0" smtClean="0"/>
              <a:t>Migrator machine</a:t>
            </a:r>
            <a:endParaRPr lang="en-US" dirty="0"/>
          </a:p>
        </p:txBody>
      </p:sp>
      <p:sp>
        <p:nvSpPr>
          <p:cNvPr id="82" name="TextBox 81"/>
          <p:cNvSpPr txBox="1"/>
          <p:nvPr/>
        </p:nvSpPr>
        <p:spPr>
          <a:xfrm>
            <a:off x="5551082" y="2412904"/>
            <a:ext cx="1185196" cy="369332"/>
          </a:xfrm>
          <a:prstGeom prst="rect">
            <a:avLst/>
          </a:prstGeom>
          <a:noFill/>
        </p:spPr>
        <p:txBody>
          <a:bodyPr wrap="none" rtlCol="0">
            <a:spAutoFit/>
          </a:bodyPr>
          <a:lstStyle/>
          <a:p>
            <a:r>
              <a:rPr lang="en-US" dirty="0" smtClean="0"/>
              <a:t>“Migrate!”</a:t>
            </a:r>
            <a:endParaRPr lang="en-US" dirty="0"/>
          </a:p>
        </p:txBody>
      </p:sp>
      <p:cxnSp>
        <p:nvCxnSpPr>
          <p:cNvPr id="84" name="Straight Arrow Connector 83"/>
          <p:cNvCxnSpPr>
            <a:stCxn id="82" idx="3"/>
            <a:endCxn id="73" idx="1"/>
          </p:cNvCxnSpPr>
          <p:nvPr/>
        </p:nvCxnSpPr>
        <p:spPr>
          <a:xfrm flipV="1">
            <a:off x="6736278" y="2594997"/>
            <a:ext cx="221803" cy="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0877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625</Words>
  <Application>Microsoft Office PowerPoint</Application>
  <PresentationFormat>Widescreen</PresentationFormat>
  <Paragraphs>50</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Online Azure table migration</vt:lpstr>
      <vt:lpstr>Testing MigratingTable with 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Azure table migration</dc:title>
  <dc:creator>Matt McCutchen</dc:creator>
  <cp:lastModifiedBy>Matt McCutchen</cp:lastModifiedBy>
  <cp:revision>2</cp:revision>
  <dcterms:created xsi:type="dcterms:W3CDTF">2015-08-19T20:22:27Z</dcterms:created>
  <dcterms:modified xsi:type="dcterms:W3CDTF">2015-08-21T06:00:08Z</dcterms:modified>
</cp:coreProperties>
</file>