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07"/>
  </p:normalViewPr>
  <p:slideViewPr>
    <p:cSldViewPr snapToGrid="0" snapToObjects="1">
      <p:cViewPr varScale="1">
        <p:scale>
          <a:sx n="111" d="100"/>
          <a:sy n="111" d="100"/>
        </p:scale>
        <p:origin x="6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iki.pathmind.com/ls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485C-7779-C84D-8FC6-45DB5FDD6EA4}"/>
              </a:ext>
            </a:extLst>
          </p:cNvPr>
          <p:cNvSpPr>
            <a:spLocks noGrp="1"/>
          </p:cNvSpPr>
          <p:nvPr>
            <p:ph type="ctrTitle"/>
          </p:nvPr>
        </p:nvSpPr>
        <p:spPr/>
        <p:txBody>
          <a:bodyPr/>
          <a:lstStyle/>
          <a:p>
            <a:r>
              <a:rPr lang="en-US" dirty="0"/>
              <a:t>Long Short Term Memory (LSTM)</a:t>
            </a:r>
          </a:p>
        </p:txBody>
      </p:sp>
      <p:sp>
        <p:nvSpPr>
          <p:cNvPr id="3" name="Subtitle 2">
            <a:extLst>
              <a:ext uri="{FF2B5EF4-FFF2-40B4-BE49-F238E27FC236}">
                <a16:creationId xmlns:a16="http://schemas.microsoft.com/office/drawing/2014/main" id="{DB148350-6B98-E845-8C8A-065A587D243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9139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617E-9193-BE4A-88B4-BA4CCE45CBD0}"/>
              </a:ext>
            </a:extLst>
          </p:cNvPr>
          <p:cNvSpPr>
            <a:spLocks noGrp="1"/>
          </p:cNvSpPr>
          <p:nvPr>
            <p:ph type="title"/>
          </p:nvPr>
        </p:nvSpPr>
        <p:spPr/>
        <p:txBody>
          <a:bodyPr/>
          <a:lstStyle/>
          <a:p>
            <a:r>
              <a:rPr lang="en-US" dirty="0"/>
              <a:t>Why Use these types of Networks</a:t>
            </a:r>
          </a:p>
        </p:txBody>
      </p:sp>
      <p:sp>
        <p:nvSpPr>
          <p:cNvPr id="3" name="Content Placeholder 2">
            <a:extLst>
              <a:ext uri="{FF2B5EF4-FFF2-40B4-BE49-F238E27FC236}">
                <a16:creationId xmlns:a16="http://schemas.microsoft.com/office/drawing/2014/main" id="{64CC5FCF-84F8-D848-86FC-96B6C0ED0975}"/>
              </a:ext>
            </a:extLst>
          </p:cNvPr>
          <p:cNvSpPr>
            <a:spLocks noGrp="1"/>
          </p:cNvSpPr>
          <p:nvPr>
            <p:ph sz="quarter" idx="13"/>
          </p:nvPr>
        </p:nvSpPr>
        <p:spPr/>
        <p:txBody>
          <a:bodyPr/>
          <a:lstStyle/>
          <a:p>
            <a:r>
              <a:rPr lang="en-US" dirty="0"/>
              <a:t>Excellent for time-series type of data, what the UC Boulder </a:t>
            </a:r>
            <a:r>
              <a:rPr lang="en-US" dirty="0" err="1"/>
              <a:t>rnn</a:t>
            </a:r>
            <a:r>
              <a:rPr lang="en-US" dirty="0"/>
              <a:t> model uses</a:t>
            </a:r>
          </a:p>
          <a:p>
            <a:r>
              <a:rPr lang="en-US" dirty="0"/>
              <a:t>LSTMs help preserve the error that can be backpropagated through time and layers</a:t>
            </a:r>
          </a:p>
          <a:p>
            <a:pPr lvl="1"/>
            <a:r>
              <a:rPr lang="en-US" dirty="0"/>
              <a:t>Remember we are trying to minimize error to model the data</a:t>
            </a:r>
          </a:p>
          <a:p>
            <a:pPr lvl="1"/>
            <a:r>
              <a:rPr lang="en-US" dirty="0"/>
              <a:t>Want to have access to this backpropagation</a:t>
            </a:r>
          </a:p>
          <a:p>
            <a:pPr lvl="2"/>
            <a:r>
              <a:rPr lang="en-US" dirty="0"/>
              <a:t>Feed Forward NN have “amnesia” to previous inputs/outputs</a:t>
            </a:r>
          </a:p>
          <a:p>
            <a:pPr lvl="2"/>
            <a:r>
              <a:rPr lang="en-US" dirty="0"/>
              <a:t>In time-series or other data, need to have model be influenced by previous data points, especially the recent ones </a:t>
            </a:r>
            <a:r>
              <a:rPr lang="en-US" dirty="0">
                <a:sym typeface="Wingdings" pitchFamily="2" charset="2"/>
              </a:rPr>
              <a:t> Name “Long Short Term Memory”</a:t>
            </a:r>
            <a:endParaRPr lang="en-US" dirty="0"/>
          </a:p>
        </p:txBody>
      </p:sp>
    </p:spTree>
    <p:extLst>
      <p:ext uri="{BB962C8B-B14F-4D97-AF65-F5344CB8AC3E}">
        <p14:creationId xmlns:p14="http://schemas.microsoft.com/office/powerpoint/2010/main" val="21002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50A5-BA73-0F4B-AC1C-1888285FC706}"/>
              </a:ext>
            </a:extLst>
          </p:cNvPr>
          <p:cNvSpPr>
            <a:spLocks noGrp="1"/>
          </p:cNvSpPr>
          <p:nvPr>
            <p:ph type="title"/>
          </p:nvPr>
        </p:nvSpPr>
        <p:spPr/>
        <p:txBody>
          <a:bodyPr/>
          <a:lstStyle/>
          <a:p>
            <a:r>
              <a:rPr lang="en-US" dirty="0"/>
              <a:t>What is special about </a:t>
            </a:r>
            <a:r>
              <a:rPr lang="en-US" dirty="0" err="1"/>
              <a:t>lstm</a:t>
            </a:r>
            <a:endParaRPr lang="en-US" dirty="0"/>
          </a:p>
        </p:txBody>
      </p:sp>
      <p:sp>
        <p:nvSpPr>
          <p:cNvPr id="3" name="Content Placeholder 2">
            <a:extLst>
              <a:ext uri="{FF2B5EF4-FFF2-40B4-BE49-F238E27FC236}">
                <a16:creationId xmlns:a16="http://schemas.microsoft.com/office/drawing/2014/main" id="{E366390B-1362-2640-94B6-A76986B5F833}"/>
              </a:ext>
            </a:extLst>
          </p:cNvPr>
          <p:cNvSpPr>
            <a:spLocks noGrp="1"/>
          </p:cNvSpPr>
          <p:nvPr>
            <p:ph sz="quarter" idx="13"/>
          </p:nvPr>
        </p:nvSpPr>
        <p:spPr/>
        <p:txBody>
          <a:bodyPr>
            <a:normAutofit fontScale="92500" lnSpcReduction="10000"/>
          </a:bodyPr>
          <a:lstStyle/>
          <a:p>
            <a:r>
              <a:rPr lang="en-US" dirty="0"/>
              <a:t>contain information outside the normal flow of the recurrent network in a gated cell</a:t>
            </a:r>
          </a:p>
          <a:p>
            <a:r>
              <a:rPr lang="en-US" dirty="0"/>
              <a:t>Information can be stored in, written to, or read from a cell, much like data in a computer’s memory</a:t>
            </a:r>
          </a:p>
          <a:p>
            <a:r>
              <a:rPr lang="en-US" dirty="0"/>
              <a:t>cell makes decisions about what to store, and when to allow reads, writes and erasures, via gates that open and close</a:t>
            </a:r>
          </a:p>
          <a:p>
            <a:r>
              <a:rPr lang="en-US" dirty="0"/>
              <a:t>cells learn when to allow data to enter, leave or be deleted through the iterative process of making guesses, backpropagating error, and adjusting weights via gradient descent</a:t>
            </a:r>
          </a:p>
        </p:txBody>
      </p:sp>
    </p:spTree>
    <p:extLst>
      <p:ext uri="{BB962C8B-B14F-4D97-AF65-F5344CB8AC3E}">
        <p14:creationId xmlns:p14="http://schemas.microsoft.com/office/powerpoint/2010/main" val="9397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F24D-E42D-1A43-B833-44C05A08B418}"/>
              </a:ext>
            </a:extLst>
          </p:cNvPr>
          <p:cNvSpPr>
            <a:spLocks noGrp="1"/>
          </p:cNvSpPr>
          <p:nvPr>
            <p:ph type="title"/>
          </p:nvPr>
        </p:nvSpPr>
        <p:spPr/>
        <p:txBody>
          <a:bodyPr/>
          <a:lstStyle/>
          <a:p>
            <a:r>
              <a:rPr lang="en-US" dirty="0"/>
              <a:t>Diagram for CELL</a:t>
            </a:r>
          </a:p>
        </p:txBody>
      </p:sp>
      <p:pic>
        <p:nvPicPr>
          <p:cNvPr id="5" name="Content Placeholder 4">
            <a:extLst>
              <a:ext uri="{FF2B5EF4-FFF2-40B4-BE49-F238E27FC236}">
                <a16:creationId xmlns:a16="http://schemas.microsoft.com/office/drawing/2014/main" id="{02765304-B194-C243-9FEF-0DF225B716A3}"/>
              </a:ext>
            </a:extLst>
          </p:cNvPr>
          <p:cNvPicPr>
            <a:picLocks noGrp="1" noChangeAspect="1"/>
          </p:cNvPicPr>
          <p:nvPr>
            <p:ph sz="quarter" idx="13"/>
          </p:nvPr>
        </p:nvPicPr>
        <p:blipFill>
          <a:blip r:embed="rId2"/>
          <a:stretch>
            <a:fillRect/>
          </a:stretch>
        </p:blipFill>
        <p:spPr>
          <a:xfrm>
            <a:off x="6493863" y="2214694"/>
            <a:ext cx="4784363" cy="3424237"/>
          </a:xfrm>
        </p:spPr>
      </p:pic>
      <p:sp>
        <p:nvSpPr>
          <p:cNvPr id="6" name="TextBox 5">
            <a:extLst>
              <a:ext uri="{FF2B5EF4-FFF2-40B4-BE49-F238E27FC236}">
                <a16:creationId xmlns:a16="http://schemas.microsoft.com/office/drawing/2014/main" id="{DE04BF16-8860-6A4F-A255-AFF2D048B2AA}"/>
              </a:ext>
            </a:extLst>
          </p:cNvPr>
          <p:cNvSpPr txBox="1"/>
          <p:nvPr/>
        </p:nvSpPr>
        <p:spPr>
          <a:xfrm>
            <a:off x="184569" y="2214694"/>
            <a:ext cx="612363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TRIPLE ARROWS SHOW WHERE INFORMATION FLOWS INTO THE CELL AT MULTIPLE POINTS, AT BOTTOM</a:t>
            </a:r>
          </a:p>
          <a:p>
            <a:pPr marL="285750" indent="-285750">
              <a:buFont typeface="Arial" panose="020B0604020202020204" pitchFamily="34" charset="0"/>
              <a:buChar char="•"/>
            </a:pPr>
            <a:r>
              <a:rPr lang="en-US" dirty="0"/>
              <a:t>COMBINATION OF PRESENT INPUT AND PAST CELL STATE IS FED NOT ONLY TO THE CELL ITSELF, BUT ALSO TO EACH OF ITS THREE GATES, WHICH WILL DECIDE HOW THE INPUT WILL BE HANDLED</a:t>
            </a:r>
          </a:p>
          <a:p>
            <a:pPr marL="285750" indent="-285750">
              <a:buFont typeface="Arial" panose="020B0604020202020204" pitchFamily="34" charset="0"/>
              <a:buChar char="•"/>
            </a:pPr>
            <a:r>
              <a:rPr lang="en-US" dirty="0"/>
              <a:t>BLACK DOTS ARE GATES THAT DETERMINE RESPECTIVELY WHETHER TO LET NEW INPUT IN, ERASE THE PRESENT CELL STATE, AND/OR LET THAT STATE IMPACT THE NETWORK’S OUTPUT AT THE PRESENT TIME STEP</a:t>
            </a:r>
          </a:p>
          <a:p>
            <a:pPr marL="285750" indent="-285750">
              <a:buFont typeface="Arial" panose="020B0604020202020204" pitchFamily="34" charset="0"/>
              <a:buChar char="•"/>
            </a:pPr>
            <a:r>
              <a:rPr lang="en-US" dirty="0" err="1"/>
              <a:t>S_c</a:t>
            </a:r>
            <a:r>
              <a:rPr lang="en-US" dirty="0"/>
              <a:t> IS THE CURRENT STATE OF THE MEMORY CELL, AND </a:t>
            </a:r>
            <a:r>
              <a:rPr lang="en-US" dirty="0" err="1"/>
              <a:t>g_y_in</a:t>
            </a:r>
            <a:r>
              <a:rPr lang="en-US" dirty="0"/>
              <a:t> IS THE CURRENT INPUT TO IT</a:t>
            </a:r>
          </a:p>
          <a:p>
            <a:pPr marL="285750" indent="-285750">
              <a:buFont typeface="Arial" panose="020B0604020202020204" pitchFamily="34" charset="0"/>
              <a:buChar char="•"/>
            </a:pPr>
            <a:r>
              <a:rPr lang="en-US" dirty="0"/>
              <a:t>CELL CAN FORGET ITS STATE, OR NOT; BE WRITTEN TO, OR NOT; AND BE READ FROM, OR NOT, AT EACH TIME STEP</a:t>
            </a:r>
          </a:p>
        </p:txBody>
      </p:sp>
      <p:sp>
        <p:nvSpPr>
          <p:cNvPr id="7" name="TextBox 6">
            <a:extLst>
              <a:ext uri="{FF2B5EF4-FFF2-40B4-BE49-F238E27FC236}">
                <a16:creationId xmlns:a16="http://schemas.microsoft.com/office/drawing/2014/main" id="{463CCC1D-EABA-6140-A18F-506FD0ADA986}"/>
              </a:ext>
            </a:extLst>
          </p:cNvPr>
          <p:cNvSpPr txBox="1"/>
          <p:nvPr/>
        </p:nvSpPr>
        <p:spPr>
          <a:xfrm>
            <a:off x="7144054" y="5638931"/>
            <a:ext cx="3483980" cy="923330"/>
          </a:xfrm>
          <a:prstGeom prst="rect">
            <a:avLst/>
          </a:prstGeom>
          <a:noFill/>
        </p:spPr>
        <p:txBody>
          <a:bodyPr wrap="square" rtlCol="0">
            <a:spAutoFit/>
          </a:bodyPr>
          <a:lstStyle/>
          <a:p>
            <a:r>
              <a:rPr lang="en-US" dirty="0"/>
              <a:t>NOTE ”+” SIGN </a:t>
            </a:r>
            <a:r>
              <a:rPr lang="en-US" dirty="0">
                <a:sym typeface="Wingdings" pitchFamily="2" charset="2"/>
              </a:rPr>
              <a:t> PRESERVERS ERROR, WHICH CAN BE BACKPROPAGATED</a:t>
            </a:r>
            <a:endParaRPr lang="en-US" dirty="0"/>
          </a:p>
        </p:txBody>
      </p:sp>
    </p:spTree>
    <p:extLst>
      <p:ext uri="{BB962C8B-B14F-4D97-AF65-F5344CB8AC3E}">
        <p14:creationId xmlns:p14="http://schemas.microsoft.com/office/powerpoint/2010/main" val="285330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FA71-2175-824D-A6B8-2ACF974563C2}"/>
              </a:ext>
            </a:extLst>
          </p:cNvPr>
          <p:cNvSpPr>
            <a:spLocks noGrp="1"/>
          </p:cNvSpPr>
          <p:nvPr>
            <p:ph type="title"/>
          </p:nvPr>
        </p:nvSpPr>
        <p:spPr/>
        <p:txBody>
          <a:bodyPr/>
          <a:lstStyle/>
          <a:p>
            <a:r>
              <a:rPr lang="en-US" dirty="0"/>
              <a:t>MANY GATES AT WORK</a:t>
            </a:r>
          </a:p>
        </p:txBody>
      </p:sp>
      <p:pic>
        <p:nvPicPr>
          <p:cNvPr id="5" name="Content Placeholder 4">
            <a:extLst>
              <a:ext uri="{FF2B5EF4-FFF2-40B4-BE49-F238E27FC236}">
                <a16:creationId xmlns:a16="http://schemas.microsoft.com/office/drawing/2014/main" id="{D48077EB-A141-E747-8589-C98909533618}"/>
              </a:ext>
            </a:extLst>
          </p:cNvPr>
          <p:cNvPicPr>
            <a:picLocks noGrp="1" noChangeAspect="1"/>
          </p:cNvPicPr>
          <p:nvPr>
            <p:ph sz="quarter" idx="13"/>
          </p:nvPr>
        </p:nvPicPr>
        <p:blipFill>
          <a:blip r:embed="rId2"/>
          <a:stretch>
            <a:fillRect/>
          </a:stretch>
        </p:blipFill>
        <p:spPr>
          <a:xfrm>
            <a:off x="5145301" y="2214694"/>
            <a:ext cx="6577569" cy="3424237"/>
          </a:xfrm>
        </p:spPr>
      </p:pic>
      <p:sp>
        <p:nvSpPr>
          <p:cNvPr id="6" name="TextBox 5">
            <a:extLst>
              <a:ext uri="{FF2B5EF4-FFF2-40B4-BE49-F238E27FC236}">
                <a16:creationId xmlns:a16="http://schemas.microsoft.com/office/drawing/2014/main" id="{0AD21AF9-A69C-EF44-BDCE-4A17EE76DFFF}"/>
              </a:ext>
            </a:extLst>
          </p:cNvPr>
          <p:cNvSpPr txBox="1"/>
          <p:nvPr/>
        </p:nvSpPr>
        <p:spPr>
          <a:xfrm>
            <a:off x="752354" y="2627453"/>
            <a:ext cx="4213185" cy="923330"/>
          </a:xfrm>
          <a:prstGeom prst="rect">
            <a:avLst/>
          </a:prstGeom>
          <a:noFill/>
        </p:spPr>
        <p:txBody>
          <a:bodyPr wrap="square" rtlCol="0">
            <a:spAutoFit/>
          </a:bodyPr>
          <a:lstStyle/>
          <a:p>
            <a:pPr marL="285750" indent="-285750">
              <a:buFont typeface="Arial" panose="020B0604020202020204" pitchFamily="34" charset="0"/>
              <a:buChar char="•"/>
            </a:pPr>
            <a:r>
              <a:rPr lang="en-US" dirty="0"/>
              <a:t>STRAIGHT LINES ARE CLOSED GATES</a:t>
            </a:r>
          </a:p>
          <a:p>
            <a:pPr marL="285750" indent="-285750">
              <a:buFont typeface="Arial" panose="020B0604020202020204" pitchFamily="34" charset="0"/>
              <a:buChar char="•"/>
            </a:pPr>
            <a:r>
              <a:rPr lang="en-US" dirty="0"/>
              <a:t>BLANK CIRCLES ARE OPEN GATES</a:t>
            </a:r>
          </a:p>
          <a:p>
            <a:pPr marL="285750" indent="-285750">
              <a:buFont typeface="Arial" panose="020B0604020202020204" pitchFamily="34" charset="0"/>
              <a:buChar char="•"/>
            </a:pPr>
            <a:r>
              <a:rPr lang="en-US" dirty="0"/>
              <a:t>RECURRENT NETS MAP ONE-TO-MANY</a:t>
            </a:r>
          </a:p>
        </p:txBody>
      </p:sp>
    </p:spTree>
    <p:extLst>
      <p:ext uri="{BB962C8B-B14F-4D97-AF65-F5344CB8AC3E}">
        <p14:creationId xmlns:p14="http://schemas.microsoft.com/office/powerpoint/2010/main" val="2289412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2D59-8438-E749-84D2-A1968A808D88}"/>
              </a:ext>
            </a:extLst>
          </p:cNvPr>
          <p:cNvSpPr>
            <a:spLocks noGrp="1"/>
          </p:cNvSpPr>
          <p:nvPr>
            <p:ph type="title"/>
          </p:nvPr>
        </p:nvSpPr>
        <p:spPr/>
        <p:txBody>
          <a:bodyPr/>
          <a:lstStyle/>
          <a:p>
            <a:r>
              <a:rPr lang="en-US" dirty="0"/>
              <a:t>THANKS FOR LISTENING</a:t>
            </a:r>
          </a:p>
        </p:txBody>
      </p:sp>
      <p:sp>
        <p:nvSpPr>
          <p:cNvPr id="3" name="Content Placeholder 2">
            <a:extLst>
              <a:ext uri="{FF2B5EF4-FFF2-40B4-BE49-F238E27FC236}">
                <a16:creationId xmlns:a16="http://schemas.microsoft.com/office/drawing/2014/main" id="{8C54AF42-1AB5-6C48-A77A-E54B2ED5D448}"/>
              </a:ext>
            </a:extLst>
          </p:cNvPr>
          <p:cNvSpPr>
            <a:spLocks noGrp="1"/>
          </p:cNvSpPr>
          <p:nvPr>
            <p:ph sz="quarter" idx="13"/>
          </p:nvPr>
        </p:nvSpPr>
        <p:spPr/>
        <p:txBody>
          <a:bodyPr/>
          <a:lstStyle/>
          <a:p>
            <a:r>
              <a:rPr lang="en-US" dirty="0"/>
              <a:t>SOURCE: </a:t>
            </a:r>
            <a:r>
              <a:rPr lang="en-US" dirty="0">
                <a:hlinkClick r:id="rId2"/>
              </a:rPr>
              <a:t>https://wiki.pathmind.com/lstm</a:t>
            </a:r>
            <a:endParaRPr lang="en-US" dirty="0"/>
          </a:p>
          <a:p>
            <a:pPr marL="0" indent="0">
              <a:buNone/>
            </a:pPr>
            <a:endParaRPr lang="en-US" dirty="0"/>
          </a:p>
        </p:txBody>
      </p:sp>
    </p:spTree>
    <p:extLst>
      <p:ext uri="{BB962C8B-B14F-4D97-AF65-F5344CB8AC3E}">
        <p14:creationId xmlns:p14="http://schemas.microsoft.com/office/powerpoint/2010/main" val="314685503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57</TotalTime>
  <Words>380</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Tw Cen MT</vt:lpstr>
      <vt:lpstr>Wingdings</vt:lpstr>
      <vt:lpstr>Droplet</vt:lpstr>
      <vt:lpstr>Long Short Term Memory (LSTM)</vt:lpstr>
      <vt:lpstr>Why Use these types of Networks</vt:lpstr>
      <vt:lpstr>What is special about lstm</vt:lpstr>
      <vt:lpstr>Diagram for CELL</vt:lpstr>
      <vt:lpstr>MANY GATES AT WORK</vt:lpstr>
      <vt:lpstr>THANKS FOR LISTENING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 Short Term Memory (LSTM)</dc:title>
  <dc:creator>Dvir Blander</dc:creator>
  <cp:lastModifiedBy>Dvir Blander</cp:lastModifiedBy>
  <cp:revision>11</cp:revision>
  <dcterms:created xsi:type="dcterms:W3CDTF">2021-10-20T23:34:44Z</dcterms:created>
  <dcterms:modified xsi:type="dcterms:W3CDTF">2021-10-21T00:31:45Z</dcterms:modified>
</cp:coreProperties>
</file>