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258" r:id="rId7"/>
    <p:sldId id="266" r:id="rId8"/>
    <p:sldId id="267" r:id="rId9"/>
    <p:sldId id="268" r:id="rId10"/>
    <p:sldId id="269" r:id="rId11"/>
    <p:sldId id="270" r:id="rId12"/>
    <p:sldId id="271"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C8A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8" autoAdjust="0"/>
    <p:restoredTop sz="84995" autoAdjust="0"/>
  </p:normalViewPr>
  <p:slideViewPr>
    <p:cSldViewPr snapToGrid="0" snapToObjects="1">
      <p:cViewPr varScale="1">
        <p:scale>
          <a:sx n="98" d="100"/>
          <a:sy n="98" d="100"/>
        </p:scale>
        <p:origin x="230" y="77"/>
      </p:cViewPr>
      <p:guideLst/>
    </p:cSldViewPr>
  </p:slideViewPr>
  <p:notesTextViewPr>
    <p:cViewPr>
      <p:scale>
        <a:sx n="1" d="1"/>
        <a:sy n="1" d="1"/>
      </p:scale>
      <p:origin x="0" y="0"/>
    </p:cViewPr>
  </p:notesTextViewPr>
  <p:notesViewPr>
    <p:cSldViewPr snapToGrid="0" snapToObjects="1">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EAE1F40-1BF4-4808-8A77-C66F19E04A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FAD5D34-5D7C-4608-8E02-7502055510F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08B5FD-A8AB-41CE-A17F-01227E6FF740}" type="datetimeFigureOut">
              <a:rPr lang="en-US" smtClean="0"/>
              <a:t>5/23/2022</a:t>
            </a:fld>
            <a:endParaRPr lang="en-US" dirty="0"/>
          </a:p>
        </p:txBody>
      </p:sp>
      <p:sp>
        <p:nvSpPr>
          <p:cNvPr id="4" name="Footer Placeholder 3">
            <a:extLst>
              <a:ext uri="{FF2B5EF4-FFF2-40B4-BE49-F238E27FC236}">
                <a16:creationId xmlns:a16="http://schemas.microsoft.com/office/drawing/2014/main" id="{41C48E37-875F-4140-BC11-E18D989E3C3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A969D10-59F2-484C-84CF-D1CBFD7D589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46F970-8B56-4903-A376-87DC14FBBBEA}" type="slidenum">
              <a:rPr lang="en-US" smtClean="0"/>
              <a:t>‹#›</a:t>
            </a:fld>
            <a:endParaRPr lang="en-US" dirty="0"/>
          </a:p>
        </p:txBody>
      </p:sp>
    </p:spTree>
    <p:extLst>
      <p:ext uri="{BB962C8B-B14F-4D97-AF65-F5344CB8AC3E}">
        <p14:creationId xmlns:p14="http://schemas.microsoft.com/office/powerpoint/2010/main" val="1244316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9C7495-BEFC-423C-9432-87FC13B7724D}" type="datetimeFigureOut">
              <a:rPr lang="en-US" smtClean="0"/>
              <a:t>5/23/2022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7719CA-839A-4945-B6CA-F41EFF7B7993}" type="slidenum">
              <a:rPr lang="en-US" smtClean="0"/>
              <a:t>‹#›</a:t>
            </a:fld>
            <a:endParaRPr lang="en-US" dirty="0"/>
          </a:p>
        </p:txBody>
      </p:sp>
    </p:spTree>
    <p:extLst>
      <p:ext uri="{BB962C8B-B14F-4D97-AF65-F5344CB8AC3E}">
        <p14:creationId xmlns:p14="http://schemas.microsoft.com/office/powerpoint/2010/main" val="1078239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7719CA-839A-4945-B6CA-F41EFF7B7993}" type="slidenum">
              <a:rPr lang="en-US" smtClean="0"/>
              <a:t>1</a:t>
            </a:fld>
            <a:endParaRPr lang="en-US" dirty="0"/>
          </a:p>
        </p:txBody>
      </p:sp>
    </p:spTree>
    <p:extLst>
      <p:ext uri="{BB962C8B-B14F-4D97-AF65-F5344CB8AC3E}">
        <p14:creationId xmlns:p14="http://schemas.microsoft.com/office/powerpoint/2010/main" val="1962987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lumMod val="90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alphaModFix amt="4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1" r="-1"/>
          <a:stretch/>
        </p:blipFill>
        <p:spPr>
          <a:xfrm>
            <a:off x="-371092" y="-5775293"/>
            <a:ext cx="12934185" cy="19262698"/>
          </a:xfrm>
          <a:prstGeom prst="rect">
            <a:avLst/>
          </a:prstGeom>
          <a:solidFill>
            <a:srgbClr val="97C8AD"/>
          </a:solidFill>
        </p:spPr>
      </p:pic>
      <p:sp>
        <p:nvSpPr>
          <p:cNvPr id="9" name="Title 8"/>
          <p:cNvSpPr>
            <a:spLocks noGrp="1"/>
          </p:cNvSpPr>
          <p:nvPr>
            <p:ph type="title"/>
          </p:nvPr>
        </p:nvSpPr>
        <p:spPr>
          <a:xfrm>
            <a:off x="838201" y="1495565"/>
            <a:ext cx="10515600" cy="1325563"/>
          </a:xfrm>
        </p:spPr>
        <p:txBody>
          <a:bodyPr/>
          <a:lstStyle>
            <a:lvl1pPr algn="ctr">
              <a:defRPr>
                <a:solidFill>
                  <a:srgbClr val="404040"/>
                </a:solidFill>
              </a:defRPr>
            </a:lvl1pPr>
          </a:lstStyle>
          <a:p>
            <a:r>
              <a:rPr lang="en-US"/>
              <a:t>Click to edit Master title style</a:t>
            </a:r>
            <a:endParaRPr lang="en-US" dirty="0"/>
          </a:p>
        </p:txBody>
      </p:sp>
      <p:sp>
        <p:nvSpPr>
          <p:cNvPr id="10" name="Rounded Rectangle 9"/>
          <p:cNvSpPr/>
          <p:nvPr userDrawn="1"/>
        </p:nvSpPr>
        <p:spPr>
          <a:xfrm>
            <a:off x="2165840" y="2821128"/>
            <a:ext cx="7860323" cy="1469518"/>
          </a:xfrm>
          <a:prstGeom prst="round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p:cNvSpPr>
            <a:spLocks noGrp="1"/>
          </p:cNvSpPr>
          <p:nvPr>
            <p:ph type="body" sz="quarter" idx="10" hasCustomPrompt="1"/>
          </p:nvPr>
        </p:nvSpPr>
        <p:spPr>
          <a:xfrm>
            <a:off x="2373314" y="2972411"/>
            <a:ext cx="7439025" cy="1143000"/>
          </a:xfrm>
        </p:spPr>
        <p:txBody>
          <a:bodyPr>
            <a:normAutofit/>
          </a:bodyPr>
          <a:lstStyle>
            <a:lvl1pPr marL="0" indent="0" algn="ctr">
              <a:buFontTx/>
              <a:buNone/>
              <a:defRPr sz="1600">
                <a:solidFill>
                  <a:schemeClr val="tx1">
                    <a:lumMod val="75000"/>
                    <a:lumOff val="25000"/>
                  </a:schemeClr>
                </a:solidFill>
              </a:defRPr>
            </a:lvl1pPr>
          </a:lstStyle>
          <a:p>
            <a:pPr lvl="0"/>
            <a:r>
              <a:rPr lang="en-US" dirty="0"/>
              <a:t>Click to add text</a:t>
            </a:r>
          </a:p>
        </p:txBody>
      </p:sp>
      <p:sp>
        <p:nvSpPr>
          <p:cNvPr id="13" name="Half Frame 12"/>
          <p:cNvSpPr/>
          <p:nvPr userDrawn="1"/>
        </p:nvSpPr>
        <p:spPr>
          <a:xfrm rot="13500000">
            <a:off x="5202643" y="3925928"/>
            <a:ext cx="1786717" cy="1786717"/>
          </a:xfrm>
          <a:prstGeom prst="halfFrame">
            <a:avLst/>
          </a:prstGeom>
          <a:noFill/>
          <a:ln w="44450" cap="rnd" cmpd="sng">
            <a:solidFill>
              <a:schemeClr val="tx1">
                <a:lumMod val="75000"/>
                <a:lumOff val="25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6161987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autoRev="1" fill="hold" nodeType="afterEffect">
                                  <p:stCondLst>
                                    <p:cond delay="0"/>
                                  </p:stCondLst>
                                  <p:childTnLst>
                                    <p:animMotion origin="layout" path="M 0.00052 0.82222 L -0.00091 -0.91621 " pathEditMode="relative" rAng="0" ptsTypes="AA">
                                      <p:cBhvr>
                                        <p:cTn id="6" dur="3000" fill="hold"/>
                                        <p:tgtEl>
                                          <p:spTgt spid="7"/>
                                        </p:tgtEl>
                                        <p:attrNameLst>
                                          <p:attrName>ppt_x</p:attrName>
                                          <p:attrName>ppt_y</p:attrName>
                                        </p:attrNameLst>
                                      </p:cBhvr>
                                      <p:rCtr x="-78" y="-86921"/>
                                    </p:animMotion>
                                  </p:childTnLst>
                                </p:cTn>
                              </p:par>
                              <p:par>
                                <p:cTn id="7" presetID="45" presetClass="entr" presetSubtype="0" fill="hold" grpId="1" nodeType="withEffect">
                                  <p:stCondLst>
                                    <p:cond delay="50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1000"/>
                                        <p:tgtEl>
                                          <p:spTgt spid="9"/>
                                        </p:tgtEl>
                                      </p:cBhvr>
                                    </p:animEffect>
                                    <p:anim calcmode="lin" valueType="num">
                                      <p:cBhvr>
                                        <p:cTn id="10" dur="1000" fill="hold"/>
                                        <p:tgtEl>
                                          <p:spTgt spid="9"/>
                                        </p:tgtEl>
                                        <p:attrNameLst>
                                          <p:attrName>ppt_w</p:attrName>
                                        </p:attrNameLst>
                                      </p:cBhvr>
                                      <p:tavLst>
                                        <p:tav tm="0" fmla="#ppt_w*sin(2.5*pi*$)">
                                          <p:val>
                                            <p:fltVal val="0"/>
                                          </p:val>
                                        </p:tav>
                                        <p:tav tm="100000">
                                          <p:val>
                                            <p:fltVal val="1"/>
                                          </p:val>
                                        </p:tav>
                                      </p:tavLst>
                                    </p:anim>
                                    <p:anim calcmode="lin" valueType="num">
                                      <p:cBhvr>
                                        <p:cTn id="11" dur="1000" fill="hold"/>
                                        <p:tgtEl>
                                          <p:spTgt spid="9"/>
                                        </p:tgtEl>
                                        <p:attrNameLst>
                                          <p:attrName>ppt_h</p:attrName>
                                        </p:attrNameLst>
                                      </p:cBhvr>
                                      <p:tavLst>
                                        <p:tav tm="0">
                                          <p:val>
                                            <p:strVal val="#ppt_h"/>
                                          </p:val>
                                        </p:tav>
                                        <p:tav tm="100000">
                                          <p:val>
                                            <p:strVal val="#ppt_h"/>
                                          </p:val>
                                        </p:tav>
                                      </p:tavLst>
                                    </p:anim>
                                  </p:childTnLst>
                                </p:cTn>
                              </p:par>
                              <p:par>
                                <p:cTn id="12" presetID="45" presetClass="entr" presetSubtype="0" fill="hold" grpId="0" nodeType="withEffect">
                                  <p:stCondLst>
                                    <p:cond delay="50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ppt_w</p:attrName>
                                        </p:attrNameLst>
                                      </p:cBhvr>
                                      <p:tavLst>
                                        <p:tav tm="0" fmla="#ppt_w*sin(2.5*pi*$)">
                                          <p:val>
                                            <p:fltVal val="0"/>
                                          </p:val>
                                        </p:tav>
                                        <p:tav tm="100000">
                                          <p:val>
                                            <p:fltVal val="1"/>
                                          </p:val>
                                        </p:tav>
                                      </p:tavLst>
                                    </p:anim>
                                    <p:anim calcmode="lin" valueType="num">
                                      <p:cBhvr>
                                        <p:cTn id="16" dur="1000" fill="hold"/>
                                        <p:tgtEl>
                                          <p:spTgt spid="9"/>
                                        </p:tgtEl>
                                        <p:attrNameLst>
                                          <p:attrName>ppt_h</p:attrName>
                                        </p:attrNameLst>
                                      </p:cBhvr>
                                      <p:tavLst>
                                        <p:tav tm="0">
                                          <p:val>
                                            <p:strVal val="#ppt_h"/>
                                          </p:val>
                                        </p:tav>
                                        <p:tav tm="100000">
                                          <p:val>
                                            <p:strVal val="#ppt_h"/>
                                          </p:val>
                                        </p:tav>
                                      </p:tavLst>
                                    </p:anim>
                                  </p:childTnLst>
                                </p:cTn>
                              </p:par>
                              <p:par>
                                <p:cTn id="17" presetID="2" presetClass="entr" presetSubtype="8" accel="50000" decel="50000" fill="hold" grpId="0" nodeType="withEffect">
                                  <p:stCondLst>
                                    <p:cond delay="5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000" fill="hold"/>
                                        <p:tgtEl>
                                          <p:spTgt spid="10"/>
                                        </p:tgtEl>
                                        <p:attrNameLst>
                                          <p:attrName>ppt_x</p:attrName>
                                        </p:attrNameLst>
                                      </p:cBhvr>
                                      <p:tavLst>
                                        <p:tav tm="0">
                                          <p:val>
                                            <p:strVal val="0-#ppt_w/2"/>
                                          </p:val>
                                        </p:tav>
                                        <p:tav tm="100000">
                                          <p:val>
                                            <p:strVal val="#ppt_x"/>
                                          </p:val>
                                        </p:tav>
                                      </p:tavLst>
                                    </p:anim>
                                    <p:anim calcmode="lin" valueType="num">
                                      <p:cBhvr additive="base">
                                        <p:cTn id="20" dur="10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accel="50000" decel="50000" fill="hold" grpId="0" nodeType="withEffect">
                                  <p:stCondLst>
                                    <p:cond delay="500"/>
                                  </p:stCondLst>
                                  <p:childTnLst>
                                    <p:set>
                                      <p:cBhvr>
                                        <p:cTn id="22" dur="1" fill="hold">
                                          <p:stCondLst>
                                            <p:cond delay="0"/>
                                          </p:stCondLst>
                                        </p:cTn>
                                        <p:tgtEl>
                                          <p:spTgt spid="12">
                                            <p:txEl>
                                              <p:pRg st="0" end="0"/>
                                            </p:txEl>
                                          </p:spTgt>
                                        </p:tgtEl>
                                        <p:attrNameLst>
                                          <p:attrName>style.visibility</p:attrName>
                                        </p:attrNameLst>
                                      </p:cBhvr>
                                      <p:to>
                                        <p:strVal val="visible"/>
                                      </p:to>
                                    </p:set>
                                    <p:anim calcmode="lin" valueType="num">
                                      <p:cBhvr additive="base">
                                        <p:cTn id="23" dur="10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12">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2" accel="50000" decel="50000" fill="hold" grpId="2" nodeType="withEffect">
                                  <p:stCondLst>
                                    <p:cond delay="50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1000" fill="hold"/>
                                        <p:tgtEl>
                                          <p:spTgt spid="9"/>
                                        </p:tgtEl>
                                        <p:attrNameLst>
                                          <p:attrName>ppt_x</p:attrName>
                                        </p:attrNameLst>
                                      </p:cBhvr>
                                      <p:tavLst>
                                        <p:tav tm="0">
                                          <p:val>
                                            <p:strVal val="1+#ppt_w/2"/>
                                          </p:val>
                                        </p:tav>
                                        <p:tav tm="100000">
                                          <p:val>
                                            <p:strVal val="#ppt_x"/>
                                          </p:val>
                                        </p:tav>
                                      </p:tavLst>
                                    </p:anim>
                                    <p:anim calcmode="lin" valueType="num">
                                      <p:cBhvr additive="base">
                                        <p:cTn id="28" dur="1000" fill="hold"/>
                                        <p:tgtEl>
                                          <p:spTgt spid="9"/>
                                        </p:tgtEl>
                                        <p:attrNameLst>
                                          <p:attrName>ppt_y</p:attrName>
                                        </p:attrNameLst>
                                      </p:cBhvr>
                                      <p:tavLst>
                                        <p:tav tm="0">
                                          <p:val>
                                            <p:strVal val="#ppt_y"/>
                                          </p:val>
                                        </p:tav>
                                        <p:tav tm="100000">
                                          <p:val>
                                            <p:strVal val="#ppt_y"/>
                                          </p:val>
                                        </p:tav>
                                      </p:tavLst>
                                    </p:anim>
                                  </p:childTnLst>
                                </p:cTn>
                              </p:par>
                              <p:par>
                                <p:cTn id="29" presetID="45" presetClass="entr" presetSubtype="0" fill="hold" grpId="0" nodeType="withEffect">
                                  <p:stCondLst>
                                    <p:cond delay="50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anim calcmode="lin" valueType="num">
                                      <p:cBhvr>
                                        <p:cTn id="32" dur="1000" fill="hold"/>
                                        <p:tgtEl>
                                          <p:spTgt spid="13"/>
                                        </p:tgtEl>
                                        <p:attrNameLst>
                                          <p:attrName>ppt_w</p:attrName>
                                        </p:attrNameLst>
                                      </p:cBhvr>
                                      <p:tavLst>
                                        <p:tav tm="0" fmla="#ppt_w*sin(2.5*pi*$)">
                                          <p:val>
                                            <p:fltVal val="0"/>
                                          </p:val>
                                        </p:tav>
                                        <p:tav tm="100000">
                                          <p:val>
                                            <p:fltVal val="1"/>
                                          </p:val>
                                        </p:tav>
                                      </p:tavLst>
                                    </p:anim>
                                    <p:anim calcmode="lin" valueType="num">
                                      <p:cBhvr>
                                        <p:cTn id="33" dur="1000" fill="hold"/>
                                        <p:tgtEl>
                                          <p:spTgt spid="13"/>
                                        </p:tgtEl>
                                        <p:attrNameLst>
                                          <p:attrName>ppt_h</p:attrName>
                                        </p:attrNameLst>
                                      </p:cBhvr>
                                      <p:tavLst>
                                        <p:tav tm="0">
                                          <p:val>
                                            <p:strVal val="#ppt_h"/>
                                          </p:val>
                                        </p:tav>
                                        <p:tav tm="100000">
                                          <p:val>
                                            <p:strVal val="#ppt_h"/>
                                          </p:val>
                                        </p:tav>
                                      </p:tavLst>
                                    </p:anim>
                                  </p:childTnLst>
                                </p:cTn>
                              </p:par>
                              <p:par>
                                <p:cTn id="34" presetID="2" presetClass="entr" presetSubtype="4" fill="hold" grpId="2" nodeType="withEffect">
                                  <p:stCondLst>
                                    <p:cond delay="50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1000" fill="hold"/>
                                        <p:tgtEl>
                                          <p:spTgt spid="13"/>
                                        </p:tgtEl>
                                        <p:attrNameLst>
                                          <p:attrName>ppt_x</p:attrName>
                                        </p:attrNameLst>
                                      </p:cBhvr>
                                      <p:tavLst>
                                        <p:tav tm="0">
                                          <p:val>
                                            <p:strVal val="#ppt_x"/>
                                          </p:val>
                                        </p:tav>
                                        <p:tav tm="100000">
                                          <p:val>
                                            <p:strVal val="#ppt_x"/>
                                          </p:val>
                                        </p:tav>
                                      </p:tavLst>
                                    </p:anim>
                                    <p:anim calcmode="lin" valueType="num">
                                      <p:cBhvr additive="base">
                                        <p:cTn id="37" dur="1000" fill="hold"/>
                                        <p:tgtEl>
                                          <p:spTgt spid="13"/>
                                        </p:tgtEl>
                                        <p:attrNameLst>
                                          <p:attrName>ppt_y</p:attrName>
                                        </p:attrNameLst>
                                      </p:cBhvr>
                                      <p:tavLst>
                                        <p:tav tm="0">
                                          <p:val>
                                            <p:strVal val="1+#ppt_h/2"/>
                                          </p:val>
                                        </p:tav>
                                        <p:tav tm="100000">
                                          <p:val>
                                            <p:strVal val="#ppt_y"/>
                                          </p:val>
                                        </p:tav>
                                      </p:tavLst>
                                    </p:anim>
                                  </p:childTnLst>
                                </p:cTn>
                              </p:par>
                              <p:par>
                                <p:cTn id="38" presetID="2" presetClass="exit" presetSubtype="4" accel="50000" decel="50000" fill="hold" grpId="1" nodeType="withEffect">
                                  <p:stCondLst>
                                    <p:cond delay="4000"/>
                                  </p:stCondLst>
                                  <p:childTnLst>
                                    <p:anim calcmode="lin" valueType="num">
                                      <p:cBhvr additive="base">
                                        <p:cTn id="39" dur="1000"/>
                                        <p:tgtEl>
                                          <p:spTgt spid="13"/>
                                        </p:tgtEl>
                                        <p:attrNameLst>
                                          <p:attrName>ppt_x</p:attrName>
                                        </p:attrNameLst>
                                      </p:cBhvr>
                                      <p:tavLst>
                                        <p:tav tm="0">
                                          <p:val>
                                            <p:strVal val="ppt_x"/>
                                          </p:val>
                                        </p:tav>
                                        <p:tav tm="100000">
                                          <p:val>
                                            <p:strVal val="ppt_x"/>
                                          </p:val>
                                        </p:tav>
                                      </p:tavLst>
                                    </p:anim>
                                    <p:anim calcmode="lin" valueType="num">
                                      <p:cBhvr additive="base">
                                        <p:cTn id="40" dur="1000"/>
                                        <p:tgtEl>
                                          <p:spTgt spid="13"/>
                                        </p:tgtEl>
                                        <p:attrNameLst>
                                          <p:attrName>ppt_y</p:attrName>
                                        </p:attrNameLst>
                                      </p:cBhvr>
                                      <p:tavLst>
                                        <p:tav tm="0">
                                          <p:val>
                                            <p:strVal val="ppt_y"/>
                                          </p:val>
                                        </p:tav>
                                        <p:tav tm="100000">
                                          <p:val>
                                            <p:strVal val="1+ppt_h/2"/>
                                          </p:val>
                                        </p:tav>
                                      </p:tavLst>
                                    </p:anim>
                                    <p:set>
                                      <p:cBhvr>
                                        <p:cTn id="41" dur="1" fill="hold">
                                          <p:stCondLst>
                                            <p:cond delay="999"/>
                                          </p:stCondLst>
                                        </p:cTn>
                                        <p:tgtEl>
                                          <p:spTgt spid="13"/>
                                        </p:tgtEl>
                                        <p:attrNameLst>
                                          <p:attrName>style.visibility</p:attrName>
                                        </p:attrNameLst>
                                      </p:cBhvr>
                                      <p:to>
                                        <p:strVal val="hidden"/>
                                      </p:to>
                                    </p:set>
                                  </p:childTnLst>
                                </p:cTn>
                              </p:par>
                              <p:par>
                                <p:cTn id="42" presetID="2" presetClass="exit" presetSubtype="8" accel="50000" decel="50000" fill="hold" grpId="1" nodeType="withEffect">
                                  <p:stCondLst>
                                    <p:cond delay="4000"/>
                                  </p:stCondLst>
                                  <p:childTnLst>
                                    <p:anim calcmode="lin" valueType="num">
                                      <p:cBhvr additive="base">
                                        <p:cTn id="43" dur="1000"/>
                                        <p:tgtEl>
                                          <p:spTgt spid="12">
                                            <p:txEl>
                                              <p:pRg st="0" end="0"/>
                                            </p:txEl>
                                          </p:spTgt>
                                        </p:tgtEl>
                                        <p:attrNameLst>
                                          <p:attrName>ppt_x</p:attrName>
                                        </p:attrNameLst>
                                      </p:cBhvr>
                                      <p:tavLst>
                                        <p:tav tm="0">
                                          <p:val>
                                            <p:strVal val="ppt_x"/>
                                          </p:val>
                                        </p:tav>
                                        <p:tav tm="100000">
                                          <p:val>
                                            <p:strVal val="0-ppt_w/2"/>
                                          </p:val>
                                        </p:tav>
                                      </p:tavLst>
                                    </p:anim>
                                    <p:anim calcmode="lin" valueType="num">
                                      <p:cBhvr additive="base">
                                        <p:cTn id="44" dur="1000"/>
                                        <p:tgtEl>
                                          <p:spTgt spid="12">
                                            <p:txEl>
                                              <p:pRg st="0" end="0"/>
                                            </p:txEl>
                                          </p:spTgt>
                                        </p:tgtEl>
                                        <p:attrNameLst>
                                          <p:attrName>ppt_y</p:attrName>
                                        </p:attrNameLst>
                                      </p:cBhvr>
                                      <p:tavLst>
                                        <p:tav tm="0">
                                          <p:val>
                                            <p:strVal val="ppt_y"/>
                                          </p:val>
                                        </p:tav>
                                        <p:tav tm="100000">
                                          <p:val>
                                            <p:strVal val="ppt_y"/>
                                          </p:val>
                                        </p:tav>
                                      </p:tavLst>
                                    </p:anim>
                                    <p:set>
                                      <p:cBhvr>
                                        <p:cTn id="45" dur="1" fill="hold">
                                          <p:stCondLst>
                                            <p:cond delay="999"/>
                                          </p:stCondLst>
                                        </p:cTn>
                                        <p:tgtEl>
                                          <p:spTgt spid="12">
                                            <p:txEl>
                                              <p:pRg st="0" end="0"/>
                                            </p:txEl>
                                          </p:spTgt>
                                        </p:tgtEl>
                                        <p:attrNameLst>
                                          <p:attrName>style.visibility</p:attrName>
                                        </p:attrNameLst>
                                      </p:cBhvr>
                                      <p:to>
                                        <p:strVal val="hidden"/>
                                      </p:to>
                                    </p:set>
                                  </p:childTnLst>
                                </p:cTn>
                              </p:par>
                              <p:par>
                                <p:cTn id="46" presetID="2" presetClass="exit" presetSubtype="2" accel="50000" decel="50000" fill="hold" grpId="3" nodeType="withEffect">
                                  <p:stCondLst>
                                    <p:cond delay="4000"/>
                                  </p:stCondLst>
                                  <p:childTnLst>
                                    <p:anim calcmode="lin" valueType="num">
                                      <p:cBhvr additive="base">
                                        <p:cTn id="47" dur="1000"/>
                                        <p:tgtEl>
                                          <p:spTgt spid="9"/>
                                        </p:tgtEl>
                                        <p:attrNameLst>
                                          <p:attrName>ppt_x</p:attrName>
                                        </p:attrNameLst>
                                      </p:cBhvr>
                                      <p:tavLst>
                                        <p:tav tm="0">
                                          <p:val>
                                            <p:strVal val="ppt_x"/>
                                          </p:val>
                                        </p:tav>
                                        <p:tav tm="100000">
                                          <p:val>
                                            <p:strVal val="1+ppt_w/2"/>
                                          </p:val>
                                        </p:tav>
                                      </p:tavLst>
                                    </p:anim>
                                    <p:anim calcmode="lin" valueType="num">
                                      <p:cBhvr additive="base">
                                        <p:cTn id="48" dur="1000"/>
                                        <p:tgtEl>
                                          <p:spTgt spid="9"/>
                                        </p:tgtEl>
                                        <p:attrNameLst>
                                          <p:attrName>ppt_y</p:attrName>
                                        </p:attrNameLst>
                                      </p:cBhvr>
                                      <p:tavLst>
                                        <p:tav tm="0">
                                          <p:val>
                                            <p:strVal val="ppt_y"/>
                                          </p:val>
                                        </p:tav>
                                        <p:tav tm="100000">
                                          <p:val>
                                            <p:strVal val="ppt_y"/>
                                          </p:val>
                                        </p:tav>
                                      </p:tavLst>
                                    </p:anim>
                                    <p:set>
                                      <p:cBhvr>
                                        <p:cTn id="49" dur="1" fill="hold">
                                          <p:stCondLst>
                                            <p:cond delay="999"/>
                                          </p:stCondLst>
                                        </p:cTn>
                                        <p:tgtEl>
                                          <p:spTgt spid="9"/>
                                        </p:tgtEl>
                                        <p:attrNameLst>
                                          <p:attrName>style.visibility</p:attrName>
                                        </p:attrNameLst>
                                      </p:cBhvr>
                                      <p:to>
                                        <p:strVal val="hidden"/>
                                      </p:to>
                                    </p:set>
                                  </p:childTnLst>
                                </p:cTn>
                              </p:par>
                              <p:par>
                                <p:cTn id="50" presetID="2" presetClass="exit" presetSubtype="8" accel="50000" decel="50000" fill="hold" grpId="1" nodeType="withEffect">
                                  <p:stCondLst>
                                    <p:cond delay="4000"/>
                                  </p:stCondLst>
                                  <p:childTnLst>
                                    <p:anim calcmode="lin" valueType="num">
                                      <p:cBhvr additive="base">
                                        <p:cTn id="51" dur="1000"/>
                                        <p:tgtEl>
                                          <p:spTgt spid="10"/>
                                        </p:tgtEl>
                                        <p:attrNameLst>
                                          <p:attrName>ppt_x</p:attrName>
                                        </p:attrNameLst>
                                      </p:cBhvr>
                                      <p:tavLst>
                                        <p:tav tm="0">
                                          <p:val>
                                            <p:strVal val="ppt_x"/>
                                          </p:val>
                                        </p:tav>
                                        <p:tav tm="100000">
                                          <p:val>
                                            <p:strVal val="0-ppt_w/2"/>
                                          </p:val>
                                        </p:tav>
                                      </p:tavLst>
                                    </p:anim>
                                    <p:anim calcmode="lin" valueType="num">
                                      <p:cBhvr additive="base">
                                        <p:cTn id="52" dur="1000"/>
                                        <p:tgtEl>
                                          <p:spTgt spid="10"/>
                                        </p:tgtEl>
                                        <p:attrNameLst>
                                          <p:attrName>ppt_y</p:attrName>
                                        </p:attrNameLst>
                                      </p:cBhvr>
                                      <p:tavLst>
                                        <p:tav tm="0">
                                          <p:val>
                                            <p:strVal val="ppt_y"/>
                                          </p:val>
                                        </p:tav>
                                        <p:tav tm="100000">
                                          <p:val>
                                            <p:strVal val="ppt_y"/>
                                          </p:val>
                                        </p:tav>
                                      </p:tavLst>
                                    </p:anim>
                                    <p:set>
                                      <p:cBhvr>
                                        <p:cTn id="53" dur="1" fill="hold">
                                          <p:stCondLst>
                                            <p:cond delay="9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9" grpId="2"/>
      <p:bldP spid="9" grpId="3"/>
      <p:bldP spid="10" grpId="0" animBg="1"/>
      <p:bldP spid="10" grpId="1" animBg="1"/>
      <p:bldP spid="12" grpId="0" build="p">
        <p:tmplLst>
          <p:tmpl lvl="1">
            <p:tnLst>
              <p:par>
                <p:cTn presetID="2" presetClass="entr" presetSubtype="8" accel="50000" decel="5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0-#ppt_w/2"/>
                          </p:val>
                        </p:tav>
                        <p:tav tm="100000">
                          <p:val>
                            <p:strVal val="#ppt_x"/>
                          </p:val>
                        </p:tav>
                      </p:tavLst>
                    </p:anim>
                    <p:anim calcmode="lin" valueType="num">
                      <p:cBhvr additive="base">
                        <p:cTn dur="1000" fill="hold"/>
                        <p:tgtEl>
                          <p:spTgt spid="12"/>
                        </p:tgtEl>
                        <p:attrNameLst>
                          <p:attrName>ppt_y</p:attrName>
                        </p:attrNameLst>
                      </p:cBhvr>
                      <p:tavLst>
                        <p:tav tm="0">
                          <p:val>
                            <p:strVal val="#ppt_y"/>
                          </p:val>
                        </p:tav>
                        <p:tav tm="100000">
                          <p:val>
                            <p:strVal val="#ppt_y"/>
                          </p:val>
                        </p:tav>
                      </p:tavLst>
                    </p:anim>
                  </p:childTnLst>
                </p:cTn>
              </p:par>
            </p:tnLst>
          </p:tmpl>
        </p:tmplLst>
      </p:bldP>
      <p:bldP spid="12" grpId="1" build="p">
        <p:tmplLst>
          <p:tmpl lvl="1">
            <p:tnLst>
              <p:par>
                <p:cTn presetID="2" presetClass="exit" presetSubtype="8" accel="50000" decel="50000" fill="hold" nodeType="withEffect">
                  <p:stCondLst>
                    <p:cond delay="4000"/>
                  </p:stCondLst>
                  <p:childTnLst>
                    <p:anim calcmode="lin" valueType="num">
                      <p:cBhvr additive="base">
                        <p:cTn dur="1000"/>
                        <p:tgtEl>
                          <p:spTgt spid="12"/>
                        </p:tgtEl>
                        <p:attrNameLst>
                          <p:attrName>ppt_x</p:attrName>
                        </p:attrNameLst>
                      </p:cBhvr>
                      <p:tavLst>
                        <p:tav tm="0">
                          <p:val>
                            <p:strVal val="ppt_x"/>
                          </p:val>
                        </p:tav>
                        <p:tav tm="100000">
                          <p:val>
                            <p:strVal val="0-ppt_w/2"/>
                          </p:val>
                        </p:tav>
                      </p:tavLst>
                    </p:anim>
                    <p:anim calcmode="lin" valueType="num">
                      <p:cBhvr additive="base">
                        <p:cTn dur="1000"/>
                        <p:tgtEl>
                          <p:spTgt spid="12"/>
                        </p:tgtEl>
                        <p:attrNameLst>
                          <p:attrName>ppt_y</p:attrName>
                        </p:attrNameLst>
                      </p:cBhvr>
                      <p:tavLst>
                        <p:tav tm="0">
                          <p:val>
                            <p:strVal val="ppt_y"/>
                          </p:val>
                        </p:tav>
                        <p:tav tm="100000">
                          <p:val>
                            <p:strVal val="ppt_y"/>
                          </p:val>
                        </p:tav>
                      </p:tavLst>
                    </p:anim>
                    <p:set>
                      <p:cBhvr>
                        <p:cTn dur="1" fill="hold">
                          <p:stCondLst>
                            <p:cond delay="999"/>
                          </p:stCondLst>
                        </p:cTn>
                        <p:tgtEl>
                          <p:spTgt spid="12"/>
                        </p:tgtEl>
                        <p:attrNameLst>
                          <p:attrName>style.visibility</p:attrName>
                        </p:attrNameLst>
                      </p:cBhvr>
                      <p:to>
                        <p:strVal val="hidden"/>
                      </p:to>
                    </p:set>
                  </p:childTnLst>
                </p:cTn>
              </p:par>
            </p:tnLst>
          </p:tmpl>
        </p:tmplLst>
      </p:bldP>
      <p:bldP spid="13" grpId="0" animBg="1"/>
      <p:bldP spid="13" grpId="1" animBg="1"/>
      <p:bldP spid="13" grpId="2"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97C8A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7FF95-FCB2-4524-A74D-1E95F816723C}"/>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02BD9B3-5FBB-4C58-B44D-E74AC420B469}"/>
              </a:ext>
            </a:extLst>
          </p:cNvPr>
          <p:cNvSpPr>
            <a:spLocks noGrp="1"/>
          </p:cNvSpPr>
          <p:nvPr>
            <p:ph type="dt" sz="half" idx="10"/>
          </p:nvPr>
        </p:nvSpPr>
        <p:spPr/>
        <p:txBody>
          <a:bodyPr/>
          <a:lstStyle/>
          <a:p>
            <a:fld id="{D212A11D-5942-BF4C-BB4D-14CC33FE2705}" type="datetimeFigureOut">
              <a:rPr lang="en-US" smtClean="0"/>
              <a:t>5/23/2022</a:t>
            </a:fld>
            <a:endParaRPr lang="en-US" dirty="0"/>
          </a:p>
        </p:txBody>
      </p:sp>
      <p:sp>
        <p:nvSpPr>
          <p:cNvPr id="4" name="Footer Placeholder 3">
            <a:extLst>
              <a:ext uri="{FF2B5EF4-FFF2-40B4-BE49-F238E27FC236}">
                <a16:creationId xmlns:a16="http://schemas.microsoft.com/office/drawing/2014/main" id="{95BD6B37-3564-4337-88BE-0AD0D68EAB8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FB90931-2E4B-43E7-8E42-4459DD68C2EB}"/>
              </a:ext>
            </a:extLst>
          </p:cNvPr>
          <p:cNvSpPr>
            <a:spLocks noGrp="1"/>
          </p:cNvSpPr>
          <p:nvPr>
            <p:ph type="sldNum" sz="quarter" idx="12"/>
          </p:nvPr>
        </p:nvSpPr>
        <p:spPr/>
        <p:txBody>
          <a:bodyPr/>
          <a:lstStyle/>
          <a:p>
            <a:fld id="{5402A5F3-9C7D-324D-996B-E1C18ACA6504}" type="slidenum">
              <a:rPr lang="en-US" smtClean="0"/>
              <a:t>‹#›</a:t>
            </a:fld>
            <a:endParaRPr lang="en-US" dirty="0"/>
          </a:p>
        </p:txBody>
      </p:sp>
    </p:spTree>
    <p:extLst>
      <p:ext uri="{BB962C8B-B14F-4D97-AF65-F5344CB8AC3E}">
        <p14:creationId xmlns:p14="http://schemas.microsoft.com/office/powerpoint/2010/main" val="6363094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12A11D-5942-BF4C-BB4D-14CC33FE2705}" type="datetimeFigureOut">
              <a:rPr lang="en-US" smtClean="0"/>
              <a:t>5/23/2022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02A5F3-9C7D-324D-996B-E1C18ACA6504}" type="slidenum">
              <a:rPr lang="en-US" smtClean="0"/>
              <a:t>‹#›</a:t>
            </a:fld>
            <a:endParaRPr lang="en-US" dirty="0"/>
          </a:p>
        </p:txBody>
      </p:sp>
    </p:spTree>
    <p:extLst>
      <p:ext uri="{BB962C8B-B14F-4D97-AF65-F5344CB8AC3E}">
        <p14:creationId xmlns:p14="http://schemas.microsoft.com/office/powerpoint/2010/main" val="37729748"/>
      </p:ext>
    </p:extLst>
  </p:cSld>
  <p:clrMap bg1="lt1" tx1="dk1" bg2="lt2" tx2="dk2" accent1="accent1" accent2="accent2" accent3="accent3" accent4="accent4" accent5="accent5" accent6="accent6" hlink="hlink" folHlink="folHlink"/>
  <p:sldLayoutIdLst>
    <p:sldLayoutId id="2147483649" r:id="rId1"/>
    <p:sldLayoutId id="214748367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ussoccer.com/uswnt-stats/202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ussoccer.com/usmnt-stats/202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800" dirty="0"/>
              <a:t>USWNT STATS</a:t>
            </a:r>
          </a:p>
        </p:txBody>
      </p:sp>
      <p:sp>
        <p:nvSpPr>
          <p:cNvPr id="5" name="Text Placeholder 4"/>
          <p:cNvSpPr>
            <a:spLocks noGrp="1"/>
          </p:cNvSpPr>
          <p:nvPr>
            <p:ph type="body" sz="quarter" idx="10"/>
          </p:nvPr>
        </p:nvSpPr>
        <p:spPr/>
        <p:txBody>
          <a:bodyPr>
            <a:normAutofit/>
          </a:bodyPr>
          <a:lstStyle/>
          <a:p>
            <a:r>
              <a:rPr lang="en-US" sz="3200" dirty="0"/>
              <a:t>IS 362 – FINAL PROJECT</a:t>
            </a:r>
          </a:p>
          <a:p>
            <a:r>
              <a:rPr lang="en-US" sz="3200" dirty="0"/>
              <a:t>Dr. Pak</a:t>
            </a:r>
          </a:p>
        </p:txBody>
      </p:sp>
      <p:sp>
        <p:nvSpPr>
          <p:cNvPr id="2" name="TextBox 1">
            <a:extLst>
              <a:ext uri="{FF2B5EF4-FFF2-40B4-BE49-F238E27FC236}">
                <a16:creationId xmlns:a16="http://schemas.microsoft.com/office/drawing/2014/main" id="{3670C867-FB76-546D-00A9-53AF7D339FCC}"/>
              </a:ext>
            </a:extLst>
          </p:cNvPr>
          <p:cNvSpPr txBox="1"/>
          <p:nvPr/>
        </p:nvSpPr>
        <p:spPr>
          <a:xfrm>
            <a:off x="148493" y="6314831"/>
            <a:ext cx="4720492" cy="523220"/>
          </a:xfrm>
          <a:prstGeom prst="rect">
            <a:avLst/>
          </a:prstGeom>
          <a:noFill/>
        </p:spPr>
        <p:txBody>
          <a:bodyPr wrap="square" rtlCol="0">
            <a:spAutoFit/>
          </a:bodyPr>
          <a:lstStyle/>
          <a:p>
            <a:r>
              <a:rPr lang="en-US" sz="2800" dirty="0"/>
              <a:t>By Pamela Del Rosario</a:t>
            </a:r>
          </a:p>
        </p:txBody>
      </p:sp>
    </p:spTree>
    <p:extLst>
      <p:ext uri="{BB962C8B-B14F-4D97-AF65-F5344CB8AC3E}">
        <p14:creationId xmlns:p14="http://schemas.microsoft.com/office/powerpoint/2010/main" val="1772099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7C8A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E897C-D47A-4088-B78E-0F5C35BC0EA9}"/>
              </a:ext>
            </a:extLst>
          </p:cNvPr>
          <p:cNvSpPr>
            <a:spLocks noGrp="1"/>
          </p:cNvSpPr>
          <p:nvPr>
            <p:ph type="title"/>
          </p:nvPr>
        </p:nvSpPr>
        <p:spPr/>
        <p:txBody>
          <a:bodyPr/>
          <a:lstStyle/>
          <a:p>
            <a:r>
              <a:rPr lang="en-US" dirty="0"/>
              <a:t>Conclusion</a:t>
            </a:r>
          </a:p>
        </p:txBody>
      </p:sp>
      <p:sp>
        <p:nvSpPr>
          <p:cNvPr id="4" name="TextBox 3">
            <a:extLst>
              <a:ext uri="{FF2B5EF4-FFF2-40B4-BE49-F238E27FC236}">
                <a16:creationId xmlns:a16="http://schemas.microsoft.com/office/drawing/2014/main" id="{C542A917-2DC0-41C3-A1A8-3D1A5C65E9C5}"/>
              </a:ext>
            </a:extLst>
          </p:cNvPr>
          <p:cNvSpPr txBox="1"/>
          <p:nvPr/>
        </p:nvSpPr>
        <p:spPr>
          <a:xfrm>
            <a:off x="678180" y="1562101"/>
            <a:ext cx="9913620" cy="6001643"/>
          </a:xfrm>
          <a:prstGeom prst="rect">
            <a:avLst/>
          </a:prstGeom>
          <a:noFill/>
        </p:spPr>
        <p:txBody>
          <a:bodyPr wrap="square" rtlCol="0">
            <a:spAutoFit/>
          </a:bodyPr>
          <a:lstStyle/>
          <a:p>
            <a:pPr marL="457200" indent="-457200">
              <a:buFont typeface="Arial" panose="020B0604020202020204" pitchFamily="34" charset="0"/>
              <a:buChar char="•"/>
            </a:pPr>
            <a:r>
              <a:rPr lang="en-US" sz="2400" b="1" dirty="0">
                <a:latin typeface="Franklin Gothic Book" panose="020B0503020102020204" pitchFamily="34" charset="0"/>
                <a:cs typeface="Arial" panose="020B0604020202020204" pitchFamily="34" charset="0"/>
              </a:rPr>
              <a:t>Through my analysis, I found out the following:</a:t>
            </a:r>
          </a:p>
          <a:p>
            <a:pPr marL="914400" lvl="1" indent="-457200">
              <a:buFont typeface="Courier New" panose="02070309020205020404" pitchFamily="49" charset="0"/>
              <a:buChar char="o"/>
            </a:pPr>
            <a:r>
              <a:rPr lang="en-US" sz="2400" b="1" dirty="0">
                <a:latin typeface="Franklin Gothic Book" panose="020B0503020102020204" pitchFamily="34" charset="0"/>
                <a:cs typeface="Arial" panose="020B0604020202020204" pitchFamily="34" charset="0"/>
              </a:rPr>
              <a:t> Most of the top goals scorers on the USWNT are also the top assist makers</a:t>
            </a:r>
          </a:p>
          <a:p>
            <a:pPr marL="914400" lvl="1" indent="-457200">
              <a:buFont typeface="Courier New" panose="02070309020205020404" pitchFamily="49" charset="0"/>
              <a:buChar char="o"/>
            </a:pPr>
            <a:r>
              <a:rPr lang="en-US" sz="2400" b="1" dirty="0">
                <a:latin typeface="Franklin Gothic Book" panose="020B0503020102020204" pitchFamily="34" charset="0"/>
                <a:cs typeface="Arial" panose="020B0604020202020204" pitchFamily="34" charset="0"/>
              </a:rPr>
              <a:t>There doesn’t seem to be a correlation between number of caps and goals</a:t>
            </a:r>
          </a:p>
          <a:p>
            <a:pPr marL="914400" lvl="1" indent="-457200">
              <a:buFont typeface="Courier New" panose="02070309020205020404" pitchFamily="49" charset="0"/>
              <a:buChar char="o"/>
            </a:pPr>
            <a:r>
              <a:rPr lang="en-US" sz="2400" b="1" dirty="0">
                <a:latin typeface="Franklin Gothic Book" panose="020B0503020102020204" pitchFamily="34" charset="0"/>
                <a:cs typeface="Arial" panose="020B0604020202020204" pitchFamily="34" charset="0"/>
              </a:rPr>
              <a:t>A player’s position affects the number of goals scored</a:t>
            </a:r>
          </a:p>
          <a:p>
            <a:pPr marL="914400" lvl="1" indent="-457200">
              <a:buFont typeface="Courier New" panose="02070309020205020404" pitchFamily="49" charset="0"/>
              <a:buChar char="o"/>
            </a:pPr>
            <a:r>
              <a:rPr lang="en-US" sz="2400" b="1" dirty="0">
                <a:latin typeface="Franklin Gothic Book" panose="020B0503020102020204" pitchFamily="34" charset="0"/>
                <a:cs typeface="Arial" panose="020B0604020202020204" pitchFamily="34" charset="0"/>
              </a:rPr>
              <a:t>Defenders have scored less through the years</a:t>
            </a:r>
          </a:p>
          <a:p>
            <a:pPr marL="914400" lvl="1" indent="-457200">
              <a:buFont typeface="Courier New" panose="02070309020205020404" pitchFamily="49" charset="0"/>
              <a:buChar char="o"/>
            </a:pPr>
            <a:r>
              <a:rPr lang="en-US" sz="2400" b="1" dirty="0">
                <a:latin typeface="Franklin Gothic Book" panose="020B0503020102020204" pitchFamily="34" charset="0"/>
                <a:cs typeface="Arial" panose="020B0604020202020204" pitchFamily="34" charset="0"/>
              </a:rPr>
              <a:t>Forwards usually score the most</a:t>
            </a:r>
          </a:p>
          <a:p>
            <a:pPr marL="914400" lvl="1" indent="-457200">
              <a:buFont typeface="Courier New" panose="02070309020205020404" pitchFamily="49" charset="0"/>
              <a:buChar char="o"/>
            </a:pPr>
            <a:r>
              <a:rPr lang="en-US" sz="2400" b="1" dirty="0">
                <a:latin typeface="Franklin Gothic Book" panose="020B0503020102020204" pitchFamily="34" charset="0"/>
                <a:cs typeface="Arial" panose="020B0604020202020204" pitchFamily="34" charset="0"/>
              </a:rPr>
              <a:t>Midfielders assisted more in 2015-2017 but now forwards seem to have the most assists</a:t>
            </a:r>
          </a:p>
          <a:p>
            <a:pPr marL="914400" lvl="1" indent="-457200">
              <a:buFont typeface="Courier New" panose="02070309020205020404" pitchFamily="49" charset="0"/>
              <a:buChar char="o"/>
            </a:pPr>
            <a:r>
              <a:rPr lang="en-US" sz="2400" b="1" dirty="0">
                <a:latin typeface="Franklin Gothic Book" panose="020B0503020102020204" pitchFamily="34" charset="0"/>
                <a:cs typeface="Arial" panose="020B0604020202020204" pitchFamily="34" charset="0"/>
              </a:rPr>
              <a:t>The USWNT’s top ten goal scorers have scored significant more than that of the USMNT</a:t>
            </a:r>
          </a:p>
          <a:p>
            <a:pPr marL="1714500" lvl="3" indent="-342900">
              <a:buFont typeface="Wingdings" panose="05000000000000000000" pitchFamily="2" charset="2"/>
              <a:buChar char="§"/>
            </a:pPr>
            <a:endParaRPr lang="en-US" sz="2400" b="1" dirty="0">
              <a:latin typeface="Franklin Gothic Book" panose="020B0503020102020204" pitchFamily="34" charset="0"/>
              <a:cs typeface="Arial" panose="020B0604020202020204" pitchFamily="34" charset="0"/>
            </a:endParaRPr>
          </a:p>
          <a:p>
            <a:pPr marL="1714500" lvl="3" indent="-342900">
              <a:buFont typeface="Courier New" panose="02070309020205020404" pitchFamily="49" charset="0"/>
              <a:buChar char="o"/>
            </a:pPr>
            <a:endParaRPr lang="en-US" sz="2400" b="1" dirty="0">
              <a:latin typeface="Franklin Gothic Book" panose="020B0503020102020204" pitchFamily="34" charset="0"/>
              <a:cs typeface="Arial" panose="020B0604020202020204" pitchFamily="34" charset="0"/>
            </a:endParaRPr>
          </a:p>
          <a:p>
            <a:pPr marL="1257300" lvl="2" indent="-342900">
              <a:buFont typeface="Courier New" panose="02070309020205020404" pitchFamily="49" charset="0"/>
              <a:buChar char="o"/>
            </a:pPr>
            <a:endParaRPr lang="en-US" sz="2400" b="1" dirty="0">
              <a:latin typeface="Franklin Gothic Book" panose="020B0503020102020204" pitchFamily="34" charset="0"/>
              <a:cs typeface="Arial" panose="020B0604020202020204" pitchFamily="34" charset="0"/>
            </a:endParaRPr>
          </a:p>
          <a:p>
            <a:endParaRPr lang="en-US" sz="2400" b="1" dirty="0">
              <a:latin typeface="Franklin Gothic Book" panose="020B0503020102020204" pitchFamily="34" charset="0"/>
              <a:cs typeface="Arial" panose="020B0604020202020204" pitchFamily="34" charset="0"/>
            </a:endParaRPr>
          </a:p>
        </p:txBody>
      </p:sp>
    </p:spTree>
    <p:extLst>
      <p:ext uri="{BB962C8B-B14F-4D97-AF65-F5344CB8AC3E}">
        <p14:creationId xmlns:p14="http://schemas.microsoft.com/office/powerpoint/2010/main" val="992932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7C8A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E897C-D47A-4088-B78E-0F5C35BC0EA9}"/>
              </a:ext>
            </a:extLst>
          </p:cNvPr>
          <p:cNvSpPr>
            <a:spLocks noGrp="1"/>
          </p:cNvSpPr>
          <p:nvPr>
            <p:ph type="title"/>
          </p:nvPr>
        </p:nvSpPr>
        <p:spPr/>
        <p:txBody>
          <a:bodyPr/>
          <a:lstStyle/>
          <a:p>
            <a:r>
              <a:rPr lang="en-US" dirty="0"/>
              <a:t>Introduction</a:t>
            </a:r>
          </a:p>
        </p:txBody>
      </p:sp>
      <p:sp>
        <p:nvSpPr>
          <p:cNvPr id="4" name="TextBox 3">
            <a:extLst>
              <a:ext uri="{FF2B5EF4-FFF2-40B4-BE49-F238E27FC236}">
                <a16:creationId xmlns:a16="http://schemas.microsoft.com/office/drawing/2014/main" id="{C542A917-2DC0-41C3-A1A8-3D1A5C65E9C5}"/>
              </a:ext>
            </a:extLst>
          </p:cNvPr>
          <p:cNvSpPr txBox="1"/>
          <p:nvPr/>
        </p:nvSpPr>
        <p:spPr>
          <a:xfrm>
            <a:off x="335280" y="1623061"/>
            <a:ext cx="11544300" cy="4154984"/>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Franklin Gothic Book" panose="020B0503020102020204" pitchFamily="34" charset="0"/>
                <a:cs typeface="Arial" panose="020B0604020202020204" pitchFamily="34" charset="0"/>
              </a:rPr>
              <a:t>For my final project, I wanted to analyze key player statistics of the United States Women’s National Team (USWNT). I am a soccer fan and in terms of US soccer, I watch the women’s team more than the men’s teams. </a:t>
            </a:r>
          </a:p>
          <a:p>
            <a:pPr marL="342900" indent="-342900">
              <a:buFont typeface="Arial" panose="020B0604020202020204" pitchFamily="34" charset="0"/>
              <a:buChar char="•"/>
            </a:pPr>
            <a:endParaRPr lang="en-US" sz="2400" b="1" dirty="0">
              <a:latin typeface="Franklin Gothic Book" panose="020B0503020102020204" pitchFamily="34" charset="0"/>
              <a:cs typeface="Arial" panose="020B0604020202020204" pitchFamily="34" charset="0"/>
            </a:endParaRPr>
          </a:p>
          <a:p>
            <a:pPr marL="342900" indent="-342900">
              <a:buFont typeface="Arial" panose="020B0604020202020204" pitchFamily="34" charset="0"/>
              <a:buChar char="•"/>
            </a:pPr>
            <a:r>
              <a:rPr lang="en-US" sz="2400" b="1" dirty="0">
                <a:latin typeface="Franklin Gothic Book" panose="020B0503020102020204" pitchFamily="34" charset="0"/>
                <a:cs typeface="Arial" panose="020B0604020202020204" pitchFamily="34" charset="0"/>
              </a:rPr>
              <a:t>I was curious to see who the top goal scorers and assist makers and whether stats likes caps (player appearances) or player position had an effect on goals.</a:t>
            </a:r>
          </a:p>
          <a:p>
            <a:pPr marL="342900" indent="-342900">
              <a:buFont typeface="Arial" panose="020B0604020202020204" pitchFamily="34" charset="0"/>
              <a:buChar char="•"/>
            </a:pPr>
            <a:endParaRPr lang="en-US" sz="2400" b="1" dirty="0">
              <a:latin typeface="Franklin Gothic Book" panose="020B0503020102020204" pitchFamily="34" charset="0"/>
              <a:cs typeface="Arial" panose="020B0604020202020204" pitchFamily="34" charset="0"/>
            </a:endParaRPr>
          </a:p>
          <a:p>
            <a:pPr marL="342900" indent="-342900">
              <a:buFont typeface="Arial" panose="020B0604020202020204" pitchFamily="34" charset="0"/>
              <a:buChar char="•"/>
            </a:pPr>
            <a:r>
              <a:rPr lang="en-US" sz="2400" b="1" dirty="0">
                <a:latin typeface="Franklin Gothic Book" panose="020B0503020102020204" pitchFamily="34" charset="0"/>
                <a:cs typeface="Arial" panose="020B0604020202020204" pitchFamily="34" charset="0"/>
              </a:rPr>
              <a:t>Because equal pay has made the headlines in recent years, I also wanted to do a quick comparison of the amount of goals for each of the top ten goals scorers of the USWNT and USMNT. While this doesn’t always necessarily equate to better performance, it is a good metric in which to compare the women’s and men’s teams.</a:t>
            </a:r>
          </a:p>
        </p:txBody>
      </p:sp>
    </p:spTree>
    <p:extLst>
      <p:ext uri="{BB962C8B-B14F-4D97-AF65-F5344CB8AC3E}">
        <p14:creationId xmlns:p14="http://schemas.microsoft.com/office/powerpoint/2010/main" val="917409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7C8A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E897C-D47A-4088-B78E-0F5C35BC0EA9}"/>
              </a:ext>
            </a:extLst>
          </p:cNvPr>
          <p:cNvSpPr>
            <a:spLocks noGrp="1"/>
          </p:cNvSpPr>
          <p:nvPr>
            <p:ph type="title"/>
          </p:nvPr>
        </p:nvSpPr>
        <p:spPr/>
        <p:txBody>
          <a:bodyPr/>
          <a:lstStyle/>
          <a:p>
            <a:r>
              <a:rPr lang="en-US" dirty="0"/>
              <a:t>Final Project Details</a:t>
            </a:r>
          </a:p>
        </p:txBody>
      </p:sp>
      <p:sp>
        <p:nvSpPr>
          <p:cNvPr id="4" name="TextBox 3">
            <a:extLst>
              <a:ext uri="{FF2B5EF4-FFF2-40B4-BE49-F238E27FC236}">
                <a16:creationId xmlns:a16="http://schemas.microsoft.com/office/drawing/2014/main" id="{C542A917-2DC0-41C3-A1A8-3D1A5C65E9C5}"/>
              </a:ext>
            </a:extLst>
          </p:cNvPr>
          <p:cNvSpPr txBox="1"/>
          <p:nvPr/>
        </p:nvSpPr>
        <p:spPr>
          <a:xfrm>
            <a:off x="678180" y="1562101"/>
            <a:ext cx="9913620" cy="2308324"/>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Franklin Gothic Book" panose="020B0503020102020204" pitchFamily="34" charset="0"/>
                <a:cs typeface="Arial" panose="020B0604020202020204" pitchFamily="34" charset="0"/>
              </a:rPr>
              <a:t>The data for the USWNT came from two sources:</a:t>
            </a:r>
          </a:p>
          <a:p>
            <a:pPr marL="800100" lvl="1" indent="-342900">
              <a:buFont typeface="Courier New" panose="02070309020205020404" pitchFamily="49" charset="0"/>
              <a:buChar char="o"/>
            </a:pPr>
            <a:r>
              <a:rPr lang="en-US" sz="2400" b="1" dirty="0">
                <a:latin typeface="Franklin Gothic Book" panose="020B0503020102020204" pitchFamily="34" charset="0"/>
                <a:cs typeface="Arial" panose="020B0604020202020204" pitchFamily="34" charset="0"/>
              </a:rPr>
              <a:t>2021 data was taken from the following website: </a:t>
            </a:r>
            <a:r>
              <a:rPr lang="en-US" sz="2400" b="1" dirty="0">
                <a:latin typeface="Franklin Gothic Book" panose="020B0503020102020204" pitchFamily="34" charset="0"/>
                <a:cs typeface="Arial" panose="020B0604020202020204" pitchFamily="34" charset="0"/>
                <a:hlinkClick r:id="rId2"/>
              </a:rPr>
              <a:t>https://www.ussoccer.com/uswnt-stats/2021</a:t>
            </a:r>
            <a:endParaRPr lang="en-US" sz="2400" b="1" dirty="0">
              <a:latin typeface="Franklin Gothic Book" panose="020B0503020102020204" pitchFamily="34" charset="0"/>
              <a:cs typeface="Arial" panose="020B0604020202020204" pitchFamily="34" charset="0"/>
            </a:endParaRPr>
          </a:p>
          <a:p>
            <a:pPr marL="800100" lvl="1" indent="-342900">
              <a:buFont typeface="Courier New" panose="02070309020205020404" pitchFamily="49" charset="0"/>
              <a:buChar char="o"/>
            </a:pPr>
            <a:r>
              <a:rPr lang="en-US" sz="2400" b="1" dirty="0">
                <a:latin typeface="Franklin Gothic Book" panose="020B0503020102020204" pitchFamily="34" charset="0"/>
                <a:cs typeface="Arial" panose="020B0604020202020204" pitchFamily="34" charset="0"/>
              </a:rPr>
              <a:t>The 2015-2020 data was from a .csv file found on Kaggle: “https://www.kaggle.com/datasets/</a:t>
            </a:r>
            <a:r>
              <a:rPr lang="en-US" sz="2400" b="1" dirty="0" err="1">
                <a:latin typeface="Franklin Gothic Book" panose="020B0503020102020204" pitchFamily="34" charset="0"/>
                <a:cs typeface="Arial" panose="020B0604020202020204" pitchFamily="34" charset="0"/>
              </a:rPr>
              <a:t>stevebalboa</a:t>
            </a:r>
            <a:r>
              <a:rPr lang="en-US" sz="2400" b="1" dirty="0">
                <a:latin typeface="Franklin Gothic Book" panose="020B0503020102020204" pitchFamily="34" charset="0"/>
                <a:cs typeface="Arial" panose="020B0604020202020204" pitchFamily="34" charset="0"/>
              </a:rPr>
              <a:t>/</a:t>
            </a:r>
            <a:r>
              <a:rPr lang="en-US" sz="2400" b="1" dirty="0" err="1">
                <a:latin typeface="Franklin Gothic Book" panose="020B0503020102020204" pitchFamily="34" charset="0"/>
                <a:cs typeface="Arial" panose="020B0604020202020204" pitchFamily="34" charset="0"/>
              </a:rPr>
              <a:t>uswnt-player-stats-from-ussoccer?select</a:t>
            </a:r>
            <a:r>
              <a:rPr lang="en-US" sz="2400" b="1" dirty="0">
                <a:latin typeface="Franklin Gothic Book" panose="020B0503020102020204" pitchFamily="34" charset="0"/>
                <a:cs typeface="Arial" panose="020B0604020202020204" pitchFamily="34" charset="0"/>
              </a:rPr>
              <a:t>=uswnt_cleaned.csv”</a:t>
            </a:r>
          </a:p>
        </p:txBody>
      </p:sp>
      <p:sp>
        <p:nvSpPr>
          <p:cNvPr id="5" name="TextBox 4">
            <a:extLst>
              <a:ext uri="{FF2B5EF4-FFF2-40B4-BE49-F238E27FC236}">
                <a16:creationId xmlns:a16="http://schemas.microsoft.com/office/drawing/2014/main" id="{9A86AAFB-0082-4A76-62AD-A96ACAD510D5}"/>
              </a:ext>
            </a:extLst>
          </p:cNvPr>
          <p:cNvSpPr txBox="1"/>
          <p:nvPr/>
        </p:nvSpPr>
        <p:spPr>
          <a:xfrm>
            <a:off x="594360" y="4217937"/>
            <a:ext cx="9913620" cy="1569660"/>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Franklin Gothic Book" panose="020B0503020102020204" pitchFamily="34" charset="0"/>
                <a:cs typeface="Arial" panose="020B0604020202020204" pitchFamily="34" charset="0"/>
              </a:rPr>
              <a:t>Instead of scraping the US soccer website, I decided to use the pandas </a:t>
            </a:r>
            <a:r>
              <a:rPr lang="en-US" sz="2400" b="1" dirty="0" err="1">
                <a:latin typeface="Franklin Gothic Book" panose="020B0503020102020204" pitchFamily="34" charset="0"/>
                <a:cs typeface="Arial" panose="020B0604020202020204" pitchFamily="34" charset="0"/>
              </a:rPr>
              <a:t>read_html</a:t>
            </a:r>
            <a:r>
              <a:rPr lang="en-US" sz="2400" b="1" dirty="0">
                <a:latin typeface="Franklin Gothic Book" panose="020B0503020102020204" pitchFamily="34" charset="0"/>
                <a:cs typeface="Arial" panose="020B0604020202020204" pitchFamily="34" charset="0"/>
              </a:rPr>
              <a:t>() function because it was a convenient way to the HTML table into a pandas </a:t>
            </a:r>
            <a:r>
              <a:rPr lang="en-US" sz="2400" b="1" dirty="0" err="1">
                <a:latin typeface="Franklin Gothic Book" panose="020B0503020102020204" pitchFamily="34" charset="0"/>
                <a:cs typeface="Arial" panose="020B0604020202020204" pitchFamily="34" charset="0"/>
              </a:rPr>
              <a:t>DataFrame</a:t>
            </a:r>
            <a:r>
              <a:rPr lang="en-US" sz="2400" b="1" dirty="0">
                <a:latin typeface="Franklin Gothic Book" panose="020B0503020102020204" pitchFamily="34" charset="0"/>
                <a:cs typeface="Arial" panose="020B0604020202020204" pitchFamily="34" charset="0"/>
              </a:rPr>
              <a:t>. I knew that I would later create a </a:t>
            </a:r>
            <a:r>
              <a:rPr lang="en-US" sz="2400" b="1" dirty="0" err="1">
                <a:latin typeface="Franklin Gothic Book" panose="020B0503020102020204" pitchFamily="34" charset="0"/>
                <a:cs typeface="Arial" panose="020B0604020202020204" pitchFamily="34" charset="0"/>
              </a:rPr>
              <a:t>dataframe</a:t>
            </a:r>
            <a:r>
              <a:rPr lang="en-US" sz="2400" b="1" dirty="0">
                <a:latin typeface="Franklin Gothic Book" panose="020B0503020102020204" pitchFamily="34" charset="0"/>
                <a:cs typeface="Arial" panose="020B0604020202020204" pitchFamily="34" charset="0"/>
              </a:rPr>
              <a:t> from the .csv file and wanted to combine the data</a:t>
            </a:r>
          </a:p>
        </p:txBody>
      </p:sp>
    </p:spTree>
    <p:extLst>
      <p:ext uri="{BB962C8B-B14F-4D97-AF65-F5344CB8AC3E}">
        <p14:creationId xmlns:p14="http://schemas.microsoft.com/office/powerpoint/2010/main" val="341175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7C8A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E897C-D47A-4088-B78E-0F5C35BC0EA9}"/>
              </a:ext>
            </a:extLst>
          </p:cNvPr>
          <p:cNvSpPr>
            <a:spLocks noGrp="1"/>
          </p:cNvSpPr>
          <p:nvPr>
            <p:ph type="title"/>
          </p:nvPr>
        </p:nvSpPr>
        <p:spPr/>
        <p:txBody>
          <a:bodyPr/>
          <a:lstStyle/>
          <a:p>
            <a:r>
              <a:rPr lang="en-US" dirty="0"/>
              <a:t>Final Project Details (continued)</a:t>
            </a:r>
          </a:p>
        </p:txBody>
      </p:sp>
      <p:sp>
        <p:nvSpPr>
          <p:cNvPr id="4" name="TextBox 3">
            <a:extLst>
              <a:ext uri="{FF2B5EF4-FFF2-40B4-BE49-F238E27FC236}">
                <a16:creationId xmlns:a16="http://schemas.microsoft.com/office/drawing/2014/main" id="{C542A917-2DC0-41C3-A1A8-3D1A5C65E9C5}"/>
              </a:ext>
            </a:extLst>
          </p:cNvPr>
          <p:cNvSpPr txBox="1"/>
          <p:nvPr/>
        </p:nvSpPr>
        <p:spPr>
          <a:xfrm>
            <a:off x="678180" y="1562101"/>
            <a:ext cx="9913620" cy="4524315"/>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Franklin Gothic Book" panose="020B0503020102020204" pitchFamily="34" charset="0"/>
                <a:cs typeface="Arial" panose="020B0604020202020204" pitchFamily="34" charset="0"/>
              </a:rPr>
              <a:t>Upon looking at the 2021 data, I noticed there were blanks in the Goals column, so I wanted to replace those blanks with zeroes</a:t>
            </a:r>
          </a:p>
          <a:p>
            <a:pPr marL="342900" indent="-342900">
              <a:buFont typeface="Arial" panose="020B0604020202020204" pitchFamily="34" charset="0"/>
              <a:buChar char="•"/>
            </a:pPr>
            <a:endParaRPr lang="en-US" sz="2400" b="1" dirty="0">
              <a:latin typeface="Franklin Gothic Book" panose="020B0503020102020204" pitchFamily="34" charset="0"/>
              <a:cs typeface="Arial" panose="020B0604020202020204" pitchFamily="34" charset="0"/>
            </a:endParaRPr>
          </a:p>
          <a:p>
            <a:pPr marL="342900" indent="-342900">
              <a:buFont typeface="Arial" panose="020B0604020202020204" pitchFamily="34" charset="0"/>
              <a:buChar char="•"/>
            </a:pPr>
            <a:r>
              <a:rPr lang="en-US" sz="2400" b="1" dirty="0">
                <a:latin typeface="Franklin Gothic Book" panose="020B0503020102020204" pitchFamily="34" charset="0"/>
                <a:cs typeface="Arial" panose="020B0604020202020204" pitchFamily="34" charset="0"/>
              </a:rPr>
              <a:t>To conform to the 2015-2020 .csv file, I added a year column</a:t>
            </a:r>
          </a:p>
          <a:p>
            <a:pPr marL="342900" indent="-342900">
              <a:buFont typeface="Arial" panose="020B0604020202020204" pitchFamily="34" charset="0"/>
              <a:buChar char="•"/>
            </a:pPr>
            <a:endParaRPr lang="en-US" sz="2400" b="1" dirty="0">
              <a:latin typeface="Franklin Gothic Book" panose="020B0503020102020204" pitchFamily="34" charset="0"/>
              <a:cs typeface="Arial" panose="020B0604020202020204" pitchFamily="34" charset="0"/>
            </a:endParaRPr>
          </a:p>
          <a:p>
            <a:pPr marL="342900" indent="-342900">
              <a:buFont typeface="Arial" panose="020B0604020202020204" pitchFamily="34" charset="0"/>
              <a:buChar char="•"/>
            </a:pPr>
            <a:r>
              <a:rPr lang="en-US" sz="2400" b="1" dirty="0">
                <a:latin typeface="Franklin Gothic Book" panose="020B0503020102020204" pitchFamily="34" charset="0"/>
                <a:cs typeface="Arial" panose="020B0604020202020204" pitchFamily="34" charset="0"/>
              </a:rPr>
              <a:t>I noticed that the Caps and Goals columns were career stats and not yearly stats, so I wanted to make use of this and find out who the top 10 goal scorers of the 2021 roster were</a:t>
            </a:r>
          </a:p>
          <a:p>
            <a:pPr marL="914400" lvl="1" indent="-457200">
              <a:buFont typeface="Courier New" panose="02070309020205020404" pitchFamily="49" charset="0"/>
              <a:buChar char="o"/>
            </a:pPr>
            <a:r>
              <a:rPr lang="en-US" sz="2400" b="1" dirty="0">
                <a:latin typeface="Franklin Gothic Book" panose="020B0503020102020204" pitchFamily="34" charset="0"/>
                <a:cs typeface="Arial" panose="020B0604020202020204" pitchFamily="34" charset="0"/>
              </a:rPr>
              <a:t>Not surprisingly, they were the big names of women’s soccer like Carli Lloyd, Alex Morgan, Christen Press, Megan Rapinoe, Tobin Heath, Lindsey Horan, Crystal Dunn, Sam </a:t>
            </a:r>
            <a:r>
              <a:rPr lang="en-US" sz="2400" b="1" dirty="0" err="1">
                <a:latin typeface="Franklin Gothic Book" panose="020B0503020102020204" pitchFamily="34" charset="0"/>
                <a:cs typeface="Arial" panose="020B0604020202020204" pitchFamily="34" charset="0"/>
              </a:rPr>
              <a:t>Mewis</a:t>
            </a:r>
            <a:r>
              <a:rPr lang="en-US" sz="2400" b="1" dirty="0">
                <a:latin typeface="Franklin Gothic Book" panose="020B0503020102020204" pitchFamily="34" charset="0"/>
                <a:cs typeface="Arial" panose="020B0604020202020204" pitchFamily="34" charset="0"/>
              </a:rPr>
              <a:t>, Julie Ertz, and Mallory Pugh</a:t>
            </a:r>
          </a:p>
        </p:txBody>
      </p:sp>
    </p:spTree>
    <p:extLst>
      <p:ext uri="{BB962C8B-B14F-4D97-AF65-F5344CB8AC3E}">
        <p14:creationId xmlns:p14="http://schemas.microsoft.com/office/powerpoint/2010/main" val="3950290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7C8A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E897C-D47A-4088-B78E-0F5C35BC0EA9}"/>
              </a:ext>
            </a:extLst>
          </p:cNvPr>
          <p:cNvSpPr>
            <a:spLocks noGrp="1"/>
          </p:cNvSpPr>
          <p:nvPr>
            <p:ph type="title"/>
          </p:nvPr>
        </p:nvSpPr>
        <p:spPr/>
        <p:txBody>
          <a:bodyPr/>
          <a:lstStyle/>
          <a:p>
            <a:r>
              <a:rPr lang="en-US" dirty="0"/>
              <a:t>Final Project Details (continued)</a:t>
            </a:r>
          </a:p>
        </p:txBody>
      </p:sp>
      <p:sp>
        <p:nvSpPr>
          <p:cNvPr id="4" name="TextBox 3">
            <a:extLst>
              <a:ext uri="{FF2B5EF4-FFF2-40B4-BE49-F238E27FC236}">
                <a16:creationId xmlns:a16="http://schemas.microsoft.com/office/drawing/2014/main" id="{C542A917-2DC0-41C3-A1A8-3D1A5C65E9C5}"/>
              </a:ext>
            </a:extLst>
          </p:cNvPr>
          <p:cNvSpPr txBox="1"/>
          <p:nvPr/>
        </p:nvSpPr>
        <p:spPr>
          <a:xfrm>
            <a:off x="678180" y="1562101"/>
            <a:ext cx="9913620" cy="6370975"/>
          </a:xfrm>
          <a:prstGeom prst="rect">
            <a:avLst/>
          </a:prstGeom>
          <a:noFill/>
        </p:spPr>
        <p:txBody>
          <a:bodyPr wrap="square" rtlCol="0">
            <a:spAutoFit/>
          </a:bodyPr>
          <a:lstStyle/>
          <a:p>
            <a:pPr marL="800100" lvl="1" indent="-342900">
              <a:buFont typeface="Courier New" panose="02070309020205020404" pitchFamily="49" charset="0"/>
              <a:buChar char="o"/>
            </a:pPr>
            <a:r>
              <a:rPr lang="en-US" sz="2400" b="1" dirty="0">
                <a:latin typeface="Franklin Gothic Book" panose="020B0503020102020204" pitchFamily="34" charset="0"/>
                <a:cs typeface="Arial" panose="020B0604020202020204" pitchFamily="34" charset="0"/>
              </a:rPr>
              <a:t>In looking at the top ten goal scorers, I noticed that caps of these players were also high. Perhaps there’s a positive correlation between caps and goals</a:t>
            </a:r>
          </a:p>
          <a:p>
            <a:pPr marL="800100" lvl="1" indent="-342900">
              <a:buFont typeface="Courier New" panose="02070309020205020404" pitchFamily="49" charset="0"/>
              <a:buChar char="o"/>
            </a:pPr>
            <a:endParaRPr lang="en-US" sz="2400" b="1" dirty="0">
              <a:latin typeface="Franklin Gothic Book" panose="020B0503020102020204" pitchFamily="34" charset="0"/>
              <a:cs typeface="Arial" panose="020B0604020202020204" pitchFamily="34" charset="0"/>
            </a:endParaRPr>
          </a:p>
          <a:p>
            <a:pPr marL="1257300" lvl="2" indent="-342900">
              <a:buFont typeface="Wingdings" panose="05000000000000000000" pitchFamily="2" charset="2"/>
              <a:buChar char="§"/>
            </a:pPr>
            <a:r>
              <a:rPr lang="en-US" sz="2400" b="1" dirty="0">
                <a:latin typeface="Franklin Gothic Book" panose="020B0503020102020204" pitchFamily="34" charset="0"/>
                <a:cs typeface="Arial" panose="020B0604020202020204" pitchFamily="34" charset="0"/>
              </a:rPr>
              <a:t>To test this, I plotted a scatterplot of all the USWNT 2021 data, the x-axis was the career caps and the y-axis was career goals</a:t>
            </a:r>
          </a:p>
          <a:p>
            <a:pPr marL="1714500" lvl="3" indent="-342900">
              <a:buFont typeface="Wingdings" panose="05000000000000000000" pitchFamily="2" charset="2"/>
              <a:buChar char="v"/>
            </a:pPr>
            <a:r>
              <a:rPr lang="en-US" sz="2400" b="1" dirty="0">
                <a:latin typeface="Franklin Gothic Book" panose="020B0503020102020204" pitchFamily="34" charset="0"/>
                <a:cs typeface="Arial" panose="020B0604020202020204" pitchFamily="34" charset="0"/>
              </a:rPr>
              <a:t>Analyzing the scatterplot, I found no correlation</a:t>
            </a:r>
          </a:p>
          <a:p>
            <a:pPr marL="1714500" lvl="3" indent="-342900">
              <a:buFont typeface="Wingdings" panose="05000000000000000000" pitchFamily="2" charset="2"/>
              <a:buChar char="v"/>
            </a:pPr>
            <a:endParaRPr lang="en-US" sz="2400" b="1" dirty="0">
              <a:latin typeface="Franklin Gothic Book" panose="020B0503020102020204" pitchFamily="34" charset="0"/>
              <a:cs typeface="Arial" panose="020B0604020202020204" pitchFamily="34" charset="0"/>
            </a:endParaRPr>
          </a:p>
          <a:p>
            <a:pPr marL="1257300" lvl="2" indent="-342900">
              <a:buFont typeface="Wingdings" panose="05000000000000000000" pitchFamily="2" charset="2"/>
              <a:buChar char="§"/>
            </a:pPr>
            <a:r>
              <a:rPr lang="en-US" sz="2400" b="1" dirty="0">
                <a:latin typeface="Franklin Gothic Book" panose="020B0503020102020204" pitchFamily="34" charset="0"/>
                <a:cs typeface="Arial" panose="020B0604020202020204" pitchFamily="34" charset="0"/>
              </a:rPr>
              <a:t>Looking at the other variables, I hypothesized that the player’s position likely had an effect on goals</a:t>
            </a:r>
          </a:p>
          <a:p>
            <a:pPr marL="1714500" lvl="3" indent="-342900">
              <a:buFont typeface="Wingdings" panose="05000000000000000000" pitchFamily="2" charset="2"/>
              <a:buChar char="v"/>
            </a:pPr>
            <a:r>
              <a:rPr lang="en-US" sz="2400" b="1" dirty="0">
                <a:latin typeface="Franklin Gothic Book" panose="020B0503020102020204" pitchFamily="34" charset="0"/>
                <a:cs typeface="Arial" panose="020B0604020202020204" pitchFamily="34" charset="0"/>
              </a:rPr>
              <a:t>I created a simple </a:t>
            </a:r>
            <a:r>
              <a:rPr lang="en-US" sz="2400" b="1" dirty="0" err="1">
                <a:latin typeface="Franklin Gothic Book" panose="020B0503020102020204" pitchFamily="34" charset="0"/>
                <a:cs typeface="Arial" panose="020B0604020202020204" pitchFamily="34" charset="0"/>
              </a:rPr>
              <a:t>barplot</a:t>
            </a:r>
            <a:r>
              <a:rPr lang="en-US" sz="2400" b="1" dirty="0">
                <a:latin typeface="Franklin Gothic Book" panose="020B0503020102020204" pitchFamily="34" charset="0"/>
                <a:cs typeface="Arial" panose="020B0604020202020204" pitchFamily="34" charset="0"/>
              </a:rPr>
              <a:t> showing that most of the goals scored were by the forwards, then the midfielders, then the defenders, and then none for the goalkeepers, which is a logical result.</a:t>
            </a:r>
          </a:p>
          <a:p>
            <a:pPr marL="342900" indent="-342900">
              <a:buFont typeface="Arial" panose="020B0604020202020204" pitchFamily="34" charset="0"/>
              <a:buChar char="•"/>
            </a:pPr>
            <a:endParaRPr lang="en-US" sz="2400" b="1" dirty="0">
              <a:latin typeface="Franklin Gothic Book" panose="020B0503020102020204" pitchFamily="34" charset="0"/>
              <a:cs typeface="Arial" panose="020B0604020202020204" pitchFamily="34" charset="0"/>
            </a:endParaRPr>
          </a:p>
          <a:p>
            <a:pPr marL="342900" indent="-342900">
              <a:buFont typeface="Arial" panose="020B0604020202020204" pitchFamily="34" charset="0"/>
              <a:buChar char="•"/>
            </a:pPr>
            <a:endParaRPr lang="en-US" sz="2400" b="1" dirty="0">
              <a:latin typeface="Franklin Gothic Book" panose="020B0503020102020204" pitchFamily="34" charset="0"/>
              <a:cs typeface="Arial" panose="020B0604020202020204" pitchFamily="34" charset="0"/>
            </a:endParaRPr>
          </a:p>
          <a:p>
            <a:endParaRPr lang="en-US" sz="2400" b="1" dirty="0">
              <a:latin typeface="Franklin Gothic Book" panose="020B0503020102020204" pitchFamily="34" charset="0"/>
              <a:cs typeface="Arial" panose="020B0604020202020204" pitchFamily="34" charset="0"/>
            </a:endParaRPr>
          </a:p>
        </p:txBody>
      </p:sp>
    </p:spTree>
    <p:extLst>
      <p:ext uri="{BB962C8B-B14F-4D97-AF65-F5344CB8AC3E}">
        <p14:creationId xmlns:p14="http://schemas.microsoft.com/office/powerpoint/2010/main" val="1314846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7C8A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E897C-D47A-4088-B78E-0F5C35BC0EA9}"/>
              </a:ext>
            </a:extLst>
          </p:cNvPr>
          <p:cNvSpPr>
            <a:spLocks noGrp="1"/>
          </p:cNvSpPr>
          <p:nvPr>
            <p:ph type="title"/>
          </p:nvPr>
        </p:nvSpPr>
        <p:spPr/>
        <p:txBody>
          <a:bodyPr/>
          <a:lstStyle/>
          <a:p>
            <a:r>
              <a:rPr lang="en-US" dirty="0"/>
              <a:t>Final Project Details (continued)</a:t>
            </a:r>
          </a:p>
        </p:txBody>
      </p:sp>
      <p:sp>
        <p:nvSpPr>
          <p:cNvPr id="4" name="TextBox 3">
            <a:extLst>
              <a:ext uri="{FF2B5EF4-FFF2-40B4-BE49-F238E27FC236}">
                <a16:creationId xmlns:a16="http://schemas.microsoft.com/office/drawing/2014/main" id="{C542A917-2DC0-41C3-A1A8-3D1A5C65E9C5}"/>
              </a:ext>
            </a:extLst>
          </p:cNvPr>
          <p:cNvSpPr txBox="1"/>
          <p:nvPr/>
        </p:nvSpPr>
        <p:spPr>
          <a:xfrm>
            <a:off x="678180" y="1562101"/>
            <a:ext cx="9913620" cy="5262979"/>
          </a:xfrm>
          <a:prstGeom prst="rect">
            <a:avLst/>
          </a:prstGeom>
          <a:noFill/>
        </p:spPr>
        <p:txBody>
          <a:bodyPr wrap="square" rtlCol="0">
            <a:spAutoFit/>
          </a:bodyPr>
          <a:lstStyle/>
          <a:p>
            <a:pPr marL="800100" lvl="1" indent="-342900">
              <a:buFont typeface="Arial" panose="020B0604020202020204" pitchFamily="34" charset="0"/>
              <a:buChar char="•"/>
            </a:pPr>
            <a:r>
              <a:rPr lang="en-US" sz="2400" b="1" dirty="0">
                <a:latin typeface="Franklin Gothic Book" panose="020B0503020102020204" pitchFamily="34" charset="0"/>
                <a:cs typeface="Arial" panose="020B0604020202020204" pitchFamily="34" charset="0"/>
              </a:rPr>
              <a:t>The next analysis I wanted to do was the top 10 assist makers from 2015-2021</a:t>
            </a:r>
          </a:p>
          <a:p>
            <a:pPr marL="1257300" lvl="2" indent="-342900">
              <a:buFont typeface="Courier New" panose="02070309020205020404" pitchFamily="49" charset="0"/>
              <a:buChar char="o"/>
            </a:pPr>
            <a:r>
              <a:rPr lang="en-US" sz="2400" b="1" dirty="0">
                <a:latin typeface="Franklin Gothic Book" panose="020B0503020102020204" pitchFamily="34" charset="0"/>
                <a:cs typeface="Arial" panose="020B0604020202020204" pitchFamily="34" charset="0"/>
              </a:rPr>
              <a:t> To do this, I needed to combine the two data sets</a:t>
            </a:r>
          </a:p>
          <a:p>
            <a:pPr marL="1714500" lvl="3" indent="-342900">
              <a:buFont typeface="Wingdings" panose="05000000000000000000" pitchFamily="2" charset="2"/>
              <a:buChar char="§"/>
            </a:pPr>
            <a:r>
              <a:rPr lang="en-US" sz="2400" b="1" dirty="0">
                <a:latin typeface="Franklin Gothic Book" panose="020B0503020102020204" pitchFamily="34" charset="0"/>
                <a:cs typeface="Arial" panose="020B0604020202020204" pitchFamily="34" charset="0"/>
              </a:rPr>
              <a:t>First I used the </a:t>
            </a:r>
            <a:r>
              <a:rPr lang="en-US" sz="2400" b="1" dirty="0" err="1">
                <a:latin typeface="Franklin Gothic Book" panose="020B0503020102020204" pitchFamily="34" charset="0"/>
                <a:cs typeface="Arial" panose="020B0604020202020204" pitchFamily="34" charset="0"/>
              </a:rPr>
              <a:t>read_csv</a:t>
            </a:r>
            <a:r>
              <a:rPr lang="en-US" sz="2400" b="1" dirty="0">
                <a:latin typeface="Franklin Gothic Book" panose="020B0503020102020204" pitchFamily="34" charset="0"/>
                <a:cs typeface="Arial" panose="020B0604020202020204" pitchFamily="34" charset="0"/>
              </a:rPr>
              <a:t>() function to create the data frame for the 2015-2020 data</a:t>
            </a:r>
          </a:p>
          <a:p>
            <a:pPr marL="1714500" lvl="3" indent="-342900">
              <a:buFont typeface="Wingdings" panose="05000000000000000000" pitchFamily="2" charset="2"/>
              <a:buChar char="§"/>
            </a:pPr>
            <a:r>
              <a:rPr lang="en-US" sz="2400" b="1" dirty="0">
                <a:latin typeface="Franklin Gothic Book" panose="020B0503020102020204" pitchFamily="34" charset="0"/>
                <a:cs typeface="Arial" panose="020B0604020202020204" pitchFamily="34" charset="0"/>
              </a:rPr>
              <a:t>Next I used the </a:t>
            </a:r>
            <a:r>
              <a:rPr lang="en-US" sz="2400" b="1" dirty="0" err="1">
                <a:latin typeface="Franklin Gothic Book" panose="020B0503020102020204" pitchFamily="34" charset="0"/>
                <a:cs typeface="Arial" panose="020B0604020202020204" pitchFamily="34" charset="0"/>
              </a:rPr>
              <a:t>concat</a:t>
            </a:r>
            <a:r>
              <a:rPr lang="en-US" sz="2400" b="1" dirty="0">
                <a:latin typeface="Franklin Gothic Book" panose="020B0503020102020204" pitchFamily="34" charset="0"/>
                <a:cs typeface="Arial" panose="020B0604020202020204" pitchFamily="34" charset="0"/>
              </a:rPr>
              <a:t>() function to combine the two data frames</a:t>
            </a:r>
          </a:p>
          <a:p>
            <a:pPr marL="1257300" lvl="2" indent="-342900">
              <a:buFont typeface="Courier New" panose="02070309020205020404" pitchFamily="49" charset="0"/>
              <a:buChar char="o"/>
            </a:pPr>
            <a:r>
              <a:rPr lang="en-US" sz="2400" b="1" dirty="0">
                <a:latin typeface="Franklin Gothic Book" panose="020B0503020102020204" pitchFamily="34" charset="0"/>
                <a:cs typeface="Arial" panose="020B0604020202020204" pitchFamily="34" charset="0"/>
              </a:rPr>
              <a:t>Once I had the data from 2015-2021, I used the </a:t>
            </a:r>
            <a:r>
              <a:rPr lang="en-US" sz="2400" b="1" dirty="0" err="1">
                <a:latin typeface="Franklin Gothic Book" panose="020B0503020102020204" pitchFamily="34" charset="0"/>
                <a:cs typeface="Arial" panose="020B0604020202020204" pitchFamily="34" charset="0"/>
              </a:rPr>
              <a:t>groupby</a:t>
            </a:r>
            <a:r>
              <a:rPr lang="en-US" sz="2400" b="1" dirty="0">
                <a:latin typeface="Franklin Gothic Book" panose="020B0503020102020204" pitchFamily="34" charset="0"/>
                <a:cs typeface="Arial" panose="020B0604020202020204" pitchFamily="34" charset="0"/>
              </a:rPr>
              <a:t>() function since there were duplicates of names for each year’s data and used the sum() function to see the totals</a:t>
            </a:r>
          </a:p>
          <a:p>
            <a:pPr marL="1714500" lvl="3" indent="-342900">
              <a:buFont typeface="Wingdings" panose="05000000000000000000" pitchFamily="2" charset="2"/>
              <a:buChar char="§"/>
            </a:pPr>
            <a:r>
              <a:rPr lang="en-US" sz="2400" b="1" dirty="0">
                <a:latin typeface="Franklin Gothic Book" panose="020B0503020102020204" pitchFamily="34" charset="0"/>
                <a:cs typeface="Arial" panose="020B0604020202020204" pitchFamily="34" charset="0"/>
              </a:rPr>
              <a:t>I dropped the ‘Caps’ and ‘Goals’ columns since the data wasn’t meaningful since there were already careers stats and a sum of these variables wouldn’t make sense</a:t>
            </a:r>
          </a:p>
          <a:p>
            <a:endParaRPr lang="en-US" sz="2400" b="1" dirty="0">
              <a:latin typeface="Franklin Gothic Book" panose="020B0503020102020204" pitchFamily="34" charset="0"/>
              <a:cs typeface="Arial" panose="020B0604020202020204" pitchFamily="34" charset="0"/>
            </a:endParaRPr>
          </a:p>
        </p:txBody>
      </p:sp>
    </p:spTree>
    <p:extLst>
      <p:ext uri="{BB962C8B-B14F-4D97-AF65-F5344CB8AC3E}">
        <p14:creationId xmlns:p14="http://schemas.microsoft.com/office/powerpoint/2010/main" val="2223589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7C8A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E897C-D47A-4088-B78E-0F5C35BC0EA9}"/>
              </a:ext>
            </a:extLst>
          </p:cNvPr>
          <p:cNvSpPr>
            <a:spLocks noGrp="1"/>
          </p:cNvSpPr>
          <p:nvPr>
            <p:ph type="title"/>
          </p:nvPr>
        </p:nvSpPr>
        <p:spPr/>
        <p:txBody>
          <a:bodyPr/>
          <a:lstStyle/>
          <a:p>
            <a:r>
              <a:rPr lang="en-US" dirty="0"/>
              <a:t>Final Project Details (continued)</a:t>
            </a:r>
          </a:p>
        </p:txBody>
      </p:sp>
      <p:sp>
        <p:nvSpPr>
          <p:cNvPr id="4" name="TextBox 3">
            <a:extLst>
              <a:ext uri="{FF2B5EF4-FFF2-40B4-BE49-F238E27FC236}">
                <a16:creationId xmlns:a16="http://schemas.microsoft.com/office/drawing/2014/main" id="{C542A917-2DC0-41C3-A1A8-3D1A5C65E9C5}"/>
              </a:ext>
            </a:extLst>
          </p:cNvPr>
          <p:cNvSpPr txBox="1"/>
          <p:nvPr/>
        </p:nvSpPr>
        <p:spPr>
          <a:xfrm>
            <a:off x="678180" y="1562101"/>
            <a:ext cx="9913620" cy="6740307"/>
          </a:xfrm>
          <a:prstGeom prst="rect">
            <a:avLst/>
          </a:prstGeom>
          <a:noFill/>
        </p:spPr>
        <p:txBody>
          <a:bodyPr wrap="square" rtlCol="0">
            <a:spAutoFit/>
          </a:bodyPr>
          <a:lstStyle/>
          <a:p>
            <a:pPr marL="1257300" lvl="2" indent="-342900">
              <a:buFont typeface="Courier New" panose="02070309020205020404" pitchFamily="49" charset="0"/>
              <a:buChar char="o"/>
            </a:pPr>
            <a:r>
              <a:rPr lang="en-US" sz="2400" b="1" dirty="0">
                <a:latin typeface="Franklin Gothic Book" panose="020B0503020102020204" pitchFamily="34" charset="0"/>
                <a:cs typeface="Arial" panose="020B0604020202020204" pitchFamily="34" charset="0"/>
              </a:rPr>
              <a:t>I then sorted the values for the ‘A’ variable in descending order for the top ten</a:t>
            </a:r>
          </a:p>
          <a:p>
            <a:pPr marL="1714500" lvl="3" indent="-342900">
              <a:buFont typeface="Wingdings" panose="05000000000000000000" pitchFamily="2" charset="2"/>
              <a:buChar char="§"/>
            </a:pPr>
            <a:r>
              <a:rPr lang="en-US" sz="2400" b="1" dirty="0">
                <a:latin typeface="Franklin Gothic Book" panose="020B0503020102020204" pitchFamily="34" charset="0"/>
                <a:cs typeface="Arial" panose="020B0604020202020204" pitchFamily="34" charset="0"/>
              </a:rPr>
              <a:t>Interestingly, 8 of the 10 players were also top scorers</a:t>
            </a:r>
          </a:p>
          <a:p>
            <a:pPr marL="1714500" lvl="3" indent="-342900">
              <a:buFont typeface="Wingdings" panose="05000000000000000000" pitchFamily="2" charset="2"/>
              <a:buChar char="§"/>
            </a:pPr>
            <a:r>
              <a:rPr lang="en-US" sz="2400" b="1" dirty="0">
                <a:latin typeface="Franklin Gothic Book" panose="020B0503020102020204" pitchFamily="34" charset="0"/>
                <a:cs typeface="Arial" panose="020B0604020202020204" pitchFamily="34" charset="0"/>
              </a:rPr>
              <a:t>The other two players were Kelley O’Hara and Rose Lavelle</a:t>
            </a:r>
          </a:p>
          <a:p>
            <a:pPr marL="1257300" lvl="2" indent="-342900">
              <a:buFont typeface="Courier New" panose="02070309020205020404" pitchFamily="49" charset="0"/>
              <a:buChar char="o"/>
            </a:pPr>
            <a:r>
              <a:rPr lang="en-US" sz="2400" b="1" dirty="0">
                <a:latin typeface="Franklin Gothic Book" panose="020B0503020102020204" pitchFamily="34" charset="0"/>
                <a:cs typeface="Arial" panose="020B0604020202020204" pitchFamily="34" charset="0"/>
              </a:rPr>
              <a:t>The analysis I had done so far made me want to analyze further, the breakdowns of goals and assists by the player’s position by year</a:t>
            </a:r>
          </a:p>
          <a:p>
            <a:pPr marL="1828800" lvl="3" indent="-457200">
              <a:buFont typeface="Wingdings" panose="05000000000000000000" pitchFamily="2" charset="2"/>
              <a:buChar char="§"/>
            </a:pPr>
            <a:r>
              <a:rPr lang="en-US" sz="2400" b="1" dirty="0">
                <a:latin typeface="Franklin Gothic Book" panose="020B0503020102020204" pitchFamily="34" charset="0"/>
                <a:cs typeface="Arial" panose="020B0604020202020204" pitchFamily="34" charset="0"/>
              </a:rPr>
              <a:t>To do so, I used the </a:t>
            </a:r>
            <a:r>
              <a:rPr lang="en-US" sz="2400" b="1" dirty="0" err="1">
                <a:latin typeface="Franklin Gothic Book" panose="020B0503020102020204" pitchFamily="34" charset="0"/>
                <a:cs typeface="Arial" panose="020B0604020202020204" pitchFamily="34" charset="0"/>
              </a:rPr>
              <a:t>groupby</a:t>
            </a:r>
            <a:r>
              <a:rPr lang="en-US" sz="2400" b="1" dirty="0">
                <a:latin typeface="Franklin Gothic Book" panose="020B0503020102020204" pitchFamily="34" charset="0"/>
                <a:cs typeface="Arial" panose="020B0604020202020204" pitchFamily="34" charset="0"/>
              </a:rPr>
              <a:t>() function using ‘Year’ and “Pos.”</a:t>
            </a:r>
          </a:p>
          <a:p>
            <a:pPr marL="2286000" lvl="4" indent="-457200">
              <a:buFont typeface="Wingdings" panose="05000000000000000000" pitchFamily="2" charset="2"/>
              <a:buChar char="v"/>
            </a:pPr>
            <a:r>
              <a:rPr lang="en-US" sz="2400" b="1" dirty="0">
                <a:latin typeface="Franklin Gothic Book" panose="020B0503020102020204" pitchFamily="34" charset="0"/>
                <a:cs typeface="Arial" panose="020B0604020202020204" pitchFamily="34" charset="0"/>
              </a:rPr>
              <a:t>From there I created a </a:t>
            </a:r>
            <a:r>
              <a:rPr lang="en-US" sz="2400" b="1" dirty="0" err="1">
                <a:latin typeface="Franklin Gothic Book" panose="020B0503020102020204" pitchFamily="34" charset="0"/>
                <a:cs typeface="Arial" panose="020B0604020202020204" pitchFamily="34" charset="0"/>
              </a:rPr>
              <a:t>barplot</a:t>
            </a:r>
            <a:r>
              <a:rPr lang="en-US" sz="2400" b="1" dirty="0">
                <a:latin typeface="Franklin Gothic Book" panose="020B0503020102020204" pitchFamily="34" charset="0"/>
                <a:cs typeface="Arial" panose="020B0604020202020204" pitchFamily="34" charset="0"/>
              </a:rPr>
              <a:t> by year for each position</a:t>
            </a:r>
          </a:p>
          <a:p>
            <a:pPr marL="2286000" lvl="4" indent="-457200">
              <a:buFont typeface="Wingdings" panose="05000000000000000000" pitchFamily="2" charset="2"/>
              <a:buChar char="v"/>
            </a:pPr>
            <a:r>
              <a:rPr lang="en-US" sz="2400" b="1" dirty="0">
                <a:latin typeface="Franklin Gothic Book" panose="020B0503020102020204" pitchFamily="34" charset="0"/>
                <a:cs typeface="Arial" panose="020B0604020202020204" pitchFamily="34" charset="0"/>
              </a:rPr>
              <a:t>Analyzing the graph based on goals, I found that defenders have scored less over the years, forwards have scored the most goals each year with the exception of 2020, and for midfielders, there didn’t seem to be much of a trend</a:t>
            </a:r>
          </a:p>
          <a:p>
            <a:pPr marL="1714500" lvl="3" indent="-342900">
              <a:buFont typeface="Wingdings" panose="05000000000000000000" pitchFamily="2" charset="2"/>
              <a:buChar char="§"/>
            </a:pPr>
            <a:endParaRPr lang="en-US" sz="2400" b="1" dirty="0">
              <a:latin typeface="Franklin Gothic Book" panose="020B0503020102020204" pitchFamily="34" charset="0"/>
              <a:cs typeface="Arial" panose="020B0604020202020204" pitchFamily="34" charset="0"/>
            </a:endParaRPr>
          </a:p>
          <a:p>
            <a:pPr marL="1714500" lvl="3" indent="-342900">
              <a:buFont typeface="Courier New" panose="02070309020205020404" pitchFamily="49" charset="0"/>
              <a:buChar char="o"/>
            </a:pPr>
            <a:endParaRPr lang="en-US" sz="2400" b="1" dirty="0">
              <a:latin typeface="Franklin Gothic Book" panose="020B0503020102020204" pitchFamily="34" charset="0"/>
              <a:cs typeface="Arial" panose="020B0604020202020204" pitchFamily="34" charset="0"/>
            </a:endParaRPr>
          </a:p>
          <a:p>
            <a:pPr marL="1257300" lvl="2" indent="-342900">
              <a:buFont typeface="Courier New" panose="02070309020205020404" pitchFamily="49" charset="0"/>
              <a:buChar char="o"/>
            </a:pPr>
            <a:endParaRPr lang="en-US" sz="2400" b="1" dirty="0">
              <a:latin typeface="Franklin Gothic Book" panose="020B0503020102020204" pitchFamily="34" charset="0"/>
              <a:cs typeface="Arial" panose="020B0604020202020204" pitchFamily="34" charset="0"/>
            </a:endParaRPr>
          </a:p>
          <a:p>
            <a:endParaRPr lang="en-US" sz="2400" b="1" dirty="0">
              <a:latin typeface="Franklin Gothic Book" panose="020B0503020102020204" pitchFamily="34" charset="0"/>
              <a:cs typeface="Arial" panose="020B0604020202020204" pitchFamily="34" charset="0"/>
            </a:endParaRPr>
          </a:p>
        </p:txBody>
      </p:sp>
    </p:spTree>
    <p:extLst>
      <p:ext uri="{BB962C8B-B14F-4D97-AF65-F5344CB8AC3E}">
        <p14:creationId xmlns:p14="http://schemas.microsoft.com/office/powerpoint/2010/main" val="2048885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7C8A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E897C-D47A-4088-B78E-0F5C35BC0EA9}"/>
              </a:ext>
            </a:extLst>
          </p:cNvPr>
          <p:cNvSpPr>
            <a:spLocks noGrp="1"/>
          </p:cNvSpPr>
          <p:nvPr>
            <p:ph type="title"/>
          </p:nvPr>
        </p:nvSpPr>
        <p:spPr/>
        <p:txBody>
          <a:bodyPr/>
          <a:lstStyle/>
          <a:p>
            <a:r>
              <a:rPr lang="en-US" dirty="0"/>
              <a:t>Final Project Details (continued)</a:t>
            </a:r>
          </a:p>
        </p:txBody>
      </p:sp>
      <p:sp>
        <p:nvSpPr>
          <p:cNvPr id="4" name="TextBox 3">
            <a:extLst>
              <a:ext uri="{FF2B5EF4-FFF2-40B4-BE49-F238E27FC236}">
                <a16:creationId xmlns:a16="http://schemas.microsoft.com/office/drawing/2014/main" id="{C542A917-2DC0-41C3-A1A8-3D1A5C65E9C5}"/>
              </a:ext>
            </a:extLst>
          </p:cNvPr>
          <p:cNvSpPr txBox="1"/>
          <p:nvPr/>
        </p:nvSpPr>
        <p:spPr>
          <a:xfrm>
            <a:off x="678180" y="1562101"/>
            <a:ext cx="9913620" cy="6001643"/>
          </a:xfrm>
          <a:prstGeom prst="rect">
            <a:avLst/>
          </a:prstGeom>
          <a:noFill/>
        </p:spPr>
        <p:txBody>
          <a:bodyPr wrap="square" rtlCol="0">
            <a:spAutoFit/>
          </a:bodyPr>
          <a:lstStyle/>
          <a:p>
            <a:pPr marL="2286000" lvl="4" indent="-457200">
              <a:buFont typeface="Wingdings" panose="05000000000000000000" pitchFamily="2" charset="2"/>
              <a:buChar char="v"/>
            </a:pPr>
            <a:r>
              <a:rPr lang="en-US" sz="2400" b="1" dirty="0">
                <a:latin typeface="Franklin Gothic Book" panose="020B0503020102020204" pitchFamily="34" charset="0"/>
                <a:cs typeface="Arial" panose="020B0604020202020204" pitchFamily="34" charset="0"/>
              </a:rPr>
              <a:t>Analyzing the graph based on assists, I found that goalkeepers rarely assist,  for 2015-2016, midfielders had more assists than forwards, but from 2017 and on forwards had more assists than midfielders</a:t>
            </a:r>
          </a:p>
          <a:p>
            <a:pPr marL="457200" indent="-457200">
              <a:buFont typeface="Arial" panose="020B0604020202020204" pitchFamily="34" charset="0"/>
              <a:buChar char="•"/>
            </a:pPr>
            <a:r>
              <a:rPr lang="en-US" sz="2400" b="1" dirty="0">
                <a:latin typeface="Franklin Gothic Book" panose="020B0503020102020204" pitchFamily="34" charset="0"/>
                <a:cs typeface="Arial" panose="020B0604020202020204" pitchFamily="34" charset="0"/>
              </a:rPr>
              <a:t>Since I’m a bigger fan of USWNT, I was more interested in their stats than that of the men. However, since the USWNT has been fighting for equal pay, I wanted to compare the total goals of the top ten women vs. the top ten men</a:t>
            </a:r>
          </a:p>
          <a:p>
            <a:pPr marL="914400" lvl="1" indent="-457200">
              <a:buFont typeface="Courier New" panose="02070309020205020404" pitchFamily="49" charset="0"/>
              <a:buChar char="o"/>
            </a:pPr>
            <a:r>
              <a:rPr lang="en-US" sz="2400" b="1" dirty="0">
                <a:latin typeface="Franklin Gothic Book" panose="020B0503020102020204" pitchFamily="34" charset="0"/>
                <a:cs typeface="Arial" panose="020B0604020202020204" pitchFamily="34" charset="0"/>
              </a:rPr>
              <a:t>Like the 2021 data for the USWNT, 2021 data was taken from the following website: </a:t>
            </a:r>
            <a:r>
              <a:rPr lang="en-US" sz="2400" b="1" dirty="0">
                <a:latin typeface="Franklin Gothic Book" panose="020B0503020102020204" pitchFamily="34" charset="0"/>
                <a:cs typeface="Arial" panose="020B0604020202020204" pitchFamily="34" charset="0"/>
                <a:hlinkClick r:id="rId2"/>
              </a:rPr>
              <a:t>https://www.ussoccer.com/usmnt-stats/2021</a:t>
            </a:r>
            <a:endParaRPr lang="en-US" sz="2400" b="1" dirty="0">
              <a:latin typeface="Franklin Gothic Book" panose="020B0503020102020204" pitchFamily="34" charset="0"/>
              <a:cs typeface="Arial" panose="020B0604020202020204" pitchFamily="34" charset="0"/>
            </a:endParaRPr>
          </a:p>
          <a:p>
            <a:pPr marL="914400" lvl="1" indent="-457200">
              <a:buFont typeface="Courier New" panose="02070309020205020404" pitchFamily="49" charset="0"/>
              <a:buChar char="o"/>
            </a:pPr>
            <a:r>
              <a:rPr lang="en-US" sz="2400" b="1" dirty="0">
                <a:latin typeface="Franklin Gothic Book" panose="020B0503020102020204" pitchFamily="34" charset="0"/>
                <a:cs typeface="Arial" panose="020B0604020202020204" pitchFamily="34" charset="0"/>
              </a:rPr>
              <a:t>I used the </a:t>
            </a:r>
            <a:r>
              <a:rPr lang="en-US" sz="2400" b="1" dirty="0" err="1">
                <a:latin typeface="Franklin Gothic Book" panose="020B0503020102020204" pitchFamily="34" charset="0"/>
                <a:cs typeface="Arial" panose="020B0604020202020204" pitchFamily="34" charset="0"/>
              </a:rPr>
              <a:t>read_html</a:t>
            </a:r>
            <a:r>
              <a:rPr lang="en-US" sz="2400" b="1" dirty="0">
                <a:latin typeface="Franklin Gothic Book" panose="020B0503020102020204" pitchFamily="34" charset="0"/>
                <a:cs typeface="Arial" panose="020B0604020202020204" pitchFamily="34" charset="0"/>
              </a:rPr>
              <a:t>() function to create the data frame and replaced the blanks with zeroes</a:t>
            </a:r>
          </a:p>
          <a:p>
            <a:pPr marL="1714500" lvl="3" indent="-342900">
              <a:buFont typeface="Wingdings" panose="05000000000000000000" pitchFamily="2" charset="2"/>
              <a:buChar char="§"/>
            </a:pPr>
            <a:endParaRPr lang="en-US" sz="2400" b="1" dirty="0">
              <a:latin typeface="Franklin Gothic Book" panose="020B0503020102020204" pitchFamily="34" charset="0"/>
              <a:cs typeface="Arial" panose="020B0604020202020204" pitchFamily="34" charset="0"/>
            </a:endParaRPr>
          </a:p>
          <a:p>
            <a:pPr marL="1714500" lvl="3" indent="-342900">
              <a:buFont typeface="Courier New" panose="02070309020205020404" pitchFamily="49" charset="0"/>
              <a:buChar char="o"/>
            </a:pPr>
            <a:endParaRPr lang="en-US" sz="2400" b="1" dirty="0">
              <a:latin typeface="Franklin Gothic Book" panose="020B0503020102020204" pitchFamily="34" charset="0"/>
              <a:cs typeface="Arial" panose="020B0604020202020204" pitchFamily="34" charset="0"/>
            </a:endParaRPr>
          </a:p>
          <a:p>
            <a:pPr marL="1257300" lvl="2" indent="-342900">
              <a:buFont typeface="Courier New" panose="02070309020205020404" pitchFamily="49" charset="0"/>
              <a:buChar char="o"/>
            </a:pPr>
            <a:endParaRPr lang="en-US" sz="2400" b="1" dirty="0">
              <a:latin typeface="Franklin Gothic Book" panose="020B0503020102020204" pitchFamily="34" charset="0"/>
              <a:cs typeface="Arial" panose="020B0604020202020204" pitchFamily="34" charset="0"/>
            </a:endParaRPr>
          </a:p>
          <a:p>
            <a:endParaRPr lang="en-US" sz="2400" b="1" dirty="0">
              <a:latin typeface="Franklin Gothic Book" panose="020B0503020102020204" pitchFamily="34" charset="0"/>
              <a:cs typeface="Arial" panose="020B0604020202020204" pitchFamily="34" charset="0"/>
            </a:endParaRPr>
          </a:p>
        </p:txBody>
      </p:sp>
    </p:spTree>
    <p:extLst>
      <p:ext uri="{BB962C8B-B14F-4D97-AF65-F5344CB8AC3E}">
        <p14:creationId xmlns:p14="http://schemas.microsoft.com/office/powerpoint/2010/main" val="502566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7C8A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E897C-D47A-4088-B78E-0F5C35BC0EA9}"/>
              </a:ext>
            </a:extLst>
          </p:cNvPr>
          <p:cNvSpPr>
            <a:spLocks noGrp="1"/>
          </p:cNvSpPr>
          <p:nvPr>
            <p:ph type="title"/>
          </p:nvPr>
        </p:nvSpPr>
        <p:spPr/>
        <p:txBody>
          <a:bodyPr/>
          <a:lstStyle/>
          <a:p>
            <a:r>
              <a:rPr lang="en-US" dirty="0"/>
              <a:t>Final Project Details (continued)</a:t>
            </a:r>
          </a:p>
        </p:txBody>
      </p:sp>
      <p:sp>
        <p:nvSpPr>
          <p:cNvPr id="4" name="TextBox 3">
            <a:extLst>
              <a:ext uri="{FF2B5EF4-FFF2-40B4-BE49-F238E27FC236}">
                <a16:creationId xmlns:a16="http://schemas.microsoft.com/office/drawing/2014/main" id="{C542A917-2DC0-41C3-A1A8-3D1A5C65E9C5}"/>
              </a:ext>
            </a:extLst>
          </p:cNvPr>
          <p:cNvSpPr txBox="1"/>
          <p:nvPr/>
        </p:nvSpPr>
        <p:spPr>
          <a:xfrm>
            <a:off x="678180" y="1562101"/>
            <a:ext cx="9913620" cy="6370975"/>
          </a:xfrm>
          <a:prstGeom prst="rect">
            <a:avLst/>
          </a:prstGeom>
          <a:noFill/>
        </p:spPr>
        <p:txBody>
          <a:bodyPr wrap="square" rtlCol="0">
            <a:spAutoFit/>
          </a:bodyPr>
          <a:lstStyle/>
          <a:p>
            <a:pPr marL="914400" lvl="1" indent="-457200">
              <a:buFont typeface="Courier New" panose="02070309020205020404" pitchFamily="49" charset="0"/>
              <a:buChar char="o"/>
            </a:pPr>
            <a:r>
              <a:rPr lang="en-US" sz="2400" b="1" dirty="0">
                <a:latin typeface="Franklin Gothic Book" panose="020B0503020102020204" pitchFamily="34" charset="0"/>
                <a:cs typeface="Arial" panose="020B0604020202020204" pitchFamily="34" charset="0"/>
              </a:rPr>
              <a:t>I then created a data frame of the top ten goals scorers for the USMNT</a:t>
            </a:r>
          </a:p>
          <a:p>
            <a:pPr marL="914400" lvl="1" indent="-457200">
              <a:buFont typeface="Courier New" panose="02070309020205020404" pitchFamily="49" charset="0"/>
              <a:buChar char="o"/>
            </a:pPr>
            <a:r>
              <a:rPr lang="en-US" sz="2400" b="1" dirty="0">
                <a:latin typeface="Franklin Gothic Book" panose="020B0503020102020204" pitchFamily="34" charset="0"/>
                <a:cs typeface="Arial" panose="020B0604020202020204" pitchFamily="34" charset="0"/>
              </a:rPr>
              <a:t>Since I wanted to combine the top ten goals scorers for both the women and men’s team, I needed to add a Gender column to each of the data frames</a:t>
            </a:r>
          </a:p>
          <a:p>
            <a:pPr marL="914400" lvl="1" indent="-457200">
              <a:buFont typeface="Courier New" panose="02070309020205020404" pitchFamily="49" charset="0"/>
              <a:buChar char="o"/>
            </a:pPr>
            <a:r>
              <a:rPr lang="en-US" sz="2400" b="1" dirty="0">
                <a:latin typeface="Franklin Gothic Book" panose="020B0503020102020204" pitchFamily="34" charset="0"/>
                <a:cs typeface="Arial" panose="020B0604020202020204" pitchFamily="34" charset="0"/>
              </a:rPr>
              <a:t>I then used the </a:t>
            </a:r>
            <a:r>
              <a:rPr lang="en-US" sz="2400" b="1" dirty="0" err="1">
                <a:latin typeface="Franklin Gothic Book" panose="020B0503020102020204" pitchFamily="34" charset="0"/>
                <a:cs typeface="Arial" panose="020B0604020202020204" pitchFamily="34" charset="0"/>
              </a:rPr>
              <a:t>concat</a:t>
            </a:r>
            <a:r>
              <a:rPr lang="en-US" sz="2400" b="1" dirty="0">
                <a:latin typeface="Franklin Gothic Book" panose="020B0503020102020204" pitchFamily="34" charset="0"/>
                <a:cs typeface="Arial" panose="020B0604020202020204" pitchFamily="34" charset="0"/>
              </a:rPr>
              <a:t>() function to combine them</a:t>
            </a:r>
          </a:p>
          <a:p>
            <a:pPr marL="914400" lvl="1" indent="-457200">
              <a:buFont typeface="Courier New" panose="02070309020205020404" pitchFamily="49" charset="0"/>
              <a:buChar char="o"/>
            </a:pPr>
            <a:r>
              <a:rPr lang="en-US" sz="2400" b="1" dirty="0">
                <a:latin typeface="Franklin Gothic Book" panose="020B0503020102020204" pitchFamily="34" charset="0"/>
                <a:cs typeface="Arial" panose="020B0604020202020204" pitchFamily="34" charset="0"/>
              </a:rPr>
              <a:t>I then created a </a:t>
            </a:r>
            <a:r>
              <a:rPr lang="en-US" sz="2400" b="1" dirty="0" err="1">
                <a:latin typeface="Franklin Gothic Book" panose="020B0503020102020204" pitchFamily="34" charset="0"/>
                <a:cs typeface="Arial" panose="020B0604020202020204" pitchFamily="34" charset="0"/>
              </a:rPr>
              <a:t>barplot</a:t>
            </a:r>
            <a:r>
              <a:rPr lang="en-US" sz="2400" b="1" dirty="0">
                <a:latin typeface="Franklin Gothic Book" panose="020B0503020102020204" pitchFamily="34" charset="0"/>
                <a:cs typeface="Arial" panose="020B0604020202020204" pitchFamily="34" charset="0"/>
              </a:rPr>
              <a:t> showing goals by gender</a:t>
            </a:r>
          </a:p>
          <a:p>
            <a:pPr marL="1371600" lvl="2" indent="-457200">
              <a:buFont typeface="Wingdings" panose="05000000000000000000" pitchFamily="2" charset="2"/>
              <a:buChar char="§"/>
            </a:pPr>
            <a:r>
              <a:rPr lang="en-US" sz="2400" b="1" dirty="0">
                <a:latin typeface="Franklin Gothic Book" panose="020B0503020102020204" pitchFamily="34" charset="0"/>
                <a:cs typeface="Arial" panose="020B0604020202020204" pitchFamily="34" charset="0"/>
              </a:rPr>
              <a:t>I always thought the women’s team was better than the men’s and looking at this graph, I was surprised by how large of a difference there is</a:t>
            </a:r>
          </a:p>
          <a:p>
            <a:pPr marL="1828800" lvl="3" indent="-457200">
              <a:buFont typeface="Wingdings" panose="05000000000000000000" pitchFamily="2" charset="2"/>
              <a:buChar char="v"/>
            </a:pPr>
            <a:r>
              <a:rPr lang="en-US" sz="2400" b="1" dirty="0">
                <a:latin typeface="Franklin Gothic Book" panose="020B0503020102020204" pitchFamily="34" charset="0"/>
                <a:cs typeface="Arial" panose="020B0604020202020204" pitchFamily="34" charset="0"/>
              </a:rPr>
              <a:t>While I understand this isn’t a perfect metric because there are other factors like the difficulty of the teams play against, seeing the difference visually really highlights the disparity</a:t>
            </a:r>
          </a:p>
          <a:p>
            <a:pPr marL="1714500" lvl="3" indent="-342900">
              <a:buFont typeface="Wingdings" panose="05000000000000000000" pitchFamily="2" charset="2"/>
              <a:buChar char="§"/>
            </a:pPr>
            <a:endParaRPr lang="en-US" sz="2400" b="1" dirty="0">
              <a:latin typeface="Franklin Gothic Book" panose="020B0503020102020204" pitchFamily="34" charset="0"/>
              <a:cs typeface="Arial" panose="020B0604020202020204" pitchFamily="34" charset="0"/>
            </a:endParaRPr>
          </a:p>
          <a:p>
            <a:pPr marL="1714500" lvl="3" indent="-342900">
              <a:buFont typeface="Courier New" panose="02070309020205020404" pitchFamily="49" charset="0"/>
              <a:buChar char="o"/>
            </a:pPr>
            <a:endParaRPr lang="en-US" sz="2400" b="1" dirty="0">
              <a:latin typeface="Franklin Gothic Book" panose="020B0503020102020204" pitchFamily="34" charset="0"/>
              <a:cs typeface="Arial" panose="020B0604020202020204" pitchFamily="34" charset="0"/>
            </a:endParaRPr>
          </a:p>
          <a:p>
            <a:pPr marL="1257300" lvl="2" indent="-342900">
              <a:buFont typeface="Courier New" panose="02070309020205020404" pitchFamily="49" charset="0"/>
              <a:buChar char="o"/>
            </a:pPr>
            <a:endParaRPr lang="en-US" sz="2400" b="1" dirty="0">
              <a:latin typeface="Franklin Gothic Book" panose="020B0503020102020204" pitchFamily="34" charset="0"/>
              <a:cs typeface="Arial" panose="020B0604020202020204" pitchFamily="34" charset="0"/>
            </a:endParaRPr>
          </a:p>
          <a:p>
            <a:endParaRPr lang="en-US" sz="2400" b="1" dirty="0">
              <a:latin typeface="Franklin Gothic Book" panose="020B0503020102020204" pitchFamily="34" charset="0"/>
              <a:cs typeface="Arial" panose="020B0604020202020204" pitchFamily="34" charset="0"/>
            </a:endParaRPr>
          </a:p>
        </p:txBody>
      </p:sp>
    </p:spTree>
    <p:extLst>
      <p:ext uri="{BB962C8B-B14F-4D97-AF65-F5344CB8AC3E}">
        <p14:creationId xmlns:p14="http://schemas.microsoft.com/office/powerpoint/2010/main" val="3571390376"/>
      </p:ext>
    </p:extLst>
  </p:cSld>
  <p:clrMapOvr>
    <a:masterClrMapping/>
  </p:clrMapOvr>
</p:sld>
</file>

<file path=ppt/theme/theme1.xml><?xml version="1.0" encoding="utf-8"?>
<a:theme xmlns:a="http://schemas.openxmlformats.org/drawingml/2006/main" name="Office Theme">
  <a:themeElements>
    <a:clrScheme name="Blue City">
      <a:dk1>
        <a:srgbClr val="000000"/>
      </a:dk1>
      <a:lt1>
        <a:srgbClr val="FFFFFF"/>
      </a:lt1>
      <a:dk2>
        <a:srgbClr val="000000"/>
      </a:dk2>
      <a:lt2>
        <a:srgbClr val="C3F5D9"/>
      </a:lt2>
      <a:accent1>
        <a:srgbClr val="81D2CF"/>
      </a:accent1>
      <a:accent2>
        <a:srgbClr val="C0ACBE"/>
      </a:accent2>
      <a:accent3>
        <a:srgbClr val="A5A5A5"/>
      </a:accent3>
      <a:accent4>
        <a:srgbClr val="914093"/>
      </a:accent4>
      <a:accent5>
        <a:srgbClr val="380359"/>
      </a:accent5>
      <a:accent6>
        <a:srgbClr val="FFC900"/>
      </a:accent6>
      <a:hlink>
        <a:srgbClr val="0563C1"/>
      </a:hlink>
      <a:folHlink>
        <a:srgbClr val="7F7F7F"/>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994529_Animated grass slide_RVA_v4.potx" id="{122C7A6D-315A-42D0-89AF-05790E14AAC0}" vid="{C91CF704-3ADA-4C6A-B720-44A8B9C64A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BE4AADC-FE28-4D15-B003-9DFC8C7164F0}">
  <ds:schemaRefs>
    <ds:schemaRef ds:uri="http://schemas.microsoft.com/sharepoint/v3/contenttype/forms"/>
  </ds:schemaRefs>
</ds:datastoreItem>
</file>

<file path=customXml/itemProps2.xml><?xml version="1.0" encoding="utf-8"?>
<ds:datastoreItem xmlns:ds="http://schemas.openxmlformats.org/officeDocument/2006/customXml" ds:itemID="{D298D971-0C60-4237-A057-0BD6D56539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E1115DA-D171-4446-98A1-0112D1A38AAA}">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Animated grass slide</Template>
  <TotalTime>145</TotalTime>
  <Words>1163</Words>
  <Application>Microsoft Office PowerPoint</Application>
  <PresentationFormat>Widescreen</PresentationFormat>
  <Paragraphs>76</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Courier New</vt:lpstr>
      <vt:lpstr>Franklin Gothic Book</vt:lpstr>
      <vt:lpstr>Franklin Gothic Medium</vt:lpstr>
      <vt:lpstr>Wingdings</vt:lpstr>
      <vt:lpstr>Office Theme</vt:lpstr>
      <vt:lpstr>USWNT STATS</vt:lpstr>
      <vt:lpstr>Introduction</vt:lpstr>
      <vt:lpstr>Final Project Details</vt:lpstr>
      <vt:lpstr>Final Project Details (continued)</vt:lpstr>
      <vt:lpstr>Final Project Details (continued)</vt:lpstr>
      <vt:lpstr>Final Project Details (continued)</vt:lpstr>
      <vt:lpstr>Final Project Details (continued)</vt:lpstr>
      <vt:lpstr>Final Project Details (continued)</vt:lpstr>
      <vt:lpstr>Final Project Details (continued)</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USWNT STATS</dc:title>
  <dc:subject/>
  <dc:creator>Pamela Del Rosario</dc:creator>
  <cp:keywords/>
  <dc:description/>
  <cp:lastModifiedBy>Pamela Del Rosario</cp:lastModifiedBy>
  <cp:revision>7</cp:revision>
  <dcterms:created xsi:type="dcterms:W3CDTF">2022-05-23T17:08:33Z</dcterms:created>
  <dcterms:modified xsi:type="dcterms:W3CDTF">2022-05-23T19:34:05Z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