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8" r:id="rId7"/>
    <p:sldId id="269" r:id="rId8"/>
    <p:sldId id="272" r:id="rId9"/>
    <p:sldId id="271" r:id="rId10"/>
    <p:sldId id="273" r:id="rId11"/>
    <p:sldId id="274" r:id="rId12"/>
    <p:sldId id="275" r:id="rId13"/>
    <p:sldId id="260" r:id="rId14"/>
    <p:sldId id="264" r:id="rId15"/>
    <p:sldId id="261" r:id="rId16"/>
    <p:sldId id="265" r:id="rId17"/>
    <p:sldId id="262" r:id="rId18"/>
    <p:sldId id="263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2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5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2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62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7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BB5156-601D-4891-BDE8-F6C47DBD7A9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4C4-337A-3EAE-7493-ED20CF5F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32" y="624243"/>
            <a:ext cx="8825658" cy="2677648"/>
          </a:xfrm>
        </p:spPr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Google Play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Store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0CC6-6571-1099-4B44-DFFF06FBB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9399"/>
            <a:ext cx="9144000" cy="1655762"/>
          </a:xfrm>
        </p:spPr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¿Qué aplicación me conviene lanzar al mercado?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Autor: Pablo Nicolás Delucchi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derhouse - Home | Facebook">
            <a:extLst>
              <a:ext uri="{FF2B5EF4-FFF2-40B4-BE49-F238E27FC236}">
                <a16:creationId xmlns:a16="http://schemas.microsoft.com/office/drawing/2014/main" id="{012A4E92-5DE0-E263-0E63-927092D4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604" y="5003801"/>
            <a:ext cx="1197157" cy="11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í se puede cambiar de país las cuentas de Google Play Store - Infobae">
            <a:extLst>
              <a:ext uri="{FF2B5EF4-FFF2-40B4-BE49-F238E27FC236}">
                <a16:creationId xmlns:a16="http://schemas.microsoft.com/office/drawing/2014/main" id="{ED648F43-DA68-9D8A-E71C-710AA073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12" y="4894933"/>
            <a:ext cx="1997066" cy="130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704E-0C06-2819-48F4-DB73B60B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de Regresión utilizados y comparación de métricas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AE56-DC99-E0B2-F2C1-33359AFFF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Se procedió a realizar varios estudios utilizando diferentes modelos para analizar cual daba mejor resultado. Entre ellos:</a:t>
            </a:r>
          </a:p>
          <a:p>
            <a:pPr lvl="1"/>
            <a:r>
              <a:rPr lang="en-US" dirty="0" err="1"/>
              <a:t>Regresión</a:t>
            </a:r>
            <a:r>
              <a:rPr lang="en-US" dirty="0"/>
              <a:t> Lineal Con Outliers</a:t>
            </a:r>
          </a:p>
          <a:p>
            <a:pPr lvl="1"/>
            <a:r>
              <a:rPr lang="en-US" dirty="0" err="1"/>
              <a:t>Regresión</a:t>
            </a:r>
            <a:r>
              <a:rPr lang="en-US" dirty="0"/>
              <a:t> Lineal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de </a:t>
            </a:r>
            <a:r>
              <a:rPr lang="en-US" dirty="0" err="1"/>
              <a:t>eliminación</a:t>
            </a:r>
            <a:r>
              <a:rPr lang="en-US" dirty="0"/>
              <a:t> de Outliers</a:t>
            </a:r>
          </a:p>
          <a:p>
            <a:pPr lvl="1"/>
            <a:r>
              <a:rPr lang="en-US" dirty="0"/>
              <a:t>Random Forest Regressor Sin Outliers</a:t>
            </a:r>
          </a:p>
          <a:p>
            <a:pPr lvl="1"/>
            <a:r>
              <a:rPr lang="en-US" dirty="0"/>
              <a:t>Random Forest Regressor Con Outliers</a:t>
            </a:r>
          </a:p>
          <a:p>
            <a:pPr lvl="1"/>
            <a:r>
              <a:rPr lang="en-US" dirty="0"/>
              <a:t>PCA con Random Forest Regressor</a:t>
            </a:r>
          </a:p>
          <a:p>
            <a:pPr lvl="1"/>
            <a:r>
              <a:rPr lang="en-US" dirty="0"/>
              <a:t>K-Fold con PCA y 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230431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C25A-2F16-5256-9804-9249143F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Métricas Modelos de Regresión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81F60C-FFCF-579D-CA21-BD45A2DDE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117927"/>
              </p:ext>
            </p:extLst>
          </p:nvPr>
        </p:nvGraphicFramePr>
        <p:xfrm>
          <a:off x="1236382" y="2361453"/>
          <a:ext cx="882491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40503750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1931290250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641157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Modelo</a:t>
                      </a:r>
                      <a:endParaRPr lang="en-US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MAE</a:t>
                      </a:r>
                      <a:endParaRPr lang="en-US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RMSE</a:t>
                      </a:r>
                      <a:endParaRPr lang="en-US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84820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Regresión</a:t>
                      </a:r>
                      <a:r>
                        <a:rPr lang="en-US" dirty="0"/>
                        <a:t> Lineal Con Outliers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10536.35</a:t>
                      </a:r>
                      <a:endParaRPr lang="en-US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46253.44</a:t>
                      </a:r>
                      <a:endParaRPr lang="en-US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253642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Regresión</a:t>
                      </a:r>
                      <a:r>
                        <a:rPr lang="en-US" dirty="0"/>
                        <a:t> Lineal Sin Outliers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8629.34</a:t>
                      </a:r>
                      <a:endParaRPr lang="en-US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46253.44</a:t>
                      </a:r>
                      <a:endParaRPr lang="en-US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38973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Regressor Sin Outliers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3712.26</a:t>
                      </a:r>
                      <a:endParaRPr lang="en-US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24833.32</a:t>
                      </a:r>
                      <a:endParaRPr lang="en-US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48656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Regressor Con Outliers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5367.33</a:t>
                      </a:r>
                      <a:endParaRPr lang="en-US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10297.66</a:t>
                      </a:r>
                      <a:endParaRPr lang="en-US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260865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con Random Forest Regressor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3241.02</a:t>
                      </a:r>
                      <a:endParaRPr lang="en-US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18265.78</a:t>
                      </a:r>
                      <a:endParaRPr lang="en-US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287502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K-Fold con PCA y Random Forest Regressor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4115.42</a:t>
                      </a:r>
                      <a:endParaRPr lang="en-US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21675.23</a:t>
                      </a:r>
                      <a:endParaRPr lang="en-US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11884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81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63AE-25BF-E155-F18E-67FAD6A3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94" y="692582"/>
            <a:ext cx="8761413" cy="706964"/>
          </a:xfrm>
        </p:spPr>
        <p:txBody>
          <a:bodyPr/>
          <a:lstStyle/>
          <a:p>
            <a:r>
              <a:rPr lang="es-419" dirty="0"/>
              <a:t>Modelo de Clasificación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ABF5-7F50-7935-FF6F-A94E9888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98" y="1417324"/>
            <a:ext cx="10515600" cy="11058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419" sz="2400" dirty="0">
                <a:solidFill>
                  <a:schemeClr val="bg1"/>
                </a:solidFill>
              </a:rPr>
              <a:t>Se utilizó un modelo de regresión logística para realizar el análisis de las mejores</a:t>
            </a:r>
            <a:r>
              <a:rPr lang="es-419" sz="2400" dirty="0"/>
              <a:t> </a:t>
            </a:r>
            <a:r>
              <a:rPr lang="es-419" sz="2400" dirty="0">
                <a:solidFill>
                  <a:schemeClr val="bg1"/>
                </a:solidFill>
              </a:rPr>
              <a:t>variables basándonos en el promedio de instalaciones. Para el</a:t>
            </a:r>
            <a:r>
              <a:rPr lang="es-419" sz="2400" dirty="0"/>
              <a:t> mismo, se buscó los mejores parámetros, obteniendo las siguientes métricas: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1152B-6C91-B3B2-9156-489E3AAC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85" y="2803743"/>
            <a:ext cx="4201111" cy="244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AD2CC-98D6-F399-3E83-9B8D3ACB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98" y="2653553"/>
            <a:ext cx="3601009" cy="289480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793C08-E344-D31F-EE1D-382F148B1E57}"/>
              </a:ext>
            </a:extLst>
          </p:cNvPr>
          <p:cNvSpPr txBox="1">
            <a:spLocks/>
          </p:cNvSpPr>
          <p:nvPr/>
        </p:nvSpPr>
        <p:spPr>
          <a:xfrm>
            <a:off x="838200" y="5548357"/>
            <a:ext cx="10515600" cy="110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419" sz="2400" dirty="0"/>
              <a:t>Logrando así unas métricas y una curva ROC bastante buenas para el modelo.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71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DF6F-B0D2-03A0-F6C2-5D988389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419" dirty="0"/>
              <a:t>¿Qué variables influyen al considerar el numero de instalaciones? Aplicaciones Gratuitas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054B-CB4D-F67A-2DDF-03D3A47F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37" y="2468032"/>
            <a:ext cx="8825659" cy="34163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419" sz="2200" dirty="0"/>
              <a:t>Luego de analizar las variables mediante una regresión logística, se pudo obtener como influyen las mismas dependiendo el tipo de aplicación.</a:t>
            </a:r>
          </a:p>
          <a:p>
            <a:pPr marL="0" indent="0" algn="just">
              <a:buNone/>
            </a:pPr>
            <a:r>
              <a:rPr lang="es-419" sz="2200" dirty="0"/>
              <a:t>Para aplicaciones gratuitas se obtuvo que </a:t>
            </a:r>
            <a:r>
              <a:rPr lang="es-ES" sz="2200" dirty="0"/>
              <a:t>las </a:t>
            </a:r>
            <a:r>
              <a:rPr lang="es-ES" sz="2200" dirty="0" err="1"/>
              <a:t>reviews</a:t>
            </a:r>
            <a:r>
              <a:rPr lang="es-ES" sz="2200" dirty="0"/>
              <a:t> son muy importantes, seguido de la categoría VIDEO_PLAYERS, GÉNERO CASUAL y categoría SPORTS.</a:t>
            </a:r>
          </a:p>
          <a:p>
            <a:pPr marL="0" indent="0" algn="just">
              <a:buNone/>
            </a:pPr>
            <a:r>
              <a:rPr lang="es-ES" sz="2200" dirty="0"/>
              <a:t>También vemos que la categoría medicina influye negativamente a la hora de ser gratuita, probablemente debido a que la gente desconfía en temas de salud al ser gratuita la aplicación.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2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431CEF-4918-5C4D-9768-76188904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1" y="1362489"/>
            <a:ext cx="5265806" cy="51068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4E11D88-EFFC-310C-08FC-F079D620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26"/>
            <a:ext cx="10515600" cy="1325563"/>
          </a:xfrm>
        </p:spPr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Peso de variables para aplicaciones gratuitas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259E97-D76F-80F0-162F-A262C6E5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93" y="1362488"/>
            <a:ext cx="5265806" cy="51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1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0B648-B94E-6756-466A-CADCF68A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03" y="180975"/>
            <a:ext cx="10876451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11E0-41AF-40C5-89CE-64DECD57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¿Qué variables influyen al considerar el numero de instalaciones? Aplicaciones Pagas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1449-698B-DC89-1B03-36A13891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Para las aplicaciones pagas, luego del análisis se obtuvo que las aplicaciones de género de deporte son las más influyentes, y el rating pasa a ser bastante importante a la hora de influir en las instalaciones de aplicaciones. </a:t>
            </a:r>
          </a:p>
          <a:p>
            <a:pPr marL="0" indent="0" algn="just">
              <a:buNone/>
            </a:pPr>
            <a:r>
              <a:rPr lang="es-ES" dirty="0"/>
              <a:t>Puede observarse también que las aplicaciones del género de educación impactan negativamente. </a:t>
            </a:r>
          </a:p>
          <a:p>
            <a:pPr marL="0" indent="0">
              <a:buNone/>
            </a:pPr>
            <a:r>
              <a:rPr lang="es-ES" dirty="0"/>
              <a:t>Que la categoría </a:t>
            </a:r>
            <a:r>
              <a:rPr lang="es-ES" dirty="0" err="1"/>
              <a:t>sports</a:t>
            </a:r>
            <a:r>
              <a:rPr lang="es-ES" dirty="0"/>
              <a:t> impacte negativamente seguramente este dada por </a:t>
            </a:r>
            <a:r>
              <a:rPr lang="es-ES" dirty="0" err="1"/>
              <a:t>outliers</a:t>
            </a:r>
            <a:r>
              <a:rPr lang="es-ES" dirty="0"/>
              <a:t> dentro del data set.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8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C03F-44AC-0BF9-39AD-4B7DD251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08"/>
            <a:ext cx="10515600" cy="1325563"/>
          </a:xfrm>
        </p:spPr>
        <p:txBody>
          <a:bodyPr/>
          <a:lstStyle/>
          <a:p>
            <a:r>
              <a:rPr lang="es-419" dirty="0"/>
              <a:t>Peso de variables para aplicaciones pagas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2AC6B-F1B3-3671-8420-AE006BE8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5" y="1359312"/>
            <a:ext cx="5294894" cy="5134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0AC07-5F9B-4FAE-3B8D-C82D0402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2791"/>
            <a:ext cx="5477466" cy="51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3876-C426-F2E4-B7FA-71BD1640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26" y="114265"/>
            <a:ext cx="9129347" cy="66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8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F31-BC57-E50B-41DE-374A882D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sz="4000" dirty="0">
                <a:latin typeface="Arial" panose="020B0604020202020204" pitchFamily="34" charset="0"/>
                <a:cs typeface="Arial" panose="020B0604020202020204" pitchFamily="34" charset="0"/>
              </a:rPr>
              <a:t>¿Qué categorías poseen la mayor cantidad de aplicaciones?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5B9-565A-755A-BEA5-11F921DF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3" y="2004646"/>
            <a:ext cx="5411260" cy="4325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E0F47-3479-428A-5DE3-F83ABCE153D5}"/>
              </a:ext>
            </a:extLst>
          </p:cNvPr>
          <p:cNvSpPr txBox="1"/>
          <p:nvPr/>
        </p:nvSpPr>
        <p:spPr>
          <a:xfrm>
            <a:off x="6708530" y="1397977"/>
            <a:ext cx="4369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observarse que la categoría con mayor cantidad de instalaciones es la del tipo FAMILIY, seguido por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GAME y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52104-51F3-A081-97F4-011A57D0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827" y="2723540"/>
            <a:ext cx="2353978" cy="37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9C0C-43C6-BA25-B04B-FEB84EC6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C141-AE76-68C2-3E22-4A458F76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Contexto y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Audencia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Preguntas de Interés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Exploratorio</a:t>
            </a:r>
          </a:p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genda - Iconos gratis de archivos y carpetas">
            <a:extLst>
              <a:ext uri="{FF2B5EF4-FFF2-40B4-BE49-F238E27FC236}">
                <a16:creationId xmlns:a16="http://schemas.microsoft.com/office/drawing/2014/main" id="{D1D90EFD-D2D2-1139-5934-B982F70A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185" y="2495456"/>
            <a:ext cx="1867087" cy="18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81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CAD-5278-FFF1-3943-4126D49B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¿Que tipo de aplicaciones son las mas comunes, pagas o gratis?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989E1-F386-1C42-FDEA-A3B387340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815" y="1913176"/>
            <a:ext cx="4272889" cy="35041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F3E30-BF78-C982-F94E-7948D6204A97}"/>
              </a:ext>
            </a:extLst>
          </p:cNvPr>
          <p:cNvSpPr txBox="1"/>
          <p:nvPr/>
        </p:nvSpPr>
        <p:spPr>
          <a:xfrm>
            <a:off x="606669" y="5538339"/>
            <a:ext cx="108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Puede observarse entonces que en su mayoría, las aplicaciones de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playstore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son gratuitas, cubriendo un total del 93% del total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2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393-EDD3-D25A-8BE4-66837F2E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Contexto y Audiencia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59EC-CA2E-9C57-E56D-DDAF8A22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 siguiente análisis fue propuesto con el fin de entender en que enfocarse a la hora de lanzar una aplicación a Google Play Store. Cual será el mejor tipo de aplicación si es paga o gratis, dentro de que categoría se encontraría y si vale la pena seguir adelante con el proyecto.</a:t>
            </a:r>
          </a:p>
          <a:p>
            <a:endParaRPr lang="es-419" dirty="0"/>
          </a:p>
          <a:p>
            <a:r>
              <a:rPr lang="es-419" dirty="0"/>
              <a:t>El mismo está dirigido hacia toda persona y/o compañía que desee lanzar una aplicación en el futuro cercano y quiera tener un </a:t>
            </a:r>
            <a:r>
              <a:rPr lang="es-419" dirty="0" err="1"/>
              <a:t>insight</a:t>
            </a:r>
            <a:r>
              <a:rPr lang="es-419" dirty="0"/>
              <a:t> sobre que tener en cuenta a la hora de hacerlo.</a:t>
            </a:r>
            <a:endParaRPr lang="en-US" dirty="0"/>
          </a:p>
        </p:txBody>
      </p:sp>
      <p:pic>
        <p:nvPicPr>
          <p:cNvPr id="2050" name="Picture 2" descr="Persona Icono PNG , Persona Clipart, Iconos De Persona, Personas PNG y  Vector para Descargar Gratis | Pngtree">
            <a:extLst>
              <a:ext uri="{FF2B5EF4-FFF2-40B4-BE49-F238E27FC236}">
                <a16:creationId xmlns:a16="http://schemas.microsoft.com/office/drawing/2014/main" id="{A0A39E62-4C7B-0464-11E1-C7D24561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820" y="2204152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EBDE-6DC4-3A99-4F20-686E153A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realizados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C21C-8787-037F-B384-21B9387F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Se procede a estudiar y realizar dos modelos diferentes:</a:t>
            </a:r>
          </a:p>
          <a:p>
            <a:pPr lvl="1"/>
            <a:r>
              <a:rPr lang="es-419" dirty="0"/>
              <a:t>El primero consiste en un modelo de regresión el cual busca predecir la cantidad de instalaciones que tendrá una aplicación en base a sus diferentes variables.</a:t>
            </a:r>
          </a:p>
          <a:p>
            <a:pPr lvl="1"/>
            <a:r>
              <a:rPr lang="es-419" dirty="0"/>
              <a:t>El segundo es un modelo de clasificación el cual busca puntuar las categorías con mayor importancia a tener en cuenta a la hora de elegir que aplicación lanzar al mercado.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7B30-9468-938E-E6E9-19D35301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507878"/>
            <a:ext cx="10515600" cy="1325563"/>
          </a:xfrm>
        </p:spPr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Preguntas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D106-5F0B-CB95-A4BE-6AF4A38A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3" y="23004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 el fin de evaluar que tipo aplicación será la mejor aceptada por la audiencia, se plantean las siguientes preguntas:</a:t>
            </a:r>
          </a:p>
          <a:p>
            <a:pPr marL="0" indent="0">
              <a:buNone/>
            </a:pP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¿Qué variables influyen al considerar el numero de instalaciones? (Aplicaciones gratuitas/pagas)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¿Qué categorías poseen la mayor cantidad de aplicaciones?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¿Que tipo de aplicaciones son las mas comunes, pagas o gratis?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Icono Preguntas frecuentes, pregunta en Neu Interface">
            <a:extLst>
              <a:ext uri="{FF2B5EF4-FFF2-40B4-BE49-F238E27FC236}">
                <a16:creationId xmlns:a16="http://schemas.microsoft.com/office/drawing/2014/main" id="{6EAA5D64-1274-993C-AA5B-4F5CD88C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728" y="4881806"/>
            <a:ext cx="1468316" cy="14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26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D63C-A5FF-D0AB-FE91-4424323E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4699-7347-7D68-314E-B173DB3E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450"/>
            <a:ext cx="10515600" cy="451502"/>
          </a:xfrm>
        </p:spPr>
        <p:txBody>
          <a:bodyPr/>
          <a:lstStyle/>
          <a:p>
            <a:r>
              <a:rPr lang="es-4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el análisis se utilizo un data set con los siguientes atributos:</a:t>
            </a:r>
          </a:p>
          <a:p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1DFC5-93C3-8612-FC33-4CFB5880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20" y="2783543"/>
            <a:ext cx="583011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1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60D5-831C-E174-3B5F-D0141AE8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8211"/>
            <a:ext cx="10515600" cy="6060233"/>
          </a:xfrm>
        </p:spPr>
        <p:txBody>
          <a:bodyPr>
            <a:norm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Descripción del data set</a:t>
            </a:r>
          </a:p>
          <a:p>
            <a:endParaRPr lang="es-419" dirty="0"/>
          </a:p>
          <a:p>
            <a:endParaRPr lang="es-419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419" dirty="0"/>
          </a:p>
          <a:p>
            <a:r>
              <a:rPr lang="es-419" dirty="0"/>
              <a:t>Git Hub </a:t>
            </a:r>
            <a:r>
              <a:rPr lang="es-419" dirty="0" err="1"/>
              <a:t>Repository</a:t>
            </a:r>
            <a:r>
              <a:rPr lang="es-419" dirty="0"/>
              <a:t>:</a:t>
            </a:r>
          </a:p>
          <a:p>
            <a:pPr marL="0" indent="0">
              <a:buNone/>
            </a:pPr>
            <a:r>
              <a:rPr lang="es-419" dirty="0"/>
              <a:t>https://github.com/pdelucchi/PlayStore_Analysis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5726F-2E05-2ABA-A14F-477922AB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76" y="1281643"/>
            <a:ext cx="3887918" cy="37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1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25B4-9AD4-6868-5D3D-77801181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 de Regresión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DB0E-1425-3747-0830-BCCF12EE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Debido a la aparición de variables categóricas, se realizo el análisis utilizando tanto </a:t>
            </a:r>
            <a:r>
              <a:rPr lang="es-419" dirty="0" err="1"/>
              <a:t>One</a:t>
            </a:r>
            <a:r>
              <a:rPr lang="es-419" dirty="0"/>
              <a:t>-Hot </a:t>
            </a:r>
            <a:r>
              <a:rPr lang="es-419" dirty="0" err="1"/>
              <a:t>Encoding</a:t>
            </a:r>
            <a:r>
              <a:rPr lang="es-419" dirty="0"/>
              <a:t> como </a:t>
            </a:r>
            <a:r>
              <a:rPr lang="es-419" dirty="0" err="1"/>
              <a:t>Label</a:t>
            </a:r>
            <a:r>
              <a:rPr lang="es-419" dirty="0"/>
              <a:t> </a:t>
            </a:r>
            <a:r>
              <a:rPr lang="es-419" dirty="0" err="1"/>
              <a:t>Encoding</a:t>
            </a:r>
            <a:r>
              <a:rPr lang="es-419" dirty="0"/>
              <a:t>, analizando cada una de las alternativas.</a:t>
            </a:r>
          </a:p>
          <a:p>
            <a:pPr marL="0" indent="0">
              <a:buNone/>
            </a:pPr>
            <a:r>
              <a:rPr lang="es-419" dirty="0"/>
              <a:t>Como resultado, obtuvimos que el uso de ambas es similar en métricas, por lo que luego de evaluarlo, se continuo con la utilización de </a:t>
            </a:r>
            <a:r>
              <a:rPr lang="es-419" dirty="0" err="1"/>
              <a:t>One</a:t>
            </a:r>
            <a:r>
              <a:rPr lang="es-419" dirty="0"/>
              <a:t>-Hot </a:t>
            </a:r>
            <a:r>
              <a:rPr lang="es-419" dirty="0" err="1"/>
              <a:t>encoding</a:t>
            </a:r>
            <a:r>
              <a:rPr lang="es-419" dirty="0"/>
              <a:t> para evitar darle orden a los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2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A1AA-B176-2E5E-30BC-FAA63B9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Feature</a:t>
            </a:r>
            <a:r>
              <a:rPr lang="es-419" dirty="0"/>
              <a:t> </a:t>
            </a:r>
            <a:r>
              <a:rPr lang="es-419" dirty="0" err="1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C135-7D5E-4406-2418-53BAC551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Para el modelo de regresión, se hizo uso de la técnica de </a:t>
            </a:r>
            <a:r>
              <a:rPr lang="es-419" dirty="0" err="1"/>
              <a:t>Feature</a:t>
            </a:r>
            <a:r>
              <a:rPr lang="es-419" dirty="0"/>
              <a:t> </a:t>
            </a:r>
            <a:r>
              <a:rPr lang="es-419" dirty="0" err="1"/>
              <a:t>Engineering</a:t>
            </a:r>
            <a:r>
              <a:rPr lang="es-419" dirty="0"/>
              <a:t> para buscar las mejores variables. Se utilizaron 3 métricas:</a:t>
            </a:r>
          </a:p>
          <a:p>
            <a:r>
              <a:rPr lang="es-419" dirty="0"/>
              <a:t>Forward </a:t>
            </a:r>
            <a:r>
              <a:rPr lang="es-419" dirty="0" err="1"/>
              <a:t>Selection</a:t>
            </a:r>
            <a:endParaRPr lang="es-419" dirty="0"/>
          </a:p>
          <a:p>
            <a:r>
              <a:rPr lang="es-419" dirty="0" err="1"/>
              <a:t>Backward</a:t>
            </a:r>
            <a:r>
              <a:rPr lang="es-419" dirty="0"/>
              <a:t> </a:t>
            </a:r>
            <a:r>
              <a:rPr lang="es-419" dirty="0" err="1"/>
              <a:t>Elimination</a:t>
            </a:r>
            <a:endParaRPr lang="es-419" dirty="0"/>
          </a:p>
          <a:p>
            <a:r>
              <a:rPr lang="es-419" dirty="0" err="1"/>
              <a:t>Stepwise</a:t>
            </a:r>
            <a:r>
              <a:rPr lang="es-419" dirty="0"/>
              <a:t> </a:t>
            </a:r>
            <a:r>
              <a:rPr lang="es-419" dirty="0" err="1"/>
              <a:t>Elimination</a:t>
            </a:r>
            <a:endParaRPr lang="es-419" dirty="0"/>
          </a:p>
          <a:p>
            <a:pPr marL="0" indent="0">
              <a:buNone/>
            </a:pPr>
            <a:r>
              <a:rPr lang="es-419" dirty="0"/>
              <a:t>Logrando ver que el uso de </a:t>
            </a:r>
            <a:r>
              <a:rPr lang="es-419" dirty="0" err="1"/>
              <a:t>Backward</a:t>
            </a:r>
            <a:r>
              <a:rPr lang="es-419" dirty="0"/>
              <a:t> </a:t>
            </a:r>
            <a:r>
              <a:rPr lang="es-419" dirty="0" err="1"/>
              <a:t>Elimination</a:t>
            </a:r>
            <a:r>
              <a:rPr lang="es-419" dirty="0"/>
              <a:t> da 2 variables extras: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FB1A9-39BF-436F-4DA0-2EC73B4C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5184635"/>
            <a:ext cx="2735466" cy="8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80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826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Google Play Play Store Forecasting</vt:lpstr>
      <vt:lpstr>Agenda</vt:lpstr>
      <vt:lpstr>Contexto y Audiencia</vt:lpstr>
      <vt:lpstr>Modelos realizados</vt:lpstr>
      <vt:lpstr>Preguntas</vt:lpstr>
      <vt:lpstr>Data</vt:lpstr>
      <vt:lpstr>PowerPoint Presentation</vt:lpstr>
      <vt:lpstr>Modelo de Regresión</vt:lpstr>
      <vt:lpstr>Feature Engineering</vt:lpstr>
      <vt:lpstr>Modelos de Regresión utilizados y comparación de métricas</vt:lpstr>
      <vt:lpstr>Métricas Modelos de Regresión</vt:lpstr>
      <vt:lpstr>Modelo de Clasificación</vt:lpstr>
      <vt:lpstr>¿Qué variables influyen al considerar el numero de instalaciones? Aplicaciones Gratuitas</vt:lpstr>
      <vt:lpstr>Peso de variables para aplicaciones gratuitas</vt:lpstr>
      <vt:lpstr>PowerPoint Presentation</vt:lpstr>
      <vt:lpstr>¿Qué variables influyen al considerar el numero de instalaciones? Aplicaciones Pagas</vt:lpstr>
      <vt:lpstr>Peso de variables para aplicaciones pagas</vt:lpstr>
      <vt:lpstr>PowerPoint Presentation</vt:lpstr>
      <vt:lpstr>¿Qué categorías poseen la mayor cantidad de aplicaciones?</vt:lpstr>
      <vt:lpstr>¿Que tipo de aplicaciones son las mas comunes, pagas o gratis?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Appstore Forecasting</dc:title>
  <dc:creator>Pablo Delucchi</dc:creator>
  <cp:lastModifiedBy>Pablo Delucchi</cp:lastModifiedBy>
  <cp:revision>5</cp:revision>
  <dcterms:created xsi:type="dcterms:W3CDTF">2023-02-26T15:13:47Z</dcterms:created>
  <dcterms:modified xsi:type="dcterms:W3CDTF">2023-05-21T16:32:41Z</dcterms:modified>
</cp:coreProperties>
</file>