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</p:sldIdLst>
  <p:sldSz cy="5143500" cx="9144000"/>
  <p:notesSz cx="6858000" cy="9144000"/>
  <p:embeddedFontLst>
    <p:embeddedFont>
      <p:font typeface="Raleway"/>
      <p:regular r:id="rId40"/>
      <p:bold r:id="rId41"/>
      <p:italic r:id="rId42"/>
      <p:boldItalic r:id="rId43"/>
    </p:embeddedFont>
    <p:embeddedFont>
      <p:font typeface="Lato"/>
      <p:regular r:id="rId44"/>
      <p:bold r:id="rId45"/>
      <p:italic r:id="rId46"/>
      <p:boldItalic r:id="rId4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aleway-regular.fntdata"/><Relationship Id="rId20" Type="http://schemas.openxmlformats.org/officeDocument/2006/relationships/slide" Target="slides/slide15.xml"/><Relationship Id="rId42" Type="http://schemas.openxmlformats.org/officeDocument/2006/relationships/font" Target="fonts/Raleway-italic.fntdata"/><Relationship Id="rId41" Type="http://schemas.openxmlformats.org/officeDocument/2006/relationships/font" Target="fonts/Raleway-bold.fntdata"/><Relationship Id="rId22" Type="http://schemas.openxmlformats.org/officeDocument/2006/relationships/slide" Target="slides/slide17.xml"/><Relationship Id="rId44" Type="http://schemas.openxmlformats.org/officeDocument/2006/relationships/font" Target="fonts/Lato-regular.fntdata"/><Relationship Id="rId21" Type="http://schemas.openxmlformats.org/officeDocument/2006/relationships/slide" Target="slides/slide16.xml"/><Relationship Id="rId43" Type="http://schemas.openxmlformats.org/officeDocument/2006/relationships/font" Target="fonts/Raleway-boldItalic.fntdata"/><Relationship Id="rId24" Type="http://schemas.openxmlformats.org/officeDocument/2006/relationships/slide" Target="slides/slide19.xml"/><Relationship Id="rId46" Type="http://schemas.openxmlformats.org/officeDocument/2006/relationships/font" Target="fonts/Lato-italic.fntdata"/><Relationship Id="rId23" Type="http://schemas.openxmlformats.org/officeDocument/2006/relationships/slide" Target="slides/slide18.xml"/><Relationship Id="rId45" Type="http://schemas.openxmlformats.org/officeDocument/2006/relationships/font" Target="fonts/La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47" Type="http://schemas.openxmlformats.org/officeDocument/2006/relationships/font" Target="fonts/Lato-boldItalic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57cb2bba3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57cb2bba3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563dec4c4b_4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563dec4c4b_4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563dec4c4b_4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563dec4c4b_4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563dec4c4b_4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563dec4c4b_4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63dec4c4b_4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63dec4c4b_4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563dec4c4b_4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563dec4c4b_4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55a2ca4afb_0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55a2ca4afb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Graphics Pipeline is a conceptual way of interpreting 3d space onto a 2d display.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Application: Done by the CPU. Any change in the 3d space the display.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Geometry: Analyzing the 3d space and determining what is visible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Rasterization: Taking the visible items and translating them into pixels on the display.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55a2ca4afb_5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55a2ca4afb_5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55a2ca4afb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55a2ca4afb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Hydra: NVIDIA Tesla Fermi S2050 x1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Debut: 2009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Specific Core counts, RAM, etc. can be found on the GPU slides presented by Iris.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 is the container fo the CUDA cores.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GigaThread Engine: 10x faster application context switching, Concurrent kernel execution, Out of Order thread block execution , Dual overlapped memory transfer engines.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ECC: error correcting code. ECC is used to protect data in memory. Support for this helps datacenter installations of these GPUs.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Users wanted faster atomic operations for parallel programs.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55a2ca4afb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55a2ca4afb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-The increase is a result of directly targeting this feature.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-Fermi can perform up to 16 double precision multiply-add operations per SM, per clock.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5a2ca4afb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5a2ca4afb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55a2ca4afb_0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55a2ca4afb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</a:t>
            </a:r>
            <a:r>
              <a:rPr lang="en"/>
              <a:t>Warps are groups of threads. This is a hardware grouping, not software.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-Fermi groups them 32 threads per warp.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-Dual schedulers: as the name states, issuing two instructions per cycle to available warps.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Independent: need to be independent instructions from the same warp/instruction stream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55a2ca4afb_0_3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55a2ca4afb_0_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Load path is for texture operations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Export path is for pixel data output.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Shared Memory and Cache size are configurable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563445cf3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563445cf3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Dozer:Nvidia K40c x1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Debut: 2012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563dec4c4b_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563dec4c4b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563445cf36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563445cf36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563dec4c4b_6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563dec4c4b_6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55a2ca4afb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55a2ca4afb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Heracles:  NVIDIA Tesla P100 x4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Debut: 2016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 generations later than Fermi (Kepler and Maxwell inbetween)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-HMB2: High Bandwidth second gen. Stacked mem located on same physical package as GPU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-Unified Mem: unified virtual address space for CPU and GPU mem. This simplifies GPU programming as we no longer need to manage data sharing between two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Compute Preemption: prevents long-running apps from monopolizing the GPU or timing out. Auto schedules other tasks in GPU so programmer does not have to account for this.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55a2ca4afb_0_3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55a2ca4afb_0_3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Scheduling: scheduling seems to a be a trade secret. Not documented.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Iris provided this slide but just wanted to point out that the warp scheduler is still dual. Just improved scheduling.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2x performance speed up compares to FP32. Also takes less transfer time.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TFLOP: terraflop. Trillions of floating point operations per second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55a2ca4afb_0_3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55a2ca4afb_0_3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Dies Per stack: as opposed to 4 in the first generation</a:t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55a2ca4afb_0_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55a2ca4afb_0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Simpler programming and memory model.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Lowers bar of entry to parallel programming on GPUs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Memory management optional for optimization but not required.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0ff1bea80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0ff1bea80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55a2ca4afb_0_2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55a2ca4afb_0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55a2ca4afb_5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55a2ca4afb_5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55a2ca4afb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55a2ca4afb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55a2ca4afb_2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55a2ca4afb_2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55a2ca4afb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55a2ca4afb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5a2ca4afb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55a2ca4afb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Matt Sullivan says smurfs are not allowed in the armed forces so there cannot be an army of smurfs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55a2ca4afb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55a2ca4afb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Basically everything we have learned in this class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55a2ca4afb_2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55a2ca4afb_2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Lower memory bandwidth ~ 20-40 GB/s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55a2ca4afb_2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55a2ca4afb_2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55a2ca4afb_2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55a2ca4afb_2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55a2ca4afb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55a2ca4afb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Lee et al. ALL INTEL CORP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Govindaraju et all ALL MICROSOFT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Silberstein (Israel university, UC davis)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Dobravec &amp; Bulic (University of Ljubljana)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5.png"/><Relationship Id="rId4" Type="http://schemas.openxmlformats.org/officeDocument/2006/relationships/image" Target="../media/image1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8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3.png"/><Relationship Id="rId4" Type="http://schemas.openxmlformats.org/officeDocument/2006/relationships/image" Target="../media/image2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9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7.jpg"/><Relationship Id="rId4" Type="http://schemas.openxmlformats.org/officeDocument/2006/relationships/image" Target="../media/image25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6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1.jpg"/><Relationship Id="rId4" Type="http://schemas.openxmlformats.org/officeDocument/2006/relationships/image" Target="../media/image10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Study of GPU Performance Characteristics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5" y="3172900"/>
            <a:ext cx="7688100" cy="12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Peter deNoyelles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Matthew Michaelis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Matthew Sullivan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Bryant Wong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3463" y="931400"/>
            <a:ext cx="6373474" cy="4115775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2"/>
          <p:cNvSpPr/>
          <p:nvPr/>
        </p:nvSpPr>
        <p:spPr>
          <a:xfrm rot="-585899">
            <a:off x="2929530" y="1991688"/>
            <a:ext cx="1307138" cy="641117"/>
          </a:xfrm>
          <a:prstGeom prst="parallelogram">
            <a:avLst>
              <a:gd fmla="val 24981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2"/>
          <p:cNvSpPr/>
          <p:nvPr/>
        </p:nvSpPr>
        <p:spPr>
          <a:xfrm>
            <a:off x="1475125" y="2665550"/>
            <a:ext cx="3735300" cy="931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2"/>
          <p:cNvSpPr/>
          <p:nvPr/>
        </p:nvSpPr>
        <p:spPr>
          <a:xfrm>
            <a:off x="5184475" y="2484400"/>
            <a:ext cx="2855400" cy="1294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2"/>
          <p:cNvSpPr/>
          <p:nvPr/>
        </p:nvSpPr>
        <p:spPr>
          <a:xfrm>
            <a:off x="3083950" y="3986850"/>
            <a:ext cx="3217500" cy="1081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2"/>
          <p:cNvSpPr/>
          <p:nvPr/>
        </p:nvSpPr>
        <p:spPr>
          <a:xfrm>
            <a:off x="6301475" y="4009850"/>
            <a:ext cx="2658600" cy="1081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2"/>
          <p:cNvSpPr/>
          <p:nvPr/>
        </p:nvSpPr>
        <p:spPr>
          <a:xfrm>
            <a:off x="700200" y="4062300"/>
            <a:ext cx="2250000" cy="1081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3938" y="2378025"/>
            <a:ext cx="7962775" cy="105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3"/>
          <p:cNvSpPr/>
          <p:nvPr/>
        </p:nvSpPr>
        <p:spPr>
          <a:xfrm>
            <a:off x="2704350" y="2260125"/>
            <a:ext cx="3972600" cy="1311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3"/>
          <p:cNvSpPr/>
          <p:nvPr/>
        </p:nvSpPr>
        <p:spPr>
          <a:xfrm>
            <a:off x="6707050" y="2416825"/>
            <a:ext cx="2192700" cy="1311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8875" y="933100"/>
            <a:ext cx="5512225" cy="4100375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4"/>
          <p:cNvSpPr/>
          <p:nvPr/>
        </p:nvSpPr>
        <p:spPr>
          <a:xfrm rot="-585899">
            <a:off x="2955405" y="1948563"/>
            <a:ext cx="1307138" cy="641117"/>
          </a:xfrm>
          <a:prstGeom prst="parallelogram">
            <a:avLst>
              <a:gd fmla="val 24981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4"/>
          <p:cNvSpPr/>
          <p:nvPr/>
        </p:nvSpPr>
        <p:spPr>
          <a:xfrm>
            <a:off x="1475125" y="2665550"/>
            <a:ext cx="3368700" cy="1143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4"/>
          <p:cNvSpPr/>
          <p:nvPr/>
        </p:nvSpPr>
        <p:spPr>
          <a:xfrm>
            <a:off x="4843825" y="1902125"/>
            <a:ext cx="3368700" cy="1936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4"/>
          <p:cNvSpPr/>
          <p:nvPr/>
        </p:nvSpPr>
        <p:spPr>
          <a:xfrm>
            <a:off x="3459200" y="3956650"/>
            <a:ext cx="3062100" cy="1076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4"/>
          <p:cNvSpPr/>
          <p:nvPr/>
        </p:nvSpPr>
        <p:spPr>
          <a:xfrm>
            <a:off x="506100" y="3956650"/>
            <a:ext cx="3062100" cy="1076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938" y="2145075"/>
            <a:ext cx="7994126" cy="2362225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5"/>
          <p:cNvSpPr/>
          <p:nvPr/>
        </p:nvSpPr>
        <p:spPr>
          <a:xfrm>
            <a:off x="3308250" y="1916250"/>
            <a:ext cx="4093200" cy="1311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5"/>
          <p:cNvSpPr/>
          <p:nvPr/>
        </p:nvSpPr>
        <p:spPr>
          <a:xfrm>
            <a:off x="381025" y="3437625"/>
            <a:ext cx="8262600" cy="789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5"/>
          <p:cNvSpPr/>
          <p:nvPr/>
        </p:nvSpPr>
        <p:spPr>
          <a:xfrm>
            <a:off x="381025" y="4226925"/>
            <a:ext cx="8262600" cy="789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There's always a catch...</a:t>
            </a:r>
            <a:endParaRPr/>
          </a:p>
        </p:txBody>
      </p:sp>
      <p:sp>
        <p:nvSpPr>
          <p:cNvPr id="184" name="Google Shape;184;p26"/>
          <p:cNvSpPr txBox="1"/>
          <p:nvPr>
            <p:ph idx="1" type="body"/>
          </p:nvPr>
        </p:nvSpPr>
        <p:spPr>
          <a:xfrm>
            <a:off x="729450" y="1992700"/>
            <a:ext cx="7688700" cy="265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Concurrency</a:t>
            </a:r>
            <a:r>
              <a:rPr lang="en"/>
              <a:t> is dependent on the number of threads available.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         Number of Threads = 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5" name="Google Shape;18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0350" y="2810900"/>
            <a:ext cx="6916925" cy="612725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6"/>
          <p:cNvSpPr txBox="1"/>
          <p:nvPr>
            <p:ph idx="1" type="body"/>
          </p:nvPr>
        </p:nvSpPr>
        <p:spPr>
          <a:xfrm>
            <a:off x="804225" y="3753475"/>
            <a:ext cx="7688700" cy="15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So in short, why do we use GPUs for matrix multiplication? </a:t>
            </a:r>
            <a:endParaRPr/>
          </a:p>
          <a:p>
            <a:pPr indent="-298450" lvl="1" marL="13716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b="1" lang="en"/>
              <a:t>Because  39 &lt; 15600</a:t>
            </a:r>
            <a:br>
              <a:rPr b="1" lang="en"/>
            </a:br>
            <a:endParaRPr b="1"/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So why don’t we always use GPUs for matrix multiplication?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There's always a catch… Again.</a:t>
            </a:r>
            <a:endParaRPr/>
          </a:p>
        </p:txBody>
      </p:sp>
      <p:sp>
        <p:nvSpPr>
          <p:cNvPr id="192" name="Google Shape;192;p27"/>
          <p:cNvSpPr txBox="1"/>
          <p:nvPr>
            <p:ph idx="1" type="body"/>
          </p:nvPr>
        </p:nvSpPr>
        <p:spPr>
          <a:xfrm>
            <a:off x="729450" y="2078875"/>
            <a:ext cx="42102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GPU memory allocation, command processing, </a:t>
            </a:r>
            <a:r>
              <a:rPr lang="en"/>
              <a:t>synchronization</a:t>
            </a:r>
            <a:r>
              <a:rPr lang="en"/>
              <a:t>, and fetching completed results all have </a:t>
            </a:r>
            <a:r>
              <a:rPr lang="en"/>
              <a:t>significant</a:t>
            </a:r>
            <a:r>
              <a:rPr lang="en"/>
              <a:t> overhead.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It’s up to the programmer needs to decide if it's worth it to offload processing power to the GPU.</a:t>
            </a:r>
            <a:endParaRPr/>
          </a:p>
        </p:txBody>
      </p:sp>
      <p:pic>
        <p:nvPicPr>
          <p:cNvPr id="193" name="Google Shape;19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5575" y="1783350"/>
            <a:ext cx="4282500" cy="285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GPU Architecture: A Brief History</a:t>
            </a:r>
            <a:endParaRPr/>
          </a:p>
        </p:txBody>
      </p:sp>
      <p:sp>
        <p:nvSpPr>
          <p:cNvPr id="199" name="Google Shape;199;p2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The Graphics Pipeline: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Each object is represented by 4 matrices, 3 rotational matrix and 1 translation matrix.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These matrices are then multiplied against the camera matrix for each object, resulting in the image on the display.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Since matrix multiplication is costly, dedicated cards were conceived to process in parallel with their own RAM were designed so as not to tax overall system resources.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Many of the steps are implemented in hardware, rather than software.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200" name="Google Shape;20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0325" y="2423700"/>
            <a:ext cx="5909793" cy="101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9"/>
          <p:cNvSpPr txBox="1"/>
          <p:nvPr>
            <p:ph idx="1" type="body"/>
          </p:nvPr>
        </p:nvSpPr>
        <p:spPr>
          <a:xfrm>
            <a:off x="727650" y="1912675"/>
            <a:ext cx="7688700" cy="30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1984 IBM Professional Graphics Controller (PGA) One of the first video cards to have a discrete processor on board.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1989 OpenGL introduced by SGI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1992 SGI RealityEngine introduced, multiple cores added for higher throughput (1 pixel per clock cycle)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1990’s more and more steps of the geometry portion transferred from CPU to GPU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1999 Geforce 256 “First GPU”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Programmable pipeline (GeForce3)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Exponential growth in processing power and number of cores.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More recent trends include adding flexibility and programmability to GPUs, while retaining the parallel processing power afforded by the multiple cores and hyperthreading</a:t>
            </a:r>
            <a:endParaRPr/>
          </a:p>
        </p:txBody>
      </p:sp>
      <p:sp>
        <p:nvSpPr>
          <p:cNvPr id="206" name="Google Shape;206;p29"/>
          <p:cNvSpPr txBox="1"/>
          <p:nvPr>
            <p:ph type="title"/>
          </p:nvPr>
        </p:nvSpPr>
        <p:spPr>
          <a:xfrm>
            <a:off x="727650" y="13195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GPU Architecture: A Brief History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GPU </a:t>
            </a:r>
            <a:r>
              <a:rPr lang="en"/>
              <a:t>Architecture</a:t>
            </a:r>
            <a:r>
              <a:rPr lang="en"/>
              <a:t>: Fermi (40nm)</a:t>
            </a:r>
            <a:endParaRPr/>
          </a:p>
        </p:txBody>
      </p:sp>
      <p:sp>
        <p:nvSpPr>
          <p:cNvPr id="212" name="Google Shape;212;p3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Used in Hydra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NVIDIA’s third generation SM (streaming multiprocessor)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14 per GPU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NVIDIA GigaThread</a:t>
            </a:r>
            <a:r>
              <a:rPr baseline="30000" lang="en"/>
              <a:t>TM</a:t>
            </a:r>
            <a:r>
              <a:rPr lang="en"/>
              <a:t> Engine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Improved Double Precision Performance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ECC Support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True CacheHeirarchy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Allowing access to GPU’s shared memory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Faster Atomic Operations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Dual Warp Schedulers</a:t>
            </a:r>
            <a:endParaRPr/>
          </a:p>
        </p:txBody>
      </p:sp>
      <p:pic>
        <p:nvPicPr>
          <p:cNvPr id="213" name="Google Shape;21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8200" y="840375"/>
            <a:ext cx="3121950" cy="113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GPU Architecture: Fermi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31"/>
          <p:cNvSpPr txBox="1"/>
          <p:nvPr>
            <p:ph idx="1" type="body"/>
          </p:nvPr>
        </p:nvSpPr>
        <p:spPr>
          <a:xfrm>
            <a:off x="727650" y="2099525"/>
            <a:ext cx="32712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Double Precision Focus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Linear Algebra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Numerical Simulation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Quantum Chemistry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Significant increase from previous GPU generation.</a:t>
            </a:r>
            <a:endParaRPr/>
          </a:p>
        </p:txBody>
      </p:sp>
      <p:pic>
        <p:nvPicPr>
          <p:cNvPr id="220" name="Google Shape;22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8789" y="1762247"/>
            <a:ext cx="3644561" cy="226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Objective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CPU and GPU architecture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Potential Research Bias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Brief history of GPU Architectures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Specific GPU Architectures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Current Benchmarks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Implementation Plan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References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GPU Architecture: Fermi</a:t>
            </a:r>
            <a:endParaRPr/>
          </a:p>
        </p:txBody>
      </p:sp>
      <p:sp>
        <p:nvSpPr>
          <p:cNvPr id="226" name="Google Shape;226;p32"/>
          <p:cNvSpPr txBox="1"/>
          <p:nvPr>
            <p:ph idx="1" type="body"/>
          </p:nvPr>
        </p:nvSpPr>
        <p:spPr>
          <a:xfrm>
            <a:off x="729450" y="2078875"/>
            <a:ext cx="3749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Dual Warp Scheduler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32 threads per warp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Ints, FPs, or mix of int, FP, load, store, etc.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Instructions must be independent.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No documentation found on warp selection policy.</a:t>
            </a:r>
            <a:endParaRPr/>
          </a:p>
        </p:txBody>
      </p:sp>
      <p:pic>
        <p:nvPicPr>
          <p:cNvPr id="227" name="Google Shape;22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812237"/>
            <a:ext cx="4042919" cy="279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GPU Architecture: Fermi</a:t>
            </a:r>
            <a:endParaRPr/>
          </a:p>
        </p:txBody>
      </p:sp>
      <p:sp>
        <p:nvSpPr>
          <p:cNvPr id="233" name="Google Shape;233;p33"/>
          <p:cNvSpPr txBox="1"/>
          <p:nvPr>
            <p:ph idx="1" type="body"/>
          </p:nvPr>
        </p:nvSpPr>
        <p:spPr>
          <a:xfrm>
            <a:off x="729450" y="2078875"/>
            <a:ext cx="45960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Memory </a:t>
            </a:r>
            <a:r>
              <a:rPr lang="en"/>
              <a:t>Hierarchy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Adapting cache hierarchy and shared memory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Traditional GPUs require read-only “load” path and write-only “export” path. 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Not conducive to general purpose programs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Can create read after write hazard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Adaptive hierarchy attempts to solve this issue.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Shared memory for programs that require it (electrodynamic simulations)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Cache for arbitrary programs where memory access is not known beforehand.</a:t>
            </a:r>
            <a:endParaRPr/>
          </a:p>
        </p:txBody>
      </p:sp>
      <p:pic>
        <p:nvPicPr>
          <p:cNvPr id="234" name="Google Shape;23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2321" y="1318638"/>
            <a:ext cx="2192656" cy="321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GPU Architecture: Kepler (28nm)</a:t>
            </a:r>
            <a:endParaRPr/>
          </a:p>
        </p:txBody>
      </p:sp>
      <p:sp>
        <p:nvSpPr>
          <p:cNvPr id="240" name="Google Shape;240;p3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Used in Dozer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Updated SMs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8 per GPU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Power Efficiency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GPC (Graphics Processing Cluster)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32 pixels per cycle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SMX architecture (updated SMs)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8 per GPU</a:t>
            </a:r>
            <a:endParaRPr/>
          </a:p>
        </p:txBody>
      </p:sp>
      <p:pic>
        <p:nvPicPr>
          <p:cNvPr id="241" name="Google Shape;24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06650" y="843325"/>
            <a:ext cx="3078474" cy="96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GPU Architecture: Kepler</a:t>
            </a:r>
            <a:endParaRPr/>
          </a:p>
        </p:txBody>
      </p:sp>
      <p:sp>
        <p:nvSpPr>
          <p:cNvPr id="247" name="Google Shape;247;p3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Each SM has 4 warp schedulers (2 warps per cycle)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Multi-port Register Scoreboard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Keeps track of registers not yet ready with valid data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Dependency Check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Analyze register usage across fully decoded war instruction against </a:t>
            </a:r>
            <a:r>
              <a:rPr lang="en"/>
              <a:t>scoreboard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This info is deterministic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Compiler can determine upfront when instructions will be ready to issue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Sched. Info block extracts pre-</a:t>
            </a:r>
            <a:r>
              <a:rPr lang="en"/>
              <a:t>determined</a:t>
            </a:r>
            <a:r>
              <a:rPr lang="en"/>
              <a:t> latency info and uses it to determine warp </a:t>
            </a:r>
            <a:r>
              <a:rPr lang="en"/>
              <a:t>eligibility</a:t>
            </a:r>
            <a:r>
              <a:rPr lang="en"/>
              <a:t>,</a:t>
            </a:r>
            <a:endParaRPr/>
          </a:p>
        </p:txBody>
      </p:sp>
      <p:pic>
        <p:nvPicPr>
          <p:cNvPr id="248" name="Google Shape;24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8525" y="669125"/>
            <a:ext cx="3689975" cy="210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GPU Architecture: Kepler</a:t>
            </a:r>
            <a:endParaRPr/>
          </a:p>
        </p:txBody>
      </p:sp>
      <p:sp>
        <p:nvSpPr>
          <p:cNvPr id="254" name="Google Shape;254;p3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Just look at that efficiency!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Final part to </a:t>
            </a:r>
            <a:r>
              <a:rPr lang="en"/>
              <a:t>updated</a:t>
            </a:r>
            <a:r>
              <a:rPr lang="en"/>
              <a:t> SM is the PolyMorph Engine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Delivers roughly double the per-clock performance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30% high clock speed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55" name="Google Shape;25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4375" y="702074"/>
            <a:ext cx="3283549" cy="186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04374" y="2674825"/>
            <a:ext cx="3283550" cy="18589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GPU Architecture: Kepler</a:t>
            </a:r>
            <a:endParaRPr/>
          </a:p>
        </p:txBody>
      </p:sp>
      <p:sp>
        <p:nvSpPr>
          <p:cNvPr id="262" name="Google Shape;262;p37"/>
          <p:cNvSpPr txBox="1"/>
          <p:nvPr>
            <p:ph idx="1" type="body"/>
          </p:nvPr>
        </p:nvSpPr>
        <p:spPr>
          <a:xfrm>
            <a:off x="729450" y="2078875"/>
            <a:ext cx="41241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Many display/video engine updates that we won’t be using</a:t>
            </a:r>
            <a:endParaRPr/>
          </a:p>
        </p:txBody>
      </p:sp>
      <p:pic>
        <p:nvPicPr>
          <p:cNvPr id="263" name="Google Shape;26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7475" y="1562725"/>
            <a:ext cx="3832849" cy="216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GPU Architecture: Pascal (16nm)</a:t>
            </a:r>
            <a:endParaRPr/>
          </a:p>
        </p:txBody>
      </p:sp>
      <p:sp>
        <p:nvSpPr>
          <p:cNvPr id="269" name="Google Shape;269;p38"/>
          <p:cNvSpPr txBox="1"/>
          <p:nvPr>
            <p:ph idx="1" type="body"/>
          </p:nvPr>
        </p:nvSpPr>
        <p:spPr>
          <a:xfrm>
            <a:off x="729450" y="2078875"/>
            <a:ext cx="79398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Used in Heracles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Increased SM count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60 per GPU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Focus on High Performance Computing, Deep Learning, and AI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High Speed bandwidth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CPU to GPU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GPU to GPU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Updated memory architecture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HBM2 (High Bandwidth Memory, 2nd Gen.)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Unified Memory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Compute Preemption</a:t>
            </a:r>
            <a:endParaRPr/>
          </a:p>
        </p:txBody>
      </p:sp>
      <p:pic>
        <p:nvPicPr>
          <p:cNvPr id="270" name="Google Shape;27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72648" y="491550"/>
            <a:ext cx="3271351" cy="91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GPU Architecture: Pascal</a:t>
            </a:r>
            <a:endParaRPr/>
          </a:p>
        </p:txBody>
      </p:sp>
      <p:sp>
        <p:nvSpPr>
          <p:cNvPr id="276" name="Google Shape;276;p39"/>
          <p:cNvSpPr txBox="1"/>
          <p:nvPr>
            <p:ph idx="1" type="body"/>
          </p:nvPr>
        </p:nvSpPr>
        <p:spPr>
          <a:xfrm>
            <a:off x="729450" y="2078875"/>
            <a:ext cx="4428000" cy="260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Warp Scheduler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Same Dual scheduler as Fermi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Improved Scheduling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Less Power Consumption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Support for FP16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Less precision required for deep neural networks.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Less precision allows larger networks to train on these GPUs.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5.3 TFLOPS of double precision floating point (FP64) performance 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10.6 TFLOPS of single precision (FP32) performance 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21.2 TFLOPS of half-precision (FP16) performance</a:t>
            </a:r>
            <a:endParaRPr/>
          </a:p>
        </p:txBody>
      </p:sp>
      <p:pic>
        <p:nvPicPr>
          <p:cNvPr id="277" name="Google Shape;277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7300" y="1318638"/>
            <a:ext cx="3718375" cy="271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GPU Architecture: Pascal</a:t>
            </a:r>
            <a:endParaRPr/>
          </a:p>
        </p:txBody>
      </p:sp>
      <p:sp>
        <p:nvSpPr>
          <p:cNvPr id="283" name="Google Shape;283;p4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HBM2 Stacked Memory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Higher memory capacity and bandwidth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Allows up to 8 DRAM dies per stack</a:t>
            </a:r>
            <a:endParaRPr/>
          </a:p>
        </p:txBody>
      </p:sp>
      <p:pic>
        <p:nvPicPr>
          <p:cNvPr id="284" name="Google Shape;284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4225" y="1318650"/>
            <a:ext cx="3851292" cy="3064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GPU Architecture: Pascal</a:t>
            </a:r>
            <a:endParaRPr/>
          </a:p>
        </p:txBody>
      </p:sp>
      <p:sp>
        <p:nvSpPr>
          <p:cNvPr id="290" name="Google Shape;290;p41"/>
          <p:cNvSpPr txBox="1"/>
          <p:nvPr>
            <p:ph idx="1" type="body"/>
          </p:nvPr>
        </p:nvSpPr>
        <p:spPr>
          <a:xfrm>
            <a:off x="729450" y="2078875"/>
            <a:ext cx="36540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Unified Memory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Previously, illegal due to scenario of CPU accessing Unified Memory while GPU kernel was active.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Still need to ensure synchronization to avoid data hazards.</a:t>
            </a:r>
            <a:endParaRPr/>
          </a:p>
        </p:txBody>
      </p:sp>
      <p:pic>
        <p:nvPicPr>
          <p:cNvPr id="291" name="Google Shape;291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5125" y="2973925"/>
            <a:ext cx="3653925" cy="1484418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07549" y="1130499"/>
            <a:ext cx="3653916" cy="157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	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At what calculation threshold is it more time efficient to use GPU rather than CPU?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At what </a:t>
            </a:r>
            <a:r>
              <a:rPr lang="en" sz="1800"/>
              <a:t>threshold</a:t>
            </a:r>
            <a:r>
              <a:rPr lang="en" sz="1800"/>
              <a:t> should we use multiple GPUs? Programs at scale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How much of the program must be pure calculations versus deterministic?</a:t>
            </a:r>
            <a:endParaRPr sz="18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Benchmarks</a:t>
            </a:r>
            <a:endParaRPr/>
          </a:p>
        </p:txBody>
      </p:sp>
      <p:sp>
        <p:nvSpPr>
          <p:cNvPr id="298" name="Google Shape;298;p42"/>
          <p:cNvSpPr txBox="1"/>
          <p:nvPr>
            <p:ph idx="1" type="body"/>
          </p:nvPr>
        </p:nvSpPr>
        <p:spPr>
          <a:xfrm>
            <a:off x="729450" y="2078875"/>
            <a:ext cx="43929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NUPAR: A suite of 8 applications designed to mimic real world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problems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Each application tests a specific aspect of modern GPUs,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Denoted by its Dwarf Taxonomy.</a:t>
            </a:r>
            <a:endParaRPr/>
          </a:p>
        </p:txBody>
      </p:sp>
      <p:pic>
        <p:nvPicPr>
          <p:cNvPr id="299" name="Google Shape;299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6088" y="1090600"/>
            <a:ext cx="3152775" cy="296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4" name="Google Shape;304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86700" y="732950"/>
            <a:ext cx="3390900" cy="407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1525" y="2158788"/>
            <a:ext cx="4921401" cy="2267927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43"/>
          <p:cNvSpPr txBox="1"/>
          <p:nvPr>
            <p:ph type="title"/>
          </p:nvPr>
        </p:nvSpPr>
        <p:spPr>
          <a:xfrm>
            <a:off x="727650" y="13509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NUPAR Examples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Plans</a:t>
            </a:r>
            <a:endParaRPr/>
          </a:p>
        </p:txBody>
      </p:sp>
      <p:sp>
        <p:nvSpPr>
          <p:cNvPr id="312" name="Google Shape;312;p4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Matrix Multiplication, FFT, and Sorting Algorithm performance Benchmarks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CPU vs GPU Performance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GPU vs GPU Performance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Deep dive into performance differences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Reasons for any drastic differences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Exploring bottlenecks</a:t>
            </a:r>
            <a:endParaRPr sz="14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CPU vs GPU Performance</a:t>
            </a:r>
            <a:endParaRPr/>
          </a:p>
        </p:txBody>
      </p:sp>
      <p:sp>
        <p:nvSpPr>
          <p:cNvPr id="318" name="Google Shape;318;p45"/>
          <p:cNvSpPr txBox="1"/>
          <p:nvPr>
            <p:ph idx="1" type="body"/>
          </p:nvPr>
        </p:nvSpPr>
        <p:spPr>
          <a:xfrm>
            <a:off x="729450" y="2078875"/>
            <a:ext cx="2937600" cy="2261100"/>
          </a:xfrm>
          <a:prstGeom prst="rect">
            <a:avLst/>
          </a:prstGeom>
        </p:spPr>
        <p:txBody>
          <a:bodyPr anchorCtr="0" anchor="t" bIns="91425" lIns="91425" spcFirstLastPara="1" rIns="10007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Matrix multiplication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Sequential on CPU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In parallel on GPU with system memory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In parallel on GPU with shared memory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FFT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Sorting</a:t>
            </a:r>
            <a:r>
              <a:rPr lang="en"/>
              <a:t> </a:t>
            </a:r>
            <a:r>
              <a:rPr lang="en"/>
              <a:t>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At what efficiency threshold do we switch from CPU to GPU?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Same for GPU vs GPU</a:t>
            </a:r>
            <a:endParaRPr/>
          </a:p>
        </p:txBody>
      </p:sp>
      <p:pic>
        <p:nvPicPr>
          <p:cNvPr id="319" name="Google Shape;319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8775" y="2128257"/>
            <a:ext cx="4069149" cy="2416750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p45"/>
          <p:cNvSpPr txBox="1"/>
          <p:nvPr/>
        </p:nvSpPr>
        <p:spPr>
          <a:xfrm>
            <a:off x="5470325" y="4794500"/>
            <a:ext cx="2418000" cy="1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1" name="Google Shape;321;p45"/>
          <p:cNvSpPr txBox="1"/>
          <p:nvPr/>
        </p:nvSpPr>
        <p:spPr>
          <a:xfrm>
            <a:off x="5329075" y="4599100"/>
            <a:ext cx="3024600" cy="1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Lato"/>
                <a:ea typeface="Lato"/>
                <a:cs typeface="Lato"/>
                <a:sym typeface="Lato"/>
              </a:rPr>
              <a:t>Dobravec &amp; Bulic, 2017</a:t>
            </a:r>
            <a:endParaRPr sz="6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327" name="Google Shape;327;p4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VW Lee, C Kim, J Chhugani et al. (June 2010).  “Debunking the 100x GPU vs. CPU myth: An evaluation of throughput computing on CPU and GPU .”  </a:t>
            </a:r>
            <a:r>
              <a:rPr i="1" lang="en" sz="800"/>
              <a:t>International Society for Computers and their Applications (ISCA).</a:t>
            </a:r>
            <a:endParaRPr sz="800"/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M Silberstein, A Schuster, D. Geiger et al (June 2008).  “Efficient computation of sum-products through software-managed cache.”  </a:t>
            </a:r>
            <a:r>
              <a:rPr i="1" lang="en" sz="800"/>
              <a:t>International Conference on Supercomputing</a:t>
            </a:r>
            <a:r>
              <a:rPr lang="en" sz="800"/>
              <a:t>.</a:t>
            </a:r>
            <a:endParaRPr sz="800"/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NK Govindaraju, B Lloyd, Y Dotsenko et al (November 2008).  “High performance discrete Fourier transforms on graphics processors,”  </a:t>
            </a:r>
            <a:r>
              <a:rPr i="1" lang="en" sz="800"/>
              <a:t>Proceedings of the ACM/IEEE Conference on Supercomputing</a:t>
            </a:r>
            <a:r>
              <a:rPr lang="en" sz="800"/>
              <a:t>.</a:t>
            </a:r>
            <a:endParaRPr sz="800"/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T Dobravec &amp; P Bulic.  (July 2017).  “Comparing CPU and GPU implementation of a simple matrix multiplication algorithm.”  </a:t>
            </a:r>
            <a:r>
              <a:rPr i="1" lang="en" sz="800"/>
              <a:t>International Journal of Computer Electrical Engineering</a:t>
            </a:r>
            <a:r>
              <a:rPr lang="en" sz="800"/>
              <a:t>.</a:t>
            </a:r>
            <a:endParaRPr sz="800"/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McClanahan, Chris (2011) “History and Evolution of GPU Architecture, A Paper Survey” </a:t>
            </a:r>
            <a:endParaRPr sz="800"/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NVIDIA, (2008). “Whitepaper NVIDIA’s Next Generation CUDA Compute Architecture: Fermi”</a:t>
            </a:r>
            <a:endParaRPr sz="800"/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NVIDIA, (2012). “Technology Overview NVIDIA GeForce GTX 680”</a:t>
            </a:r>
            <a:endParaRPr sz="800"/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NVIDIA, (2016). “Whitepaper NVIDIA Tesla P100”</a:t>
            </a:r>
            <a:endParaRPr sz="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CPU vs. GPU Design and Limitations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18502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“If a CPU is a giant warrior with rippling muscles and lighting reflexes, a GPU is an entire army of 20lb Smurfs carrying wooden swords.”  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-  Kiaran Ritchie, Principal Technical Animator at BioWare</a:t>
            </a:r>
            <a:endParaRPr sz="1800"/>
          </a:p>
        </p:txBody>
      </p:sp>
      <p:pic>
        <p:nvPicPr>
          <p:cNvPr id="106" name="Google Shape;10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2574" y="3189475"/>
            <a:ext cx="2402500" cy="1732724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6"/>
          <p:cNvSpPr txBox="1"/>
          <p:nvPr/>
        </p:nvSpPr>
        <p:spPr>
          <a:xfrm>
            <a:off x="5811025" y="4927450"/>
            <a:ext cx="32658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Lato"/>
                <a:ea typeface="Lato"/>
                <a:cs typeface="Lato"/>
                <a:sym typeface="Lato"/>
              </a:rPr>
              <a:t>https://www.prexamples.com/2013/06/smurfs-invade-the-streets-of-rome/</a:t>
            </a:r>
            <a:endParaRPr sz="6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8" name="Google Shape;10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94400" y="3189475"/>
            <a:ext cx="1282625" cy="1786524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6"/>
          <p:cNvSpPr txBox="1"/>
          <p:nvPr/>
        </p:nvSpPr>
        <p:spPr>
          <a:xfrm>
            <a:off x="1867125" y="4927450"/>
            <a:ext cx="2436300" cy="1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Lato"/>
                <a:ea typeface="Lato"/>
                <a:cs typeface="Lato"/>
                <a:sym typeface="Lato"/>
              </a:rPr>
              <a:t>https://scryfall.com/card/tmma/1/giant-warrior</a:t>
            </a:r>
            <a:endParaRPr sz="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0" name="Google Shape;110;p16"/>
          <p:cNvSpPr txBox="1"/>
          <p:nvPr/>
        </p:nvSpPr>
        <p:spPr>
          <a:xfrm>
            <a:off x="3775225" y="3615438"/>
            <a:ext cx="914100" cy="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4800"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VS</a:t>
            </a:r>
            <a:endParaRPr i="1" sz="4800"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CPU General Features</a:t>
            </a:r>
            <a:endParaRPr/>
          </a:p>
        </p:txBody>
      </p:sp>
      <p:sp>
        <p:nvSpPr>
          <p:cNvPr id="116" name="Google Shape;116;p17"/>
          <p:cNvSpPr txBox="1"/>
          <p:nvPr>
            <p:ph idx="1" type="body"/>
          </p:nvPr>
        </p:nvSpPr>
        <p:spPr>
          <a:xfrm>
            <a:off x="729450" y="2078875"/>
            <a:ext cx="53391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Multiple instructions/multiple data (MIMD)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Handle multiple tasks sequentially by pipelining on single core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Clock speed generally high (up to 5 Ghz)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Interrupt handling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Can handle branch prediction, prefetching</a:t>
            </a:r>
            <a:endParaRPr/>
          </a:p>
        </p:txBody>
      </p:sp>
      <p:pic>
        <p:nvPicPr>
          <p:cNvPr id="117" name="Google Shape;11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35075" y="2347400"/>
            <a:ext cx="2773475" cy="208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CPU Limitations</a:t>
            </a:r>
            <a:endParaRPr/>
          </a:p>
        </p:txBody>
      </p:sp>
      <p:sp>
        <p:nvSpPr>
          <p:cNvPr id="123" name="Google Shape;123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Fewer number of cores (typically 4 to 8 but up to 24 on Heracles)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Utilizes system memory, shared across all applications, lower bandwidth (20-40 GB/s)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Power requirements per core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Branch prediction and prefetching capability leads to vulnerability to Spectre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GPU General Features</a:t>
            </a:r>
            <a:endParaRPr/>
          </a:p>
        </p:txBody>
      </p:sp>
      <p:sp>
        <p:nvSpPr>
          <p:cNvPr id="129" name="Google Shape;129;p19"/>
          <p:cNvSpPr txBox="1"/>
          <p:nvPr>
            <p:ph idx="1" type="body"/>
          </p:nvPr>
        </p:nvSpPr>
        <p:spPr>
          <a:xfrm>
            <a:off x="729450" y="2078875"/>
            <a:ext cx="56292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Single instruction/multiple data (SIMD)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Handle calculations in parallel across cores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Significant multithreading per core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High number of cores (up to 512 per chip)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Dedicated memory, higher memory bandwidth (300+ GB/s)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Lacks branch prediction, prefetching, and out-of-order execution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Allows more processing power to compute floating point operations</a:t>
            </a:r>
            <a:endParaRPr/>
          </a:p>
        </p:txBody>
      </p:sp>
      <p:pic>
        <p:nvPicPr>
          <p:cNvPr id="130" name="Google Shape;13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58550" y="2941525"/>
            <a:ext cx="2541724" cy="190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GPU Limitations</a:t>
            </a:r>
            <a:endParaRPr/>
          </a:p>
        </p:txBody>
      </p:sp>
      <p:sp>
        <p:nvSpPr>
          <p:cNvPr id="136" name="Google Shape;136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Cannot handle interrupts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Lacks branch prediction, prefetching, and out-of-order execution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Lower overall clock speed (around 2 Ghz)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Potential Research Bias</a:t>
            </a:r>
            <a:endParaRPr/>
          </a:p>
        </p:txBody>
      </p:sp>
      <p:sp>
        <p:nvSpPr>
          <p:cNvPr id="142" name="Google Shape;142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Research by CPU manufacturers report only modest speed up when using GPUs (2.5x) (Lee et al. 2010)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Algorithms optimized for both</a:t>
            </a:r>
            <a:r>
              <a:rPr lang="en"/>
              <a:t> GPUs and CPUs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Tested on high-throughput computing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Research by third party entities report much higher speed up (8-40x) with Fast Fourier transform on GPUs (Govindaraju et al. 2008)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Research by academic entities report orders of magnitude faster speed up (270-2700x)  (Silberstein et al. 2008)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Other academics corroborate some findings (2.5-8x with matrix multiplication)  (Dobravec &amp; Bulic 2017)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