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4" autoAdjust="0"/>
    <p:restoredTop sz="94660"/>
  </p:normalViewPr>
  <p:slideViewPr>
    <p:cSldViewPr>
      <p:cViewPr varScale="1">
        <p:scale>
          <a:sx n="103" d="100"/>
          <a:sy n="103" d="100"/>
        </p:scale>
        <p:origin x="78" y="408"/>
      </p:cViewPr>
      <p:guideLst>
        <p:guide orient="horz" pos="2160"/>
        <p:guide pos="384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37161" cy="13716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A34D-3A3B-4A08-BF5C-9660A308A6F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44624" y="3615886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Seafloor sonar</a:t>
            </a:r>
            <a:endParaRPr lang="en-US" sz="1000" dirty="0"/>
          </a:p>
        </p:txBody>
      </p:sp>
      <p:sp>
        <p:nvSpPr>
          <p:cNvPr id="5" name="Oval 4"/>
          <p:cNvSpPr/>
          <p:nvPr/>
        </p:nvSpPr>
        <p:spPr>
          <a:xfrm>
            <a:off x="108746" y="1645975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Primary radar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6294000" y="3615885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Debris field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4883639" y="1577845"/>
            <a:ext cx="1355558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Crash location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670509" y="185894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vg wind direction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8304613" y="2927450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avg wind speed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7648833" y="236103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avg sea current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2635145" y="1626339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ACARS observation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6294000" y="4918764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Satellite imagery debris field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2893689" y="2853723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Underwater locator beacon (ULB)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47782" y="872103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Secondary radar</a:t>
            </a:r>
            <a:endParaRPr lang="en-US" sz="1000" dirty="0"/>
          </a:p>
        </p:txBody>
      </p:sp>
      <p:sp>
        <p:nvSpPr>
          <p:cNvPr id="16" name="Diamond 15"/>
          <p:cNvSpPr/>
          <p:nvPr/>
        </p:nvSpPr>
        <p:spPr>
          <a:xfrm>
            <a:off x="9806998" y="1437843"/>
            <a:ext cx="680466" cy="65371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50061" y="1178035"/>
            <a:ext cx="113096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location SAR vehicle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45" idx="4"/>
            <a:endCxn id="5" idx="0"/>
          </p:cNvCxnSpPr>
          <p:nvPr/>
        </p:nvCxnSpPr>
        <p:spPr>
          <a:xfrm flipH="1">
            <a:off x="786525" y="602707"/>
            <a:ext cx="1633483" cy="10432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7" idx="1"/>
          </p:cNvCxnSpPr>
          <p:nvPr/>
        </p:nvCxnSpPr>
        <p:spPr>
          <a:xfrm flipV="1">
            <a:off x="6239197" y="1406635"/>
            <a:ext cx="1910864" cy="4038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  <a:endCxn id="7" idx="0"/>
          </p:cNvCxnSpPr>
          <p:nvPr/>
        </p:nvCxnSpPr>
        <p:spPr>
          <a:xfrm>
            <a:off x="5561418" y="2043066"/>
            <a:ext cx="1410361" cy="15728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4" idx="0"/>
          </p:cNvCxnSpPr>
          <p:nvPr/>
        </p:nvCxnSpPr>
        <p:spPr>
          <a:xfrm flipH="1">
            <a:off x="4922403" y="2043066"/>
            <a:ext cx="639015" cy="15728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5" idx="4"/>
            <a:endCxn id="15" idx="0"/>
          </p:cNvCxnSpPr>
          <p:nvPr/>
        </p:nvCxnSpPr>
        <p:spPr>
          <a:xfrm flipH="1">
            <a:off x="725561" y="602707"/>
            <a:ext cx="1694447" cy="2693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4"/>
            <a:endCxn id="7" idx="0"/>
          </p:cNvCxnSpPr>
          <p:nvPr/>
        </p:nvCxnSpPr>
        <p:spPr>
          <a:xfrm flipH="1">
            <a:off x="6971779" y="2324170"/>
            <a:ext cx="376509" cy="129171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4"/>
            <a:endCxn id="7" idx="0"/>
          </p:cNvCxnSpPr>
          <p:nvPr/>
        </p:nvCxnSpPr>
        <p:spPr>
          <a:xfrm flipH="1">
            <a:off x="6971779" y="2826260"/>
            <a:ext cx="1354833" cy="789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4"/>
            <a:endCxn id="7" idx="0"/>
          </p:cNvCxnSpPr>
          <p:nvPr/>
        </p:nvCxnSpPr>
        <p:spPr>
          <a:xfrm flipH="1">
            <a:off x="6971779" y="3392671"/>
            <a:ext cx="2010613" cy="2232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" idx="4"/>
            <a:endCxn id="14" idx="0"/>
          </p:cNvCxnSpPr>
          <p:nvPr/>
        </p:nvCxnSpPr>
        <p:spPr>
          <a:xfrm flipH="1">
            <a:off x="3571468" y="2043066"/>
            <a:ext cx="1989950" cy="8106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5" idx="4"/>
            <a:endCxn id="12" idx="0"/>
          </p:cNvCxnSpPr>
          <p:nvPr/>
        </p:nvCxnSpPr>
        <p:spPr>
          <a:xfrm>
            <a:off x="2420008" y="602707"/>
            <a:ext cx="892916" cy="10236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4"/>
            <a:endCxn id="13" idx="0"/>
          </p:cNvCxnSpPr>
          <p:nvPr/>
        </p:nvCxnSpPr>
        <p:spPr>
          <a:xfrm>
            <a:off x="6971779" y="4081106"/>
            <a:ext cx="0" cy="8376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742229" y="137486"/>
            <a:ext cx="1355558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last segment of flight path</a:t>
            </a:r>
            <a:endParaRPr lang="en-US" sz="1000" dirty="0"/>
          </a:p>
        </p:txBody>
      </p:sp>
      <p:cxnSp>
        <p:nvCxnSpPr>
          <p:cNvPr id="146" name="Straight Arrow Connector 145"/>
          <p:cNvCxnSpPr>
            <a:stCxn id="145" idx="5"/>
            <a:endCxn id="8" idx="1"/>
          </p:cNvCxnSpPr>
          <p:nvPr/>
        </p:nvCxnSpPr>
        <p:spPr>
          <a:xfrm>
            <a:off x="2899270" y="534577"/>
            <a:ext cx="2182886" cy="11113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5" idx="4"/>
            <a:endCxn id="74" idx="0"/>
          </p:cNvCxnSpPr>
          <p:nvPr/>
        </p:nvCxnSpPr>
        <p:spPr>
          <a:xfrm flipH="1">
            <a:off x="1943566" y="602707"/>
            <a:ext cx="476442" cy="14820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208600" y="2084724"/>
            <a:ext cx="1469932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Satellite communication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242561" y="4368323"/>
            <a:ext cx="3748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SAR vehicles:</a:t>
            </a:r>
            <a:br>
              <a:rPr lang="en-US" dirty="0" smtClean="0"/>
            </a:br>
            <a:r>
              <a:rPr lang="en-US" dirty="0" smtClean="0"/>
              <a:t>15x RMAF aircraft</a:t>
            </a:r>
            <a:br>
              <a:rPr lang="en-US" dirty="0" smtClean="0"/>
            </a:br>
            <a:r>
              <a:rPr lang="en-US" dirty="0" smtClean="0"/>
              <a:t>4x Hercules C130</a:t>
            </a:r>
          </a:p>
          <a:p>
            <a:r>
              <a:rPr lang="en-US" dirty="0" smtClean="0"/>
              <a:t>1x CN 235</a:t>
            </a:r>
          </a:p>
          <a:p>
            <a:r>
              <a:rPr lang="en-US" dirty="0" smtClean="0"/>
              <a:t>4x EC 725 tactical transport helicopter</a:t>
            </a:r>
          </a:p>
          <a:p>
            <a:r>
              <a:rPr lang="en-US" dirty="0" smtClean="0"/>
              <a:t>2x Augusta helicopters</a:t>
            </a:r>
            <a:br>
              <a:rPr lang="en-US" dirty="0" smtClean="0"/>
            </a:br>
            <a:r>
              <a:rPr lang="en-US" dirty="0" smtClean="0"/>
              <a:t>9x vessels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9065513" y="93904"/>
            <a:ext cx="1355558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Position SAR vehicle</a:t>
            </a:r>
            <a:endParaRPr lang="en-US" sz="1000" dirty="0"/>
          </a:p>
        </p:txBody>
      </p:sp>
      <p:cxnSp>
        <p:nvCxnSpPr>
          <p:cNvPr id="96" name="Straight Arrow Connector 95"/>
          <p:cNvCxnSpPr>
            <a:stCxn id="95" idx="4"/>
            <a:endCxn id="16" idx="0"/>
          </p:cNvCxnSpPr>
          <p:nvPr/>
        </p:nvCxnSpPr>
        <p:spPr>
          <a:xfrm>
            <a:off x="9743292" y="559125"/>
            <a:ext cx="403939" cy="878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7" idx="3"/>
            <a:endCxn id="16" idx="1"/>
          </p:cNvCxnSpPr>
          <p:nvPr/>
        </p:nvCxnSpPr>
        <p:spPr>
          <a:xfrm>
            <a:off x="9281029" y="1406635"/>
            <a:ext cx="525969" cy="3580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5" idx="4"/>
            <a:endCxn id="17" idx="0"/>
          </p:cNvCxnSpPr>
          <p:nvPr/>
        </p:nvCxnSpPr>
        <p:spPr>
          <a:xfrm flipH="1">
            <a:off x="8715545" y="559125"/>
            <a:ext cx="1027747" cy="618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419926" y="685800"/>
            <a:ext cx="5070490" cy="5486400"/>
            <a:chOff x="2419926" y="685800"/>
            <a:chExt cx="5070490" cy="5486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433781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2801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77404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23577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42597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67200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81600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00620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25223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571396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90416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15019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47636" y="70288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433781" y="1165844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447636" y="157732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433781" y="205739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419926" y="2520347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447636" y="301751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447636" y="3416069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433781" y="3879026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47636" y="4290509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33781" y="480061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19926" y="5263567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433781" y="567505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419926" y="6162268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pla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99468">
            <a:off x="4121983" y="2804549"/>
            <a:ext cx="649262" cy="6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1026" idx="2"/>
          </p:cNvCxnSpPr>
          <p:nvPr/>
        </p:nvCxnSpPr>
        <p:spPr>
          <a:xfrm flipH="1" flipV="1">
            <a:off x="2419926" y="1679511"/>
            <a:ext cx="1760737" cy="12635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ine Callout 1 (No Border) 91"/>
          <p:cNvSpPr/>
          <p:nvPr/>
        </p:nvSpPr>
        <p:spPr>
          <a:xfrm>
            <a:off x="3032741" y="3879026"/>
            <a:ext cx="914400" cy="612648"/>
          </a:xfrm>
          <a:prstGeom prst="callout1">
            <a:avLst>
              <a:gd name="adj1" fmla="val -202021"/>
              <a:gd name="adj2" fmla="val 66668"/>
              <a:gd name="adj3" fmla="val 560"/>
              <a:gd name="adj4" fmla="val 51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Last ACARS message</a:t>
            </a:r>
            <a:endParaRPr lang="en-US" sz="1100" dirty="0"/>
          </a:p>
        </p:txBody>
      </p:sp>
      <p:sp>
        <p:nvSpPr>
          <p:cNvPr id="95" name="Line Callout 1 (No Border) 94"/>
          <p:cNvSpPr/>
          <p:nvPr/>
        </p:nvSpPr>
        <p:spPr>
          <a:xfrm>
            <a:off x="5821678" y="1453258"/>
            <a:ext cx="914400" cy="612648"/>
          </a:xfrm>
          <a:prstGeom prst="callout1">
            <a:avLst>
              <a:gd name="adj1" fmla="val 343688"/>
              <a:gd name="adj2" fmla="val -91666"/>
              <a:gd name="adj3" fmla="val 101617"/>
              <a:gd name="adj4" fmla="val 5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Last primary radar contact</a:t>
            </a:r>
            <a:endParaRPr lang="en-US" sz="1100" dirty="0"/>
          </a:p>
        </p:txBody>
      </p:sp>
      <p:sp>
        <p:nvSpPr>
          <p:cNvPr id="89" name="5-Point Star 88"/>
          <p:cNvSpPr/>
          <p:nvPr/>
        </p:nvSpPr>
        <p:spPr>
          <a:xfrm>
            <a:off x="3489941" y="2428913"/>
            <a:ext cx="274322" cy="3142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/>
          <p:cNvGrpSpPr/>
          <p:nvPr/>
        </p:nvGrpSpPr>
        <p:grpSpPr>
          <a:xfrm rot="2171174">
            <a:off x="4834143" y="3149480"/>
            <a:ext cx="2483438" cy="1319600"/>
            <a:chOff x="8427737" y="1068670"/>
            <a:chExt cx="2483438" cy="1319600"/>
          </a:xfrm>
        </p:grpSpPr>
        <p:sp>
          <p:nvSpPr>
            <p:cNvPr id="93" name="Oval 92"/>
            <p:cNvSpPr/>
            <p:nvPr/>
          </p:nvSpPr>
          <p:spPr>
            <a:xfrm>
              <a:off x="8427737" y="1780194"/>
              <a:ext cx="2031500" cy="60807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8" name="Straight Connector 1027"/>
            <p:cNvCxnSpPr/>
            <p:nvPr/>
          </p:nvCxnSpPr>
          <p:spPr>
            <a:xfrm>
              <a:off x="9443487" y="1453258"/>
              <a:ext cx="0" cy="60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9443487" y="2057390"/>
              <a:ext cx="11788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9301461" y="106867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y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22313" y="180997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x</a:t>
              </a:r>
              <a:endParaRPr lang="en-US" dirty="0"/>
            </a:p>
          </p:txBody>
        </p:sp>
      </p:grpSp>
      <p:cxnSp>
        <p:nvCxnSpPr>
          <p:cNvPr id="111" name="Straight Connector 110"/>
          <p:cNvCxnSpPr>
            <a:endCxn id="1026" idx="0"/>
          </p:cNvCxnSpPr>
          <p:nvPr/>
        </p:nvCxnSpPr>
        <p:spPr>
          <a:xfrm flipH="1" flipV="1">
            <a:off x="4712565" y="3315340"/>
            <a:ext cx="2617884" cy="189675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5-Point Star 93"/>
          <p:cNvSpPr/>
          <p:nvPr/>
        </p:nvSpPr>
        <p:spPr>
          <a:xfrm>
            <a:off x="4842492" y="3386099"/>
            <a:ext cx="274322" cy="3142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/>
          <p:cNvSpPr/>
          <p:nvPr/>
        </p:nvSpPr>
        <p:spPr>
          <a:xfrm>
            <a:off x="4446614" y="779389"/>
            <a:ext cx="3016092" cy="386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4587229" y="960102"/>
            <a:ext cx="471065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5164792" y="779389"/>
            <a:ext cx="2165657" cy="54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Suspected flight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419926" y="685800"/>
            <a:ext cx="5070490" cy="5486400"/>
            <a:chOff x="2419926" y="685800"/>
            <a:chExt cx="5070490" cy="5486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433781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2801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77404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23577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42597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67200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81600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00620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25223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571396" y="702887"/>
              <a:ext cx="13855" cy="546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90416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15019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47636" y="70288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433781" y="1165844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447636" y="157732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433781" y="205739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419926" y="2520347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447636" y="3017517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447636" y="3416069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433781" y="3879026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47636" y="4290509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33781" y="480061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19926" y="5263567"/>
              <a:ext cx="5056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433781" y="5675050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419926" y="6162268"/>
              <a:ext cx="5042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 flipV="1">
            <a:off x="9525025" y="1125379"/>
            <a:ext cx="1760737" cy="12635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96" y="4819215"/>
            <a:ext cx="430745" cy="430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1" y="698153"/>
            <a:ext cx="469407" cy="4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5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321096" y="1097263"/>
                <a:ext cx="570722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096" y="1097263"/>
                <a:ext cx="570722" cy="46522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27609" y="6159724"/>
            <a:ext cx="658291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7285995" y="6181359"/>
            <a:ext cx="662585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LR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7305836" y="4800397"/>
            <a:ext cx="618608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</a:t>
            </a:r>
            <a:endParaRPr lang="en-US" sz="1000" dirty="0"/>
          </a:p>
        </p:txBody>
      </p:sp>
      <p:sp>
        <p:nvSpPr>
          <p:cNvPr id="145" name="Oval 144"/>
          <p:cNvSpPr/>
          <p:nvPr/>
        </p:nvSpPr>
        <p:spPr>
          <a:xfrm>
            <a:off x="6196515" y="6158666"/>
            <a:ext cx="608304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DT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68306" y="112536"/>
            <a:ext cx="1680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LS - Location Smuggler’s boat</a:t>
            </a:r>
          </a:p>
          <a:p>
            <a:r>
              <a:rPr lang="nl-NL" sz="900" dirty="0" smtClean="0"/>
              <a:t>AF – Amount Fuel at time t=0</a:t>
            </a:r>
          </a:p>
          <a:p>
            <a:r>
              <a:rPr lang="nl-NL" sz="900" dirty="0" smtClean="0"/>
              <a:t>LR – Location of refuel ships</a:t>
            </a:r>
          </a:p>
          <a:p>
            <a:r>
              <a:rPr lang="nl-NL" sz="900" dirty="0" smtClean="0"/>
              <a:t>IA – Intercept Area</a:t>
            </a:r>
          </a:p>
          <a:p>
            <a:r>
              <a:rPr lang="nl-NL" sz="900" dirty="0" smtClean="0"/>
              <a:t>LP – Location of Patrol Ship</a:t>
            </a:r>
          </a:p>
          <a:p>
            <a:r>
              <a:rPr lang="nl-NL" sz="900" dirty="0" smtClean="0"/>
              <a:t>RA – Refueling Action</a:t>
            </a:r>
          </a:p>
          <a:p>
            <a:r>
              <a:rPr lang="nl-NL" sz="900" dirty="0" smtClean="0"/>
              <a:t>DT – distance to travel</a:t>
            </a:r>
          </a:p>
          <a:p>
            <a:r>
              <a:rPr lang="nl-NL" sz="900" dirty="0" smtClean="0"/>
              <a:t>VO - </a:t>
            </a:r>
            <a:r>
              <a:rPr lang="en-US" sz="900" dirty="0"/>
              <a:t>Visual Observation Go-Fast</a:t>
            </a:r>
          </a:p>
          <a:p>
            <a:r>
              <a:rPr lang="en-US" sz="900" dirty="0" smtClean="0"/>
              <a:t>RO </a:t>
            </a:r>
            <a:r>
              <a:rPr lang="en-US" sz="900" dirty="0"/>
              <a:t>- Radar Observation Go-Fast</a:t>
            </a:r>
          </a:p>
          <a:p>
            <a:endParaRPr lang="en-US" sz="900" dirty="0"/>
          </a:p>
        </p:txBody>
      </p:sp>
      <p:cxnSp>
        <p:nvCxnSpPr>
          <p:cNvPr id="85" name="Straight Arrow Connector 84"/>
          <p:cNvCxnSpPr>
            <a:stCxn id="8" idx="4"/>
            <a:endCxn id="119" idx="0"/>
          </p:cNvCxnSpPr>
          <p:nvPr/>
        </p:nvCxnSpPr>
        <p:spPr>
          <a:xfrm>
            <a:off x="1606457" y="1562484"/>
            <a:ext cx="1992870" cy="14074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2906466" y="1908701"/>
                <a:ext cx="630595" cy="46522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66" y="1908701"/>
                <a:ext cx="630595" cy="46522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stCxn id="9" idx="0"/>
            <a:endCxn id="13" idx="4"/>
          </p:cNvCxnSpPr>
          <p:nvPr/>
        </p:nvCxnSpPr>
        <p:spPr>
          <a:xfrm flipH="1" flipV="1">
            <a:off x="7615140" y="5265618"/>
            <a:ext cx="1141615" cy="8941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" idx="0"/>
            <a:endCxn id="119" idx="2"/>
          </p:cNvCxnSpPr>
          <p:nvPr/>
        </p:nvCxnSpPr>
        <p:spPr>
          <a:xfrm flipH="1" flipV="1">
            <a:off x="3599327" y="3350531"/>
            <a:ext cx="4015813" cy="14498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0"/>
            <a:endCxn id="13" idx="4"/>
          </p:cNvCxnSpPr>
          <p:nvPr/>
        </p:nvCxnSpPr>
        <p:spPr>
          <a:xfrm flipH="1" flipV="1">
            <a:off x="7615140" y="5265618"/>
            <a:ext cx="2148" cy="9157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4"/>
            <a:endCxn id="119" idx="0"/>
          </p:cNvCxnSpPr>
          <p:nvPr/>
        </p:nvCxnSpPr>
        <p:spPr>
          <a:xfrm>
            <a:off x="3221764" y="2373922"/>
            <a:ext cx="377563" cy="5959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3384771" y="2969895"/>
                <a:ext cx="429111" cy="3806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𝐼𝐴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71" y="2969895"/>
                <a:ext cx="429111" cy="380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/>
          <p:cNvCxnSpPr>
            <a:stCxn id="145" idx="0"/>
            <a:endCxn id="13" idx="4"/>
          </p:cNvCxnSpPr>
          <p:nvPr/>
        </p:nvCxnSpPr>
        <p:spPr>
          <a:xfrm flipV="1">
            <a:off x="6500667" y="5265618"/>
            <a:ext cx="1114473" cy="893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Diamond 148"/>
              <p:cNvSpPr/>
              <p:nvPr/>
            </p:nvSpPr>
            <p:spPr>
              <a:xfrm>
                <a:off x="2666975" y="3823788"/>
                <a:ext cx="554789" cy="503352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9" name="Diamond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75" y="3823788"/>
                <a:ext cx="554789" cy="503352"/>
              </a:xfrm>
              <a:prstGeom prst="diamond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/>
          <p:cNvCxnSpPr>
            <a:stCxn id="119" idx="2"/>
            <a:endCxn id="149" idx="0"/>
          </p:cNvCxnSpPr>
          <p:nvPr/>
        </p:nvCxnSpPr>
        <p:spPr>
          <a:xfrm flipH="1">
            <a:off x="2944370" y="3350531"/>
            <a:ext cx="654957" cy="473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35238" y="2826618"/>
                <a:ext cx="551635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8" y="2826618"/>
                <a:ext cx="551635" cy="46522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8" idx="4"/>
            <a:endCxn id="30" idx="0"/>
          </p:cNvCxnSpPr>
          <p:nvPr/>
        </p:nvCxnSpPr>
        <p:spPr>
          <a:xfrm flipH="1">
            <a:off x="611056" y="1562484"/>
            <a:ext cx="995401" cy="12641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1200461" y="3099587"/>
                <a:ext cx="574600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61" y="3099587"/>
                <a:ext cx="574600" cy="46522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8" idx="4"/>
            <a:endCxn id="36" idx="0"/>
          </p:cNvCxnSpPr>
          <p:nvPr/>
        </p:nvCxnSpPr>
        <p:spPr>
          <a:xfrm flipH="1">
            <a:off x="1487761" y="1562484"/>
            <a:ext cx="118696" cy="15371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4"/>
            <a:endCxn id="149" idx="0"/>
          </p:cNvCxnSpPr>
          <p:nvPr/>
        </p:nvCxnSpPr>
        <p:spPr>
          <a:xfrm>
            <a:off x="1606457" y="1562484"/>
            <a:ext cx="1337913" cy="22613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273034" y="1097263"/>
                <a:ext cx="570722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34" y="1097263"/>
                <a:ext cx="570722" cy="46522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73" idx="4"/>
            <a:endCxn id="77" idx="0"/>
          </p:cNvCxnSpPr>
          <p:nvPr/>
        </p:nvCxnSpPr>
        <p:spPr>
          <a:xfrm>
            <a:off x="5558395" y="1562484"/>
            <a:ext cx="1992870" cy="14074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/>
              <p:cNvSpPr/>
              <p:nvPr/>
            </p:nvSpPr>
            <p:spPr>
              <a:xfrm>
                <a:off x="6858404" y="1908701"/>
                <a:ext cx="630595" cy="46522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04" y="1908701"/>
                <a:ext cx="630595" cy="46522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stCxn id="75" idx="4"/>
            <a:endCxn id="77" idx="0"/>
          </p:cNvCxnSpPr>
          <p:nvPr/>
        </p:nvCxnSpPr>
        <p:spPr>
          <a:xfrm>
            <a:off x="7173702" y="2373922"/>
            <a:ext cx="377563" cy="5959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7336709" y="2969895"/>
                <a:ext cx="429111" cy="3806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𝐼𝐴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09" y="2969895"/>
                <a:ext cx="429111" cy="3806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Diamond 77"/>
              <p:cNvSpPr/>
              <p:nvPr/>
            </p:nvSpPr>
            <p:spPr>
              <a:xfrm>
                <a:off x="6618913" y="3823788"/>
                <a:ext cx="554789" cy="503352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8" name="Diamond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13" y="3823788"/>
                <a:ext cx="554789" cy="503352"/>
              </a:xfrm>
              <a:prstGeom prst="diamond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 flipH="1">
            <a:off x="6896308" y="3350531"/>
            <a:ext cx="654957" cy="473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/>
              <p:cNvSpPr/>
              <p:nvPr/>
            </p:nvSpPr>
            <p:spPr>
              <a:xfrm>
                <a:off x="4287176" y="2826618"/>
                <a:ext cx="551635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76" y="2826618"/>
                <a:ext cx="551635" cy="46522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4"/>
            <a:endCxn id="80" idx="0"/>
          </p:cNvCxnSpPr>
          <p:nvPr/>
        </p:nvCxnSpPr>
        <p:spPr>
          <a:xfrm flipH="1">
            <a:off x="4562994" y="1562484"/>
            <a:ext cx="995401" cy="12641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5152399" y="3099587"/>
                <a:ext cx="574600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99" y="3099587"/>
                <a:ext cx="574600" cy="46522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stCxn id="73" idx="4"/>
            <a:endCxn id="82" idx="0"/>
          </p:cNvCxnSpPr>
          <p:nvPr/>
        </p:nvCxnSpPr>
        <p:spPr>
          <a:xfrm flipH="1">
            <a:off x="5439699" y="1562484"/>
            <a:ext cx="118696" cy="15371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4"/>
            <a:endCxn id="78" idx="0"/>
          </p:cNvCxnSpPr>
          <p:nvPr/>
        </p:nvCxnSpPr>
        <p:spPr>
          <a:xfrm>
            <a:off x="5558395" y="1562484"/>
            <a:ext cx="1337913" cy="22613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224972" y="1097263"/>
                <a:ext cx="570722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972" y="1097263"/>
                <a:ext cx="570722" cy="46522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86" idx="4"/>
            <a:endCxn id="92" idx="0"/>
          </p:cNvCxnSpPr>
          <p:nvPr/>
        </p:nvCxnSpPr>
        <p:spPr>
          <a:xfrm>
            <a:off x="9510333" y="1562484"/>
            <a:ext cx="1992870" cy="14074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/>
              <p:cNvSpPr/>
              <p:nvPr/>
            </p:nvSpPr>
            <p:spPr>
              <a:xfrm>
                <a:off x="10810342" y="1908701"/>
                <a:ext cx="630595" cy="46522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8" name="Oval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342" y="1908701"/>
                <a:ext cx="630595" cy="46522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88" idx="4"/>
            <a:endCxn id="92" idx="0"/>
          </p:cNvCxnSpPr>
          <p:nvPr/>
        </p:nvCxnSpPr>
        <p:spPr>
          <a:xfrm>
            <a:off x="11125640" y="2373922"/>
            <a:ext cx="377563" cy="5959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1288647" y="2969895"/>
                <a:ext cx="429111" cy="3806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𝐼𝐴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647" y="2969895"/>
                <a:ext cx="429111" cy="3806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Diamond 92"/>
              <p:cNvSpPr/>
              <p:nvPr/>
            </p:nvSpPr>
            <p:spPr>
              <a:xfrm>
                <a:off x="10570851" y="3823788"/>
                <a:ext cx="554789" cy="503352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3" name="Diamond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851" y="3823788"/>
                <a:ext cx="554789" cy="503352"/>
              </a:xfrm>
              <a:prstGeom prst="diamond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>
            <a:stCxn id="92" idx="2"/>
            <a:endCxn id="93" idx="0"/>
          </p:cNvCxnSpPr>
          <p:nvPr/>
        </p:nvCxnSpPr>
        <p:spPr>
          <a:xfrm flipH="1">
            <a:off x="10848246" y="3350531"/>
            <a:ext cx="654957" cy="473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8239114" y="2826618"/>
                <a:ext cx="551635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𝑉𝑂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14" y="2826618"/>
                <a:ext cx="551635" cy="46522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86" idx="4"/>
            <a:endCxn id="96" idx="0"/>
          </p:cNvCxnSpPr>
          <p:nvPr/>
        </p:nvCxnSpPr>
        <p:spPr>
          <a:xfrm flipH="1">
            <a:off x="8514932" y="1562484"/>
            <a:ext cx="995401" cy="12641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9104337" y="3099587"/>
                <a:ext cx="574600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37" y="3099587"/>
                <a:ext cx="574600" cy="46522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6" idx="4"/>
            <a:endCxn id="99" idx="0"/>
          </p:cNvCxnSpPr>
          <p:nvPr/>
        </p:nvCxnSpPr>
        <p:spPr>
          <a:xfrm flipH="1">
            <a:off x="9391637" y="1562484"/>
            <a:ext cx="118696" cy="15371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6" idx="4"/>
            <a:endCxn id="93" idx="0"/>
          </p:cNvCxnSpPr>
          <p:nvPr/>
        </p:nvCxnSpPr>
        <p:spPr>
          <a:xfrm>
            <a:off x="9510333" y="1562484"/>
            <a:ext cx="1337913" cy="22613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" idx="6"/>
            <a:endCxn id="73" idx="2"/>
          </p:cNvCxnSpPr>
          <p:nvPr/>
        </p:nvCxnSpPr>
        <p:spPr>
          <a:xfrm>
            <a:off x="1891818" y="1329874"/>
            <a:ext cx="338121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6"/>
            <a:endCxn id="86" idx="2"/>
          </p:cNvCxnSpPr>
          <p:nvPr/>
        </p:nvCxnSpPr>
        <p:spPr>
          <a:xfrm>
            <a:off x="5843756" y="1329874"/>
            <a:ext cx="338121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" idx="0"/>
            <a:endCxn id="77" idx="2"/>
          </p:cNvCxnSpPr>
          <p:nvPr/>
        </p:nvCxnSpPr>
        <p:spPr>
          <a:xfrm flipH="1" flipV="1">
            <a:off x="7551265" y="3350531"/>
            <a:ext cx="63875" cy="14498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" idx="0"/>
            <a:endCxn id="92" idx="2"/>
          </p:cNvCxnSpPr>
          <p:nvPr/>
        </p:nvCxnSpPr>
        <p:spPr>
          <a:xfrm flipV="1">
            <a:off x="7615140" y="3350531"/>
            <a:ext cx="3888063" cy="14498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19" idx="3"/>
            <a:endCxn id="73" idx="2"/>
          </p:cNvCxnSpPr>
          <p:nvPr/>
        </p:nvCxnSpPr>
        <p:spPr>
          <a:xfrm flipV="1">
            <a:off x="3813882" y="1329874"/>
            <a:ext cx="1459152" cy="18303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7" idx="3"/>
            <a:endCxn id="86" idx="2"/>
          </p:cNvCxnSpPr>
          <p:nvPr/>
        </p:nvCxnSpPr>
        <p:spPr>
          <a:xfrm flipV="1">
            <a:off x="7765820" y="1329874"/>
            <a:ext cx="1459152" cy="18303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144197" y="4640842"/>
            <a:ext cx="4811991" cy="2149339"/>
            <a:chOff x="7380009" y="4466040"/>
            <a:chExt cx="4811991" cy="2149339"/>
          </a:xfrm>
        </p:grpSpPr>
        <p:sp>
          <p:nvSpPr>
            <p:cNvPr id="166" name="TextBox 165"/>
            <p:cNvSpPr txBox="1"/>
            <p:nvPr/>
          </p:nvSpPr>
          <p:spPr>
            <a:xfrm>
              <a:off x="7853184" y="6184492"/>
              <a:ext cx="4338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Utility is based on the chosen Intercept Area and the location of the smuggler’s boat</a:t>
              </a:r>
              <a:endParaRPr lang="en-US" sz="1100" dirty="0"/>
            </a:p>
          </p:txBody>
        </p:sp>
        <p:sp>
          <p:nvSpPr>
            <p:cNvPr id="167" name="Diamond 166"/>
            <p:cNvSpPr/>
            <p:nvPr/>
          </p:nvSpPr>
          <p:spPr>
            <a:xfrm>
              <a:off x="7477120" y="6260009"/>
              <a:ext cx="294892" cy="279855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34371" y="5779397"/>
              <a:ext cx="378227" cy="1703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IA</a:t>
              </a:r>
              <a:endParaRPr lang="en-US" sz="10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853184" y="5674397"/>
              <a:ext cx="4338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Decision node about Intercept Area which is based on the location of the go-fast, position of the patrol ship and refueling action at </a:t>
              </a:r>
              <a:r>
                <a:rPr lang="en-US" sz="1100" dirty="0" err="1" smtClean="0"/>
                <a:t>loc</a:t>
              </a:r>
              <a:r>
                <a:rPr lang="en-US" sz="1100" dirty="0" smtClean="0"/>
                <a:t> x</a:t>
              </a:r>
              <a:endParaRPr lang="en-US" sz="1100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7404169" y="5374407"/>
              <a:ext cx="438629" cy="2599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LP</a:t>
              </a:r>
              <a:endParaRPr lang="en-US" sz="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853184" y="5349254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Location of the Patrol ship is always known</a:t>
              </a:r>
              <a:endParaRPr lang="en-US" sz="11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7390395" y="4919392"/>
              <a:ext cx="466176" cy="289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</a:t>
              </a:r>
              <a:endParaRPr lang="en-US" sz="1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853184" y="4945622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Time invariant variables</a:t>
              </a:r>
              <a:endParaRPr lang="en-US" sz="11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7380009" y="4466040"/>
              <a:ext cx="466176" cy="289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</a:t>
              </a:r>
              <a:endParaRPr lang="en-US" sz="10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842798" y="4492270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Variables that change over time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3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917684" y="3393111"/>
            <a:ext cx="169629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LS - Location Smuggler’s Go-Fast</a:t>
            </a:r>
          </a:p>
          <a:p>
            <a:r>
              <a:rPr lang="nl-NL" sz="900" dirty="0" smtClean="0"/>
              <a:t>AF – Amount Fuel at time t=0</a:t>
            </a:r>
          </a:p>
          <a:p>
            <a:r>
              <a:rPr lang="nl-NL" sz="900" dirty="0" smtClean="0"/>
              <a:t>LR – Location of refuel ships</a:t>
            </a:r>
          </a:p>
          <a:p>
            <a:r>
              <a:rPr lang="nl-NL" sz="900" dirty="0" smtClean="0"/>
              <a:t>IA – Intercept Area</a:t>
            </a:r>
          </a:p>
          <a:p>
            <a:r>
              <a:rPr lang="nl-NL" sz="900" dirty="0" smtClean="0"/>
              <a:t>LP – Location of Patrol Ship</a:t>
            </a:r>
          </a:p>
          <a:p>
            <a:r>
              <a:rPr lang="nl-NL" sz="900" dirty="0" smtClean="0"/>
              <a:t>RA – Refueling Action</a:t>
            </a:r>
          </a:p>
          <a:p>
            <a:r>
              <a:rPr lang="nl-NL" sz="900" dirty="0" smtClean="0"/>
              <a:t>DT – distance to travel</a:t>
            </a:r>
          </a:p>
          <a:p>
            <a:r>
              <a:rPr lang="nl-NL" sz="900" dirty="0" smtClean="0"/>
              <a:t>VO - </a:t>
            </a:r>
            <a:r>
              <a:rPr lang="en-US" sz="900" dirty="0"/>
              <a:t>Visual Observation Go-Fast</a:t>
            </a:r>
          </a:p>
          <a:p>
            <a:r>
              <a:rPr lang="en-US" sz="900" dirty="0" smtClean="0"/>
              <a:t>RO </a:t>
            </a:r>
            <a:r>
              <a:rPr lang="en-US" sz="900" dirty="0"/>
              <a:t>- Radar Observation </a:t>
            </a:r>
            <a:r>
              <a:rPr lang="en-US" sz="900" dirty="0" smtClean="0"/>
              <a:t>Go-Fast</a:t>
            </a:r>
          </a:p>
          <a:p>
            <a:r>
              <a:rPr lang="en-US" sz="900" dirty="0" smtClean="0"/>
              <a:t>B – Bearing of the Go-fast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64" name="Oval 63"/>
          <p:cNvSpPr/>
          <p:nvPr/>
        </p:nvSpPr>
        <p:spPr>
          <a:xfrm>
            <a:off x="7426291" y="381374"/>
            <a:ext cx="658291" cy="4652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70900" y="381374"/>
            <a:ext cx="662585" cy="4652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668852" y="1570401"/>
            <a:ext cx="618608" cy="4652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64172" y="381373"/>
            <a:ext cx="608304" cy="4652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512978" y="1585347"/>
            <a:ext cx="570722" cy="4652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8" idx="4"/>
            <a:endCxn id="25" idx="1"/>
          </p:cNvCxnSpPr>
          <p:nvPr/>
        </p:nvCxnSpPr>
        <p:spPr>
          <a:xfrm>
            <a:off x="3798339" y="2050568"/>
            <a:ext cx="2056792" cy="8471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/>
              <p:cNvSpPr/>
              <p:nvPr/>
            </p:nvSpPr>
            <p:spPr>
              <a:xfrm>
                <a:off x="5436241" y="1570401"/>
                <a:ext cx="630595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𝐿𝑃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241" y="1570401"/>
                <a:ext cx="630595" cy="46522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Diamond 71"/>
              <p:cNvSpPr/>
              <p:nvPr/>
            </p:nvSpPr>
            <p:spPr>
              <a:xfrm>
                <a:off x="5253091" y="3880099"/>
                <a:ext cx="554789" cy="50335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Diamond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091" y="3880099"/>
                <a:ext cx="554789" cy="503352"/>
              </a:xfrm>
              <a:prstGeom prst="diamond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/>
              <p:cNvSpPr/>
              <p:nvPr/>
            </p:nvSpPr>
            <p:spPr>
              <a:xfrm>
                <a:off x="2804136" y="2754874"/>
                <a:ext cx="551635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36" y="2754874"/>
                <a:ext cx="551635" cy="46522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68" idx="4"/>
            <a:endCxn id="102" idx="0"/>
          </p:cNvCxnSpPr>
          <p:nvPr/>
        </p:nvCxnSpPr>
        <p:spPr>
          <a:xfrm flipH="1">
            <a:off x="3079954" y="2050568"/>
            <a:ext cx="718385" cy="7043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Oval 103"/>
              <p:cNvSpPr/>
              <p:nvPr/>
            </p:nvSpPr>
            <p:spPr>
              <a:xfrm>
                <a:off x="3544532" y="2754875"/>
                <a:ext cx="574600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32" y="2754875"/>
                <a:ext cx="574600" cy="46522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>
            <a:stCxn id="68" idx="4"/>
            <a:endCxn id="104" idx="0"/>
          </p:cNvCxnSpPr>
          <p:nvPr/>
        </p:nvCxnSpPr>
        <p:spPr>
          <a:xfrm>
            <a:off x="3798339" y="2050568"/>
            <a:ext cx="33493" cy="7043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8" idx="4"/>
            <a:endCxn id="72" idx="0"/>
          </p:cNvCxnSpPr>
          <p:nvPr/>
        </p:nvCxnSpPr>
        <p:spPr>
          <a:xfrm>
            <a:off x="3798339" y="2050568"/>
            <a:ext cx="1732147" cy="18295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6" idx="4"/>
            <a:endCxn id="25" idx="7"/>
          </p:cNvCxnSpPr>
          <p:nvPr/>
        </p:nvCxnSpPr>
        <p:spPr>
          <a:xfrm flipH="1">
            <a:off x="6323650" y="2035622"/>
            <a:ext cx="654506" cy="8620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4"/>
            <a:endCxn id="66" idx="1"/>
          </p:cNvCxnSpPr>
          <p:nvPr/>
        </p:nvCxnSpPr>
        <p:spPr>
          <a:xfrm>
            <a:off x="5868324" y="846594"/>
            <a:ext cx="891121" cy="7919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5" idx="4"/>
            <a:endCxn id="66" idx="0"/>
          </p:cNvCxnSpPr>
          <p:nvPr/>
        </p:nvCxnSpPr>
        <p:spPr>
          <a:xfrm>
            <a:off x="6902193" y="846595"/>
            <a:ext cx="75963" cy="7238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4" idx="4"/>
            <a:endCxn id="66" idx="7"/>
          </p:cNvCxnSpPr>
          <p:nvPr/>
        </p:nvCxnSpPr>
        <p:spPr>
          <a:xfrm flipH="1">
            <a:off x="7196867" y="846595"/>
            <a:ext cx="558570" cy="7919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0" idx="4"/>
            <a:endCxn id="25" idx="0"/>
          </p:cNvCxnSpPr>
          <p:nvPr/>
        </p:nvCxnSpPr>
        <p:spPr>
          <a:xfrm>
            <a:off x="5751539" y="2035622"/>
            <a:ext cx="337852" cy="7939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5" idx="4"/>
            <a:endCxn id="72" idx="0"/>
          </p:cNvCxnSpPr>
          <p:nvPr/>
        </p:nvCxnSpPr>
        <p:spPr>
          <a:xfrm flipH="1">
            <a:off x="5530486" y="3294797"/>
            <a:ext cx="558905" cy="5853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58098" y="2829576"/>
            <a:ext cx="662585" cy="4652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5728" y="3926033"/>
            <a:ext cx="721291" cy="411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5" idx="4"/>
            <a:endCxn id="9" idx="0"/>
          </p:cNvCxnSpPr>
          <p:nvPr/>
        </p:nvCxnSpPr>
        <p:spPr>
          <a:xfrm>
            <a:off x="6089391" y="3294797"/>
            <a:ext cx="406983" cy="6312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0" idx="4"/>
            <a:endCxn id="72" idx="0"/>
          </p:cNvCxnSpPr>
          <p:nvPr/>
        </p:nvCxnSpPr>
        <p:spPr>
          <a:xfrm flipH="1">
            <a:off x="5530486" y="2035622"/>
            <a:ext cx="221053" cy="18444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486951" y="1581233"/>
            <a:ext cx="570722" cy="4652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3" idx="4"/>
            <a:endCxn id="25" idx="0"/>
          </p:cNvCxnSpPr>
          <p:nvPr/>
        </p:nvCxnSpPr>
        <p:spPr>
          <a:xfrm>
            <a:off x="4772312" y="2046454"/>
            <a:ext cx="1317079" cy="7831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2950648" y="4882341"/>
                <a:ext cx="4834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648" y="4882341"/>
                <a:ext cx="48343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31" t="-2222" r="-12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370171" y="5301390"/>
                <a:ext cx="65416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in the utility function is used to weight the utility such that either decisions are more supportive towards chasing the smuggler or towards strategic positioning to rendezvous with the smuggler</a:t>
                </a:r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71" y="5301390"/>
                <a:ext cx="6541682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83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04136" y="1180685"/>
            <a:ext cx="4988162" cy="2995084"/>
            <a:chOff x="2804136" y="1180685"/>
            <a:chExt cx="4988162" cy="2995084"/>
          </a:xfrm>
        </p:grpSpPr>
        <p:grpSp>
          <p:nvGrpSpPr>
            <p:cNvPr id="51" name="Group 50"/>
            <p:cNvGrpSpPr/>
            <p:nvPr/>
          </p:nvGrpSpPr>
          <p:grpSpPr>
            <a:xfrm>
              <a:off x="2804136" y="1180685"/>
              <a:ext cx="4988162" cy="2995084"/>
              <a:chOff x="3666794" y="-122604"/>
              <a:chExt cx="4988162" cy="299508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958658" y="1395152"/>
                <a:ext cx="169629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900" dirty="0" smtClean="0"/>
                  <a:t>LS - Location Smuggler’s Go-Fast</a:t>
                </a:r>
              </a:p>
              <a:p>
                <a:r>
                  <a:rPr lang="nl-NL" sz="900" dirty="0" smtClean="0"/>
                  <a:t>AF – Amount Fuel at time t=0</a:t>
                </a:r>
              </a:p>
              <a:p>
                <a:r>
                  <a:rPr lang="nl-NL" sz="900" dirty="0" smtClean="0"/>
                  <a:t>LR – Location of refuel ships</a:t>
                </a:r>
              </a:p>
              <a:p>
                <a:r>
                  <a:rPr lang="nl-NL" sz="900" dirty="0" smtClean="0"/>
                  <a:t>IA – Intercept Area</a:t>
                </a:r>
              </a:p>
              <a:p>
                <a:r>
                  <a:rPr lang="nl-NL" sz="900" dirty="0" smtClean="0"/>
                  <a:t>LP – Location of Patrol Ship</a:t>
                </a:r>
              </a:p>
              <a:p>
                <a:r>
                  <a:rPr lang="nl-NL" sz="900" dirty="0" smtClean="0"/>
                  <a:t>RA – Refueling Action</a:t>
                </a:r>
              </a:p>
              <a:p>
                <a:r>
                  <a:rPr lang="nl-NL" sz="900" dirty="0" smtClean="0"/>
                  <a:t>DT – distance to travel</a:t>
                </a:r>
              </a:p>
              <a:p>
                <a:r>
                  <a:rPr lang="nl-NL" sz="900" dirty="0" smtClean="0"/>
                  <a:t>VO - </a:t>
                </a:r>
                <a:r>
                  <a:rPr lang="en-US" sz="900" dirty="0"/>
                  <a:t>Visual Observation Go-Fast</a:t>
                </a:r>
              </a:p>
              <a:p>
                <a:r>
                  <a:rPr lang="en-US" sz="900" dirty="0" smtClean="0"/>
                  <a:t>RO </a:t>
                </a:r>
                <a:r>
                  <a:rPr lang="en-US" sz="900" dirty="0"/>
                  <a:t>- Radar Observation Go-Fast</a:t>
                </a:r>
              </a:p>
              <a:p>
                <a:endParaRPr lang="en-US" sz="9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312006" y="-122603"/>
                <a:ext cx="658291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AF</a:t>
                </a:r>
                <a:endParaRPr lang="en-US" sz="10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456615" y="-122603"/>
                <a:ext cx="662585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LR</a:t>
                </a:r>
                <a:endParaRPr lang="en-US" sz="100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469702" y="834820"/>
                <a:ext cx="618608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RA</a:t>
                </a:r>
                <a:endParaRPr lang="en-US" sz="10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449887" y="-122604"/>
                <a:ext cx="608304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DT</a:t>
                </a:r>
                <a:endParaRPr lang="en-US" sz="1000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352599" y="834820"/>
                <a:ext cx="570722" cy="4652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LS</a:t>
                </a:r>
                <a:endParaRPr lang="en-US" sz="1000" dirty="0"/>
              </a:p>
            </p:txBody>
          </p:sp>
          <p:cxnSp>
            <p:nvCxnSpPr>
              <p:cNvPr id="69" name="Straight Arrow Connector 68"/>
              <p:cNvCxnSpPr>
                <a:stCxn id="68" idx="4"/>
                <a:endCxn id="25" idx="1"/>
              </p:cNvCxnSpPr>
              <p:nvPr/>
            </p:nvCxnSpPr>
            <p:spPr>
              <a:xfrm>
                <a:off x="4637960" y="1300041"/>
                <a:ext cx="989894" cy="72362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/>
                  <p:cNvSpPr/>
                  <p:nvPr/>
                </p:nvSpPr>
                <p:spPr>
                  <a:xfrm>
                    <a:off x="5440472" y="837524"/>
                    <a:ext cx="630595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70" name="Oval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472" y="837524"/>
                    <a:ext cx="630595" cy="465221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/>
                  <p:nvPr/>
                </p:nvSpPr>
                <p:spPr>
                  <a:xfrm>
                    <a:off x="3666794" y="1985573"/>
                    <a:ext cx="551635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6794" y="1985573"/>
                    <a:ext cx="551635" cy="465221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Straight Arrow Connector 102"/>
              <p:cNvCxnSpPr>
                <a:stCxn id="68" idx="4"/>
                <a:endCxn id="102" idx="0"/>
              </p:cNvCxnSpPr>
              <p:nvPr/>
            </p:nvCxnSpPr>
            <p:spPr>
              <a:xfrm flipH="1">
                <a:off x="3942612" y="1300041"/>
                <a:ext cx="695348" cy="68553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4579856" y="1988419"/>
                    <a:ext cx="574600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04" name="Oval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9856" y="1988419"/>
                    <a:ext cx="574600" cy="465221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Straight Arrow Connector 104"/>
              <p:cNvCxnSpPr>
                <a:stCxn id="68" idx="4"/>
                <a:endCxn id="104" idx="0"/>
              </p:cNvCxnSpPr>
              <p:nvPr/>
            </p:nvCxnSpPr>
            <p:spPr>
              <a:xfrm>
                <a:off x="4637960" y="1300041"/>
                <a:ext cx="229196" cy="68837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66" idx="4"/>
                <a:endCxn id="25" idx="7"/>
              </p:cNvCxnSpPr>
              <p:nvPr/>
            </p:nvCxnSpPr>
            <p:spPr>
              <a:xfrm flipH="1">
                <a:off x="6065276" y="1300041"/>
                <a:ext cx="713730" cy="72362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67" idx="4"/>
                <a:endCxn id="66" idx="1"/>
              </p:cNvCxnSpPr>
              <p:nvPr/>
            </p:nvCxnSpPr>
            <p:spPr>
              <a:xfrm>
                <a:off x="5754039" y="342617"/>
                <a:ext cx="806256" cy="560333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65" idx="4"/>
                <a:endCxn id="66" idx="0"/>
              </p:cNvCxnSpPr>
              <p:nvPr/>
            </p:nvCxnSpPr>
            <p:spPr>
              <a:xfrm flipH="1">
                <a:off x="6779006" y="342618"/>
                <a:ext cx="8902" cy="49220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4" idx="4"/>
                <a:endCxn id="66" idx="7"/>
              </p:cNvCxnSpPr>
              <p:nvPr/>
            </p:nvCxnSpPr>
            <p:spPr>
              <a:xfrm flipH="1">
                <a:off x="6997717" y="342618"/>
                <a:ext cx="643435" cy="56033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70" idx="4"/>
                <a:endCxn id="25" idx="0"/>
              </p:cNvCxnSpPr>
              <p:nvPr/>
            </p:nvCxnSpPr>
            <p:spPr>
              <a:xfrm>
                <a:off x="5755770" y="1302745"/>
                <a:ext cx="90795" cy="652791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/>
            <p:cNvSpPr/>
            <p:nvPr/>
          </p:nvSpPr>
          <p:spPr>
            <a:xfrm>
              <a:off x="4674603" y="3258825"/>
              <a:ext cx="618608" cy="4652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IA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16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328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de Oude</dc:creator>
  <cp:lastModifiedBy>Patrick de Oude</cp:lastModifiedBy>
  <cp:revision>66</cp:revision>
  <cp:lastPrinted>2015-02-22T10:13:56Z</cp:lastPrinted>
  <dcterms:created xsi:type="dcterms:W3CDTF">2015-01-26T19:14:01Z</dcterms:created>
  <dcterms:modified xsi:type="dcterms:W3CDTF">2015-02-23T13:08:42Z</dcterms:modified>
</cp:coreProperties>
</file>