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38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34" autoAdjust="0"/>
    <p:restoredTop sz="94660"/>
  </p:normalViewPr>
  <p:slideViewPr>
    <p:cSldViewPr>
      <p:cViewPr varScale="1">
        <p:scale>
          <a:sx n="103" d="100"/>
          <a:sy n="103" d="100"/>
        </p:scale>
        <p:origin x="78" y="408"/>
      </p:cViewPr>
      <p:guideLst>
        <p:guide orient="horz" pos="2160"/>
        <p:guide pos="3840"/>
        <p:guide pos="3811"/>
      </p:guideLst>
    </p:cSldViewPr>
  </p:slideViewPr>
  <p:notesTextViewPr>
    <p:cViewPr>
      <p:scale>
        <a:sx n="1" d="1"/>
        <a:sy n="1" d="1"/>
      </p:scale>
      <p:origin x="0" y="0"/>
    </p:cViewPr>
  </p:notesTextViewPr>
  <p:gridSpacing cx="137161" cy="137161"/>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DBA34D-3A3B-4A08-BF5C-9660A308A6F1}"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341251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BA34D-3A3B-4A08-BF5C-9660A308A6F1}"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631736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BA34D-3A3B-4A08-BF5C-9660A308A6F1}"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1218423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BA34D-3A3B-4A08-BF5C-9660A308A6F1}"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110505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DBA34D-3A3B-4A08-BF5C-9660A308A6F1}"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375888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DBA34D-3A3B-4A08-BF5C-9660A308A6F1}" type="datetimeFigureOut">
              <a:rPr lang="en-US" smtClean="0"/>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292371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DBA34D-3A3B-4A08-BF5C-9660A308A6F1}" type="datetimeFigureOut">
              <a:rPr lang="en-US" smtClean="0"/>
              <a:t>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461623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DBA34D-3A3B-4A08-BF5C-9660A308A6F1}" type="datetimeFigureOut">
              <a:rPr lang="en-US" smtClean="0"/>
              <a:t>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1209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BA34D-3A3B-4A08-BF5C-9660A308A6F1}" type="datetimeFigureOut">
              <a:rPr lang="en-US" smtClean="0"/>
              <a:t>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391488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BA34D-3A3B-4A08-BF5C-9660A308A6F1}" type="datetimeFigureOut">
              <a:rPr lang="en-US" smtClean="0"/>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374415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BA34D-3A3B-4A08-BF5C-9660A308A6F1}" type="datetimeFigureOut">
              <a:rPr lang="en-US" smtClean="0"/>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195768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BA34D-3A3B-4A08-BF5C-9660A308A6F1}" type="datetimeFigureOut">
              <a:rPr lang="en-US" smtClean="0"/>
              <a:t>2/23/2015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EEB10-DB49-40A5-9B2E-8E4A36BF8966}" type="slidenum">
              <a:rPr lang="en-US" smtClean="0"/>
              <a:t>‹#›</a:t>
            </a:fld>
            <a:endParaRPr lang="en-US"/>
          </a:p>
        </p:txBody>
      </p:sp>
    </p:spTree>
    <p:extLst>
      <p:ext uri="{BB962C8B-B14F-4D97-AF65-F5344CB8AC3E}">
        <p14:creationId xmlns:p14="http://schemas.microsoft.com/office/powerpoint/2010/main" val="1351897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917684" y="3393111"/>
            <a:ext cx="1696298" cy="1615827"/>
          </a:xfrm>
          <a:prstGeom prst="rect">
            <a:avLst/>
          </a:prstGeom>
          <a:noFill/>
        </p:spPr>
        <p:txBody>
          <a:bodyPr wrap="none" rtlCol="0">
            <a:spAutoFit/>
          </a:bodyPr>
          <a:lstStyle/>
          <a:p>
            <a:r>
              <a:rPr lang="nl-NL" sz="900" dirty="0" smtClean="0"/>
              <a:t>LS - Location Smuggler’s Go-Fast</a:t>
            </a:r>
          </a:p>
          <a:p>
            <a:r>
              <a:rPr lang="nl-NL" sz="900" dirty="0" smtClean="0"/>
              <a:t>AF – Amount Fuel at time t=0</a:t>
            </a:r>
          </a:p>
          <a:p>
            <a:r>
              <a:rPr lang="nl-NL" sz="900" dirty="0" smtClean="0"/>
              <a:t>LR – Location of refuel ships</a:t>
            </a:r>
          </a:p>
          <a:p>
            <a:r>
              <a:rPr lang="nl-NL" sz="900" dirty="0" smtClean="0"/>
              <a:t>IA – Intercept Area</a:t>
            </a:r>
          </a:p>
          <a:p>
            <a:r>
              <a:rPr lang="nl-NL" sz="900" dirty="0" smtClean="0"/>
              <a:t>LP – Location of Patrol Ship</a:t>
            </a:r>
          </a:p>
          <a:p>
            <a:r>
              <a:rPr lang="nl-NL" sz="900" dirty="0" smtClean="0"/>
              <a:t>RA – Refueling Action</a:t>
            </a:r>
          </a:p>
          <a:p>
            <a:r>
              <a:rPr lang="nl-NL" sz="900" dirty="0" smtClean="0"/>
              <a:t>DT – distance to travel</a:t>
            </a:r>
          </a:p>
          <a:p>
            <a:r>
              <a:rPr lang="nl-NL" sz="900" dirty="0" smtClean="0"/>
              <a:t>VO - </a:t>
            </a:r>
            <a:r>
              <a:rPr lang="en-US" sz="900" dirty="0"/>
              <a:t>Visual Observation Go-Fast</a:t>
            </a:r>
          </a:p>
          <a:p>
            <a:r>
              <a:rPr lang="en-US" sz="900" dirty="0" smtClean="0"/>
              <a:t>RO </a:t>
            </a:r>
            <a:r>
              <a:rPr lang="en-US" sz="900" dirty="0"/>
              <a:t>- Radar Observation </a:t>
            </a:r>
            <a:r>
              <a:rPr lang="en-US" sz="900" dirty="0" smtClean="0"/>
              <a:t>Go-Fast</a:t>
            </a:r>
          </a:p>
          <a:p>
            <a:r>
              <a:rPr lang="en-US" sz="900" dirty="0" smtClean="0"/>
              <a:t>B – Bearing of the Go-fast</a:t>
            </a:r>
            <a:endParaRPr lang="en-US" sz="900" dirty="0"/>
          </a:p>
          <a:p>
            <a:endParaRPr lang="en-US" sz="900" dirty="0"/>
          </a:p>
        </p:txBody>
      </p:sp>
      <p:sp>
        <p:nvSpPr>
          <p:cNvPr id="64" name="Oval 63"/>
          <p:cNvSpPr/>
          <p:nvPr/>
        </p:nvSpPr>
        <p:spPr>
          <a:xfrm>
            <a:off x="7426291" y="381374"/>
            <a:ext cx="658291"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AF</a:t>
            </a:r>
            <a:endParaRPr lang="en-US" sz="1000" dirty="0">
              <a:solidFill>
                <a:schemeClr val="tx1"/>
              </a:solidFill>
            </a:endParaRPr>
          </a:p>
        </p:txBody>
      </p:sp>
      <p:sp>
        <p:nvSpPr>
          <p:cNvPr id="65" name="Oval 64"/>
          <p:cNvSpPr/>
          <p:nvPr/>
        </p:nvSpPr>
        <p:spPr>
          <a:xfrm>
            <a:off x="6570900" y="381374"/>
            <a:ext cx="662585"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LR</a:t>
            </a:r>
            <a:endParaRPr lang="en-US" sz="1000" dirty="0">
              <a:solidFill>
                <a:schemeClr val="tx1"/>
              </a:solidFill>
            </a:endParaRPr>
          </a:p>
        </p:txBody>
      </p:sp>
      <p:sp>
        <p:nvSpPr>
          <p:cNvPr id="66" name="Oval 65"/>
          <p:cNvSpPr/>
          <p:nvPr/>
        </p:nvSpPr>
        <p:spPr>
          <a:xfrm>
            <a:off x="6668852" y="1570401"/>
            <a:ext cx="618608"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RA</a:t>
            </a:r>
            <a:endParaRPr lang="en-US" sz="1000" dirty="0">
              <a:solidFill>
                <a:schemeClr val="tx1"/>
              </a:solidFill>
            </a:endParaRPr>
          </a:p>
        </p:txBody>
      </p:sp>
      <p:sp>
        <p:nvSpPr>
          <p:cNvPr id="67" name="Oval 66"/>
          <p:cNvSpPr/>
          <p:nvPr/>
        </p:nvSpPr>
        <p:spPr>
          <a:xfrm>
            <a:off x="5564172" y="381373"/>
            <a:ext cx="608304"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DT</a:t>
            </a:r>
            <a:endParaRPr lang="en-US" sz="1000" dirty="0">
              <a:solidFill>
                <a:schemeClr val="tx1"/>
              </a:solidFill>
            </a:endParaRPr>
          </a:p>
        </p:txBody>
      </p:sp>
      <p:sp>
        <p:nvSpPr>
          <p:cNvPr id="68" name="Oval 67"/>
          <p:cNvSpPr/>
          <p:nvPr/>
        </p:nvSpPr>
        <p:spPr>
          <a:xfrm>
            <a:off x="3512978" y="1585347"/>
            <a:ext cx="570722"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LS</a:t>
            </a:r>
            <a:endParaRPr lang="en-US" sz="1000" dirty="0">
              <a:solidFill>
                <a:schemeClr val="tx1"/>
              </a:solidFill>
            </a:endParaRPr>
          </a:p>
        </p:txBody>
      </p:sp>
      <p:cxnSp>
        <p:nvCxnSpPr>
          <p:cNvPr id="69" name="Straight Arrow Connector 68"/>
          <p:cNvCxnSpPr>
            <a:stCxn id="68" idx="4"/>
            <a:endCxn id="25" idx="1"/>
          </p:cNvCxnSpPr>
          <p:nvPr/>
        </p:nvCxnSpPr>
        <p:spPr>
          <a:xfrm>
            <a:off x="3798339" y="2050568"/>
            <a:ext cx="2056792" cy="847138"/>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0" name="Oval 69"/>
              <p:cNvSpPr/>
              <p:nvPr/>
            </p:nvSpPr>
            <p:spPr>
              <a:xfrm>
                <a:off x="5436241" y="1570401"/>
                <a:ext cx="630595"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b="0" i="1" smtClean="0">
                          <a:solidFill>
                            <a:schemeClr val="tx1"/>
                          </a:solidFill>
                          <a:latin typeface="Cambria Math" panose="02040503050406030204" pitchFamily="18" charset="0"/>
                        </a:rPr>
                        <m:t>𝐿𝑃</m:t>
                      </m:r>
                    </m:oMath>
                  </m:oMathPara>
                </a14:m>
                <a:endParaRPr lang="en-US" sz="1000" dirty="0">
                  <a:solidFill>
                    <a:schemeClr val="tx1"/>
                  </a:solidFill>
                </a:endParaRPr>
              </a:p>
            </p:txBody>
          </p:sp>
        </mc:Choice>
        <mc:Fallback>
          <p:sp>
            <p:nvSpPr>
              <p:cNvPr id="70" name="Oval 69"/>
              <p:cNvSpPr>
                <a:spLocks noRot="1" noChangeAspect="1" noMove="1" noResize="1" noEditPoints="1" noAdjustHandles="1" noChangeArrowheads="1" noChangeShapeType="1" noTextEdit="1"/>
              </p:cNvSpPr>
              <p:nvPr/>
            </p:nvSpPr>
            <p:spPr>
              <a:xfrm>
                <a:off x="5436241" y="1570401"/>
                <a:ext cx="630595" cy="465221"/>
              </a:xfrm>
              <a:prstGeom prst="ellipse">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2" name="Diamond 71"/>
              <p:cNvSpPr/>
              <p:nvPr/>
            </p:nvSpPr>
            <p:spPr>
              <a:xfrm>
                <a:off x="5253091" y="3880099"/>
                <a:ext cx="554789" cy="50335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50" b="0" i="1" smtClean="0">
                          <a:solidFill>
                            <a:schemeClr val="tx1"/>
                          </a:solidFill>
                          <a:latin typeface="Cambria Math" panose="02040503050406030204" pitchFamily="18" charset="0"/>
                        </a:rPr>
                        <m:t>𝑈</m:t>
                      </m:r>
                    </m:oMath>
                  </m:oMathPara>
                </a14:m>
                <a:endParaRPr lang="en-US" sz="1050" dirty="0">
                  <a:solidFill>
                    <a:schemeClr val="tx1"/>
                  </a:solidFill>
                </a:endParaRPr>
              </a:p>
            </p:txBody>
          </p:sp>
        </mc:Choice>
        <mc:Fallback>
          <p:sp>
            <p:nvSpPr>
              <p:cNvPr id="72" name="Diamond 71"/>
              <p:cNvSpPr>
                <a:spLocks noRot="1" noChangeAspect="1" noMove="1" noResize="1" noEditPoints="1" noAdjustHandles="1" noChangeArrowheads="1" noChangeShapeType="1" noTextEdit="1"/>
              </p:cNvSpPr>
              <p:nvPr/>
            </p:nvSpPr>
            <p:spPr>
              <a:xfrm>
                <a:off x="5253091" y="3880099"/>
                <a:ext cx="554789" cy="503352"/>
              </a:xfrm>
              <a:prstGeom prst="diamond">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 name="Oval 101"/>
              <p:cNvSpPr/>
              <p:nvPr/>
            </p:nvSpPr>
            <p:spPr>
              <a:xfrm>
                <a:off x="2804136" y="2754874"/>
                <a:ext cx="551635"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i="1" smtClean="0">
                          <a:solidFill>
                            <a:schemeClr val="tx1"/>
                          </a:solidFill>
                          <a:latin typeface="Cambria Math" panose="02040503050406030204" pitchFamily="18" charset="0"/>
                        </a:rPr>
                        <m:t>𝑉</m:t>
                      </m:r>
                      <m:r>
                        <a:rPr lang="en-US" sz="1000" b="0" i="1" smtClean="0">
                          <a:solidFill>
                            <a:schemeClr val="tx1"/>
                          </a:solidFill>
                          <a:latin typeface="Cambria Math" panose="02040503050406030204" pitchFamily="18" charset="0"/>
                        </a:rPr>
                        <m:t>𝑂</m:t>
                      </m:r>
                    </m:oMath>
                  </m:oMathPara>
                </a14:m>
                <a:endParaRPr lang="en-US" sz="1000" dirty="0">
                  <a:solidFill>
                    <a:schemeClr val="tx1"/>
                  </a:solidFill>
                </a:endParaRPr>
              </a:p>
            </p:txBody>
          </p:sp>
        </mc:Choice>
        <mc:Fallback>
          <p:sp>
            <p:nvSpPr>
              <p:cNvPr id="102" name="Oval 101"/>
              <p:cNvSpPr>
                <a:spLocks noRot="1" noChangeAspect="1" noMove="1" noResize="1" noEditPoints="1" noAdjustHandles="1" noChangeArrowheads="1" noChangeShapeType="1" noTextEdit="1"/>
              </p:cNvSpPr>
              <p:nvPr/>
            </p:nvSpPr>
            <p:spPr>
              <a:xfrm>
                <a:off x="2804136" y="2754874"/>
                <a:ext cx="551635" cy="465221"/>
              </a:xfrm>
              <a:prstGeom prst="ellipse">
                <a:avLst/>
              </a:prstGeom>
              <a:blipFill rotWithShape="0">
                <a:blip r:embed="rId4"/>
                <a:stretch>
                  <a:fillRect/>
                </a:stretch>
              </a:blipFill>
            </p:spPr>
            <p:txBody>
              <a:bodyPr/>
              <a:lstStyle/>
              <a:p>
                <a:r>
                  <a:rPr lang="en-US">
                    <a:noFill/>
                  </a:rPr>
                  <a:t> </a:t>
                </a:r>
              </a:p>
            </p:txBody>
          </p:sp>
        </mc:Fallback>
      </mc:AlternateContent>
      <p:cxnSp>
        <p:nvCxnSpPr>
          <p:cNvPr id="103" name="Straight Arrow Connector 102"/>
          <p:cNvCxnSpPr>
            <a:stCxn id="68" idx="4"/>
            <a:endCxn id="102" idx="0"/>
          </p:cNvCxnSpPr>
          <p:nvPr/>
        </p:nvCxnSpPr>
        <p:spPr>
          <a:xfrm flipH="1">
            <a:off x="3079954" y="2050568"/>
            <a:ext cx="718385" cy="704306"/>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4" name="Oval 103"/>
              <p:cNvSpPr/>
              <p:nvPr/>
            </p:nvSpPr>
            <p:spPr>
              <a:xfrm>
                <a:off x="3544532" y="2754875"/>
                <a:ext cx="574600"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i="1" smtClean="0">
                          <a:solidFill>
                            <a:schemeClr val="tx1"/>
                          </a:solidFill>
                          <a:latin typeface="Cambria Math" panose="02040503050406030204" pitchFamily="18" charset="0"/>
                        </a:rPr>
                        <m:t>𝑅</m:t>
                      </m:r>
                      <m:r>
                        <a:rPr lang="en-US" sz="1000" b="0" i="1" smtClean="0">
                          <a:solidFill>
                            <a:schemeClr val="tx1"/>
                          </a:solidFill>
                          <a:latin typeface="Cambria Math" panose="02040503050406030204" pitchFamily="18" charset="0"/>
                        </a:rPr>
                        <m:t>𝑂</m:t>
                      </m:r>
                    </m:oMath>
                  </m:oMathPara>
                </a14:m>
                <a:endParaRPr lang="en-US" sz="1000" dirty="0">
                  <a:solidFill>
                    <a:schemeClr val="tx1"/>
                  </a:solidFill>
                </a:endParaRPr>
              </a:p>
            </p:txBody>
          </p:sp>
        </mc:Choice>
        <mc:Fallback>
          <p:sp>
            <p:nvSpPr>
              <p:cNvPr id="104" name="Oval 103"/>
              <p:cNvSpPr>
                <a:spLocks noRot="1" noChangeAspect="1" noMove="1" noResize="1" noEditPoints="1" noAdjustHandles="1" noChangeArrowheads="1" noChangeShapeType="1" noTextEdit="1"/>
              </p:cNvSpPr>
              <p:nvPr/>
            </p:nvSpPr>
            <p:spPr>
              <a:xfrm>
                <a:off x="3544532" y="2754875"/>
                <a:ext cx="574600" cy="465221"/>
              </a:xfrm>
              <a:prstGeom prst="ellipse">
                <a:avLst/>
              </a:prstGeom>
              <a:blipFill rotWithShape="0">
                <a:blip r:embed="rId5"/>
                <a:stretch>
                  <a:fillRect/>
                </a:stretch>
              </a:blipFill>
            </p:spPr>
            <p:txBody>
              <a:bodyPr/>
              <a:lstStyle/>
              <a:p>
                <a:r>
                  <a:rPr lang="en-US">
                    <a:noFill/>
                  </a:rPr>
                  <a:t> </a:t>
                </a:r>
              </a:p>
            </p:txBody>
          </p:sp>
        </mc:Fallback>
      </mc:AlternateContent>
      <p:cxnSp>
        <p:nvCxnSpPr>
          <p:cNvPr id="105" name="Straight Arrow Connector 104"/>
          <p:cNvCxnSpPr>
            <a:stCxn id="68" idx="4"/>
            <a:endCxn id="104" idx="0"/>
          </p:cNvCxnSpPr>
          <p:nvPr/>
        </p:nvCxnSpPr>
        <p:spPr>
          <a:xfrm>
            <a:off x="3798339" y="2050568"/>
            <a:ext cx="33493" cy="704307"/>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8" idx="4"/>
            <a:endCxn id="72" idx="0"/>
          </p:cNvCxnSpPr>
          <p:nvPr/>
        </p:nvCxnSpPr>
        <p:spPr>
          <a:xfrm>
            <a:off x="3798339" y="2050568"/>
            <a:ext cx="1732147" cy="1829531"/>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66" idx="4"/>
            <a:endCxn id="25" idx="7"/>
          </p:cNvCxnSpPr>
          <p:nvPr/>
        </p:nvCxnSpPr>
        <p:spPr>
          <a:xfrm flipH="1">
            <a:off x="6323650" y="2035622"/>
            <a:ext cx="654506" cy="862084"/>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7" idx="4"/>
            <a:endCxn id="66" idx="1"/>
          </p:cNvCxnSpPr>
          <p:nvPr/>
        </p:nvCxnSpPr>
        <p:spPr>
          <a:xfrm>
            <a:off x="5868324" y="846594"/>
            <a:ext cx="891121" cy="791937"/>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65" idx="4"/>
            <a:endCxn id="66" idx="0"/>
          </p:cNvCxnSpPr>
          <p:nvPr/>
        </p:nvCxnSpPr>
        <p:spPr>
          <a:xfrm>
            <a:off x="6902193" y="846595"/>
            <a:ext cx="75963" cy="723806"/>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4" idx="4"/>
            <a:endCxn id="66" idx="7"/>
          </p:cNvCxnSpPr>
          <p:nvPr/>
        </p:nvCxnSpPr>
        <p:spPr>
          <a:xfrm flipH="1">
            <a:off x="7196867" y="846595"/>
            <a:ext cx="558570" cy="791936"/>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0" idx="4"/>
            <a:endCxn id="25" idx="0"/>
          </p:cNvCxnSpPr>
          <p:nvPr/>
        </p:nvCxnSpPr>
        <p:spPr>
          <a:xfrm>
            <a:off x="5751539" y="2035622"/>
            <a:ext cx="337852" cy="793954"/>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25" idx="4"/>
            <a:endCxn id="72" idx="0"/>
          </p:cNvCxnSpPr>
          <p:nvPr/>
        </p:nvCxnSpPr>
        <p:spPr>
          <a:xfrm flipH="1">
            <a:off x="5530486" y="3294797"/>
            <a:ext cx="558905" cy="585302"/>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758098" y="2829576"/>
            <a:ext cx="662585"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IA</a:t>
            </a:r>
            <a:endParaRPr lang="en-US" sz="1000" dirty="0">
              <a:solidFill>
                <a:schemeClr val="tx1"/>
              </a:solidFill>
            </a:endParaRPr>
          </a:p>
        </p:txBody>
      </p:sp>
      <p:sp>
        <p:nvSpPr>
          <p:cNvPr id="9" name="Rectangle 8"/>
          <p:cNvSpPr/>
          <p:nvPr/>
        </p:nvSpPr>
        <p:spPr>
          <a:xfrm>
            <a:off x="6135728" y="3926033"/>
            <a:ext cx="721291" cy="4114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tx1"/>
                </a:solidFill>
              </a:rPr>
              <a:t>D</a:t>
            </a:r>
            <a:endParaRPr lang="en-US" sz="1200" dirty="0">
              <a:solidFill>
                <a:schemeClr val="tx1"/>
              </a:solidFill>
            </a:endParaRPr>
          </a:p>
        </p:txBody>
      </p:sp>
      <p:cxnSp>
        <p:nvCxnSpPr>
          <p:cNvPr id="33" name="Straight Arrow Connector 32"/>
          <p:cNvCxnSpPr>
            <a:stCxn id="25" idx="4"/>
            <a:endCxn id="9" idx="0"/>
          </p:cNvCxnSpPr>
          <p:nvPr/>
        </p:nvCxnSpPr>
        <p:spPr>
          <a:xfrm>
            <a:off x="6089391" y="3294797"/>
            <a:ext cx="406983" cy="631236"/>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0" idx="4"/>
            <a:endCxn id="72" idx="0"/>
          </p:cNvCxnSpPr>
          <p:nvPr/>
        </p:nvCxnSpPr>
        <p:spPr>
          <a:xfrm flipH="1">
            <a:off x="5530486" y="2035622"/>
            <a:ext cx="221053" cy="1844477"/>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4486951" y="1581233"/>
            <a:ext cx="570722"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B</a:t>
            </a:r>
            <a:endParaRPr lang="en-US" sz="1000" dirty="0">
              <a:solidFill>
                <a:schemeClr val="tx1"/>
              </a:solidFill>
            </a:endParaRPr>
          </a:p>
        </p:txBody>
      </p:sp>
      <p:cxnSp>
        <p:nvCxnSpPr>
          <p:cNvPr id="84" name="Straight Arrow Connector 83"/>
          <p:cNvCxnSpPr>
            <a:stCxn id="83" idx="4"/>
            <a:endCxn id="25" idx="0"/>
          </p:cNvCxnSpPr>
          <p:nvPr/>
        </p:nvCxnSpPr>
        <p:spPr>
          <a:xfrm>
            <a:off x="4772312" y="2046454"/>
            <a:ext cx="1317079" cy="783122"/>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4" name="TextBox 73"/>
              <p:cNvSpPr txBox="1"/>
              <p:nvPr/>
            </p:nvSpPr>
            <p:spPr>
              <a:xfrm>
                <a:off x="2950648" y="4882341"/>
                <a:ext cx="483433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d>
                        <m:dPr>
                          <m:ctrlPr>
                            <a:rPr lang="en-US" b="0" i="1" smtClean="0">
                              <a:latin typeface="Cambria Math" panose="02040503050406030204" pitchFamily="18" charset="0"/>
                            </a:rPr>
                          </m:ctrlPr>
                        </m:dPr>
                        <m:e>
                          <m:r>
                            <a:rPr lang="en-US" b="0" i="1" smtClean="0">
                              <a:latin typeface="Cambria Math" panose="02040503050406030204" pitchFamily="18" charset="0"/>
                            </a:rPr>
                            <m:t>𝐿𝑆</m:t>
                          </m:r>
                          <m:r>
                            <a:rPr lang="en-US" b="0" i="1" smtClean="0">
                              <a:latin typeface="Cambria Math" panose="02040503050406030204" pitchFamily="18" charset="0"/>
                            </a:rPr>
                            <m:t>,</m:t>
                          </m:r>
                          <m:r>
                            <a:rPr lang="en-US" b="0" i="1" smtClean="0">
                              <a:latin typeface="Cambria Math" panose="02040503050406030204" pitchFamily="18" charset="0"/>
                            </a:rPr>
                            <m:t>𝐿𝑃</m:t>
                          </m:r>
                          <m:r>
                            <a:rPr lang="en-US" b="0" i="1" smtClean="0">
                              <a:latin typeface="Cambria Math" panose="02040503050406030204" pitchFamily="18" charset="0"/>
                            </a:rPr>
                            <m:t>,</m:t>
                          </m:r>
                          <m:r>
                            <a:rPr lang="en-US" b="0" i="1" smtClean="0">
                              <a:latin typeface="Cambria Math" panose="02040503050406030204" pitchFamily="18" charset="0"/>
                            </a:rPr>
                            <m:t>𝐼𝐴</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𝐿𝑆</m:t>
                          </m:r>
                          <m:r>
                            <a:rPr lang="en-US" b="0" i="1" smtClean="0">
                              <a:latin typeface="Cambria Math" panose="02040503050406030204" pitchFamily="18" charset="0"/>
                            </a:rPr>
                            <m:t>,</m:t>
                          </m:r>
                          <m:r>
                            <a:rPr lang="en-US" b="0" i="1" smtClean="0">
                              <a:latin typeface="Cambria Math" panose="02040503050406030204" pitchFamily="18" charset="0"/>
                            </a:rPr>
                            <m:t>𝐿𝑃</m:t>
                          </m:r>
                        </m:e>
                      </m:d>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𝐼𝐴</m:t>
                      </m:r>
                      <m:r>
                        <a:rPr lang="en-US" b="0" i="1" smtClean="0">
                          <a:latin typeface="Cambria Math" panose="02040503050406030204" pitchFamily="18" charset="0"/>
                        </a:rPr>
                        <m:t>,</m:t>
                      </m:r>
                      <m:r>
                        <a:rPr lang="en-US" b="0" i="1" smtClean="0">
                          <a:latin typeface="Cambria Math" panose="02040503050406030204" pitchFamily="18" charset="0"/>
                        </a:rPr>
                        <m:t>𝐿𝑃</m:t>
                      </m:r>
                      <m:r>
                        <a:rPr lang="en-US" b="0" i="1" smtClean="0">
                          <a:latin typeface="Cambria Math" panose="02040503050406030204" pitchFamily="18" charset="0"/>
                        </a:rPr>
                        <m:t>)</m:t>
                      </m:r>
                    </m:oMath>
                  </m:oMathPara>
                </a14:m>
                <a:endParaRPr lang="en-US" dirty="0"/>
              </a:p>
            </p:txBody>
          </p:sp>
        </mc:Choice>
        <mc:Fallback>
          <p:sp>
            <p:nvSpPr>
              <p:cNvPr id="74" name="TextBox 73"/>
              <p:cNvSpPr txBox="1">
                <a:spLocks noRot="1" noChangeAspect="1" noMove="1" noResize="1" noEditPoints="1" noAdjustHandles="1" noChangeArrowheads="1" noChangeShapeType="1" noTextEdit="1"/>
              </p:cNvSpPr>
              <p:nvPr/>
            </p:nvSpPr>
            <p:spPr>
              <a:xfrm>
                <a:off x="2950648" y="4882341"/>
                <a:ext cx="4834336" cy="276999"/>
              </a:xfrm>
              <a:prstGeom prst="rect">
                <a:avLst/>
              </a:prstGeom>
              <a:blipFill rotWithShape="0">
                <a:blip r:embed="rId6"/>
                <a:stretch>
                  <a:fillRect l="-631" t="-2222" r="-1261" b="-3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TextBox 74"/>
              <p:cNvSpPr txBox="1"/>
              <p:nvPr/>
            </p:nvSpPr>
            <p:spPr>
              <a:xfrm>
                <a:off x="2370171" y="5301390"/>
                <a:ext cx="6541682" cy="1200329"/>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𝛼</m:t>
                    </m:r>
                  </m:oMath>
                </a14:m>
                <a:r>
                  <a:rPr lang="en-US" dirty="0" smtClean="0"/>
                  <a:t> in the utility function is used to weight the utility such that either decisions are more supportive towards chasing the smuggler or towards strategic positioning to rendezvous with the smuggler. The choice of </a:t>
                </a:r>
                <a14:m>
                  <m:oMath xmlns:m="http://schemas.openxmlformats.org/officeDocument/2006/math">
                    <m:r>
                      <a:rPr lang="en-US" i="1">
                        <a:latin typeface="Cambria Math" panose="02040503050406030204" pitchFamily="18" charset="0"/>
                      </a:rPr>
                      <m:t>𝛼</m:t>
                    </m:r>
                  </m:oMath>
                </a14:m>
                <a:r>
                  <a:rPr lang="en-US" dirty="0" smtClean="0"/>
                  <a:t> depends on the domain and the available observations</a:t>
                </a:r>
                <a:endParaRPr lang="en-US" dirty="0"/>
              </a:p>
            </p:txBody>
          </p:sp>
        </mc:Choice>
        <mc:Fallback>
          <p:sp>
            <p:nvSpPr>
              <p:cNvPr id="75" name="TextBox 74"/>
              <p:cNvSpPr txBox="1">
                <a:spLocks noRot="1" noChangeAspect="1" noMove="1" noResize="1" noEditPoints="1" noAdjustHandles="1" noChangeArrowheads="1" noChangeShapeType="1" noTextEdit="1"/>
              </p:cNvSpPr>
              <p:nvPr/>
            </p:nvSpPr>
            <p:spPr>
              <a:xfrm>
                <a:off x="2370171" y="5301390"/>
                <a:ext cx="6541682" cy="1200329"/>
              </a:xfrm>
              <a:prstGeom prst="rect">
                <a:avLst/>
              </a:prstGeom>
              <a:blipFill rotWithShape="0">
                <a:blip r:embed="rId7"/>
                <a:stretch>
                  <a:fillRect l="-839" t="-3046" b="-7107"/>
                </a:stretch>
              </a:blipFill>
            </p:spPr>
            <p:txBody>
              <a:bodyPr/>
              <a:lstStyle/>
              <a:p>
                <a:r>
                  <a:rPr lang="en-US">
                    <a:noFill/>
                  </a:rPr>
                  <a:t> </a:t>
                </a:r>
              </a:p>
            </p:txBody>
          </p:sp>
        </mc:Fallback>
      </mc:AlternateContent>
    </p:spTree>
    <p:extLst>
      <p:ext uri="{BB962C8B-B14F-4D97-AF65-F5344CB8AC3E}">
        <p14:creationId xmlns:p14="http://schemas.microsoft.com/office/powerpoint/2010/main" val="2788344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8341</TotalTime>
  <Words>110</Words>
  <Application>Microsoft Office PowerPoint</Application>
  <PresentationFormat>Widescreen</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de Oude</dc:creator>
  <cp:lastModifiedBy>Patrick de Oude</cp:lastModifiedBy>
  <cp:revision>67</cp:revision>
  <cp:lastPrinted>2015-02-22T10:13:56Z</cp:lastPrinted>
  <dcterms:created xsi:type="dcterms:W3CDTF">2015-01-26T19:14:01Z</dcterms:created>
  <dcterms:modified xsi:type="dcterms:W3CDTF">2015-02-23T13:11:24Z</dcterms:modified>
</cp:coreProperties>
</file>