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8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34" autoAdjust="0"/>
    <p:restoredTop sz="94660"/>
  </p:normalViewPr>
  <p:slideViewPr>
    <p:cSldViewPr>
      <p:cViewPr varScale="1">
        <p:scale>
          <a:sx n="118" d="100"/>
          <a:sy n="118" d="100"/>
        </p:scale>
        <p:origin x="102" y="426"/>
      </p:cViewPr>
      <p:guideLst>
        <p:guide orient="horz" pos="2160"/>
        <p:guide pos="3840"/>
        <p:guide pos="3811"/>
      </p:guideLst>
    </p:cSldViewPr>
  </p:slideViewPr>
  <p:notesTextViewPr>
    <p:cViewPr>
      <p:scale>
        <a:sx n="1" d="1"/>
        <a:sy n="1" d="1"/>
      </p:scale>
      <p:origin x="0" y="0"/>
    </p:cViewPr>
  </p:notesTextViewPr>
  <p:gridSpacing cx="137161" cy="137161"/>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DBA34D-3A3B-4A08-BF5C-9660A308A6F1}"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341251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BA34D-3A3B-4A08-BF5C-9660A308A6F1}"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63173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BA34D-3A3B-4A08-BF5C-9660A308A6F1}"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121842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BA34D-3A3B-4A08-BF5C-9660A308A6F1}"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110505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BA34D-3A3B-4A08-BF5C-9660A308A6F1}" type="datetimeFigureOut">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375888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BA34D-3A3B-4A08-BF5C-9660A308A6F1}" type="datetimeFigureOut">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292371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BA34D-3A3B-4A08-BF5C-9660A308A6F1}" type="datetimeFigureOut">
              <a:rPr lang="en-US" smtClean="0"/>
              <a:t>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46162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DBA34D-3A3B-4A08-BF5C-9660A308A6F1}" type="datetimeFigureOut">
              <a:rPr lang="en-US" smtClean="0"/>
              <a:t>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1209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BA34D-3A3B-4A08-BF5C-9660A308A6F1}" type="datetimeFigureOut">
              <a:rPr lang="en-US" smtClean="0"/>
              <a:t>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391488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BA34D-3A3B-4A08-BF5C-9660A308A6F1}" type="datetimeFigureOut">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374415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BA34D-3A3B-4A08-BF5C-9660A308A6F1}" type="datetimeFigureOut">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EEB10-DB49-40A5-9B2E-8E4A36BF8966}" type="slidenum">
              <a:rPr lang="en-US" smtClean="0"/>
              <a:t>‹#›</a:t>
            </a:fld>
            <a:endParaRPr lang="en-US"/>
          </a:p>
        </p:txBody>
      </p:sp>
    </p:spTree>
    <p:extLst>
      <p:ext uri="{BB962C8B-B14F-4D97-AF65-F5344CB8AC3E}">
        <p14:creationId xmlns:p14="http://schemas.microsoft.com/office/powerpoint/2010/main" val="195768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BA34D-3A3B-4A08-BF5C-9660A308A6F1}" type="datetimeFigureOut">
              <a:rPr lang="en-US" smtClean="0"/>
              <a:t>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EEB10-DB49-40A5-9B2E-8E4A36BF8966}" type="slidenum">
              <a:rPr lang="en-US" smtClean="0"/>
              <a:t>‹#›</a:t>
            </a:fld>
            <a:endParaRPr lang="en-US"/>
          </a:p>
        </p:txBody>
      </p:sp>
    </p:spTree>
    <p:extLst>
      <p:ext uri="{BB962C8B-B14F-4D97-AF65-F5344CB8AC3E}">
        <p14:creationId xmlns:p14="http://schemas.microsoft.com/office/powerpoint/2010/main" val="1351897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917684" y="3393111"/>
            <a:ext cx="1696298" cy="1615827"/>
          </a:xfrm>
          <a:prstGeom prst="rect">
            <a:avLst/>
          </a:prstGeom>
          <a:noFill/>
        </p:spPr>
        <p:txBody>
          <a:bodyPr wrap="none" rtlCol="0">
            <a:spAutoFit/>
          </a:bodyPr>
          <a:lstStyle/>
          <a:p>
            <a:r>
              <a:rPr lang="nl-NL" sz="900" dirty="0" smtClean="0"/>
              <a:t>LS - Location Smuggler’s Go-Fast</a:t>
            </a:r>
          </a:p>
          <a:p>
            <a:r>
              <a:rPr lang="nl-NL" sz="900" dirty="0" smtClean="0"/>
              <a:t>AF – Amount Fuel at time t=0</a:t>
            </a:r>
          </a:p>
          <a:p>
            <a:r>
              <a:rPr lang="nl-NL" sz="900" dirty="0" smtClean="0"/>
              <a:t>LR – Location of refuel ships</a:t>
            </a:r>
          </a:p>
          <a:p>
            <a:r>
              <a:rPr lang="nl-NL" sz="900" dirty="0" smtClean="0"/>
              <a:t>IA – Intercept Area</a:t>
            </a:r>
          </a:p>
          <a:p>
            <a:r>
              <a:rPr lang="nl-NL" sz="900" dirty="0" smtClean="0"/>
              <a:t>LP – Location of Patrol Ship</a:t>
            </a:r>
          </a:p>
          <a:p>
            <a:r>
              <a:rPr lang="nl-NL" sz="900" dirty="0" smtClean="0"/>
              <a:t>RA – Refueling Action</a:t>
            </a:r>
          </a:p>
          <a:p>
            <a:r>
              <a:rPr lang="nl-NL" sz="900" dirty="0" smtClean="0"/>
              <a:t>DT – distance to travel</a:t>
            </a:r>
          </a:p>
          <a:p>
            <a:r>
              <a:rPr lang="nl-NL" sz="900" dirty="0" smtClean="0"/>
              <a:t>VO - </a:t>
            </a:r>
            <a:r>
              <a:rPr lang="en-US" sz="900" dirty="0"/>
              <a:t>Visual Observation Go-Fast</a:t>
            </a:r>
          </a:p>
          <a:p>
            <a:r>
              <a:rPr lang="en-US" sz="900" dirty="0" smtClean="0"/>
              <a:t>RO </a:t>
            </a:r>
            <a:r>
              <a:rPr lang="en-US" sz="900" dirty="0"/>
              <a:t>- Radar Observation </a:t>
            </a:r>
            <a:r>
              <a:rPr lang="en-US" sz="900" dirty="0" smtClean="0"/>
              <a:t>Go-Fast</a:t>
            </a:r>
          </a:p>
          <a:p>
            <a:r>
              <a:rPr lang="en-US" sz="900" dirty="0" smtClean="0"/>
              <a:t>B – Bearing of the Go-fast</a:t>
            </a:r>
            <a:endParaRPr lang="en-US" sz="900" dirty="0"/>
          </a:p>
          <a:p>
            <a:endParaRPr lang="en-US" sz="900" dirty="0"/>
          </a:p>
        </p:txBody>
      </p:sp>
      <p:sp>
        <p:nvSpPr>
          <p:cNvPr id="64" name="Oval 63"/>
          <p:cNvSpPr/>
          <p:nvPr/>
        </p:nvSpPr>
        <p:spPr>
          <a:xfrm>
            <a:off x="7426291" y="381374"/>
            <a:ext cx="658291"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AF</a:t>
            </a:r>
            <a:endParaRPr lang="en-US" sz="1000" dirty="0">
              <a:solidFill>
                <a:schemeClr val="tx1"/>
              </a:solidFill>
            </a:endParaRPr>
          </a:p>
        </p:txBody>
      </p:sp>
      <p:sp>
        <p:nvSpPr>
          <p:cNvPr id="65" name="Oval 64"/>
          <p:cNvSpPr/>
          <p:nvPr/>
        </p:nvSpPr>
        <p:spPr>
          <a:xfrm>
            <a:off x="6570900" y="381374"/>
            <a:ext cx="66258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LR</a:t>
            </a:r>
            <a:endParaRPr lang="en-US" sz="1000" dirty="0">
              <a:solidFill>
                <a:schemeClr val="tx1"/>
              </a:solidFill>
            </a:endParaRPr>
          </a:p>
        </p:txBody>
      </p:sp>
      <p:sp>
        <p:nvSpPr>
          <p:cNvPr id="66" name="Oval 65"/>
          <p:cNvSpPr/>
          <p:nvPr/>
        </p:nvSpPr>
        <p:spPr>
          <a:xfrm>
            <a:off x="6668852" y="1570401"/>
            <a:ext cx="618608"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RA</a:t>
            </a:r>
            <a:endParaRPr lang="en-US" sz="1000" dirty="0">
              <a:solidFill>
                <a:schemeClr val="tx1"/>
              </a:solidFill>
            </a:endParaRPr>
          </a:p>
        </p:txBody>
      </p:sp>
      <p:sp>
        <p:nvSpPr>
          <p:cNvPr id="67" name="Oval 66"/>
          <p:cNvSpPr/>
          <p:nvPr/>
        </p:nvSpPr>
        <p:spPr>
          <a:xfrm>
            <a:off x="5564172" y="381373"/>
            <a:ext cx="608304"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DT</a:t>
            </a:r>
            <a:endParaRPr lang="en-US" sz="1000" dirty="0">
              <a:solidFill>
                <a:schemeClr val="tx1"/>
              </a:solidFill>
            </a:endParaRPr>
          </a:p>
        </p:txBody>
      </p:sp>
      <p:sp>
        <p:nvSpPr>
          <p:cNvPr id="68" name="Oval 67"/>
          <p:cNvSpPr/>
          <p:nvPr/>
        </p:nvSpPr>
        <p:spPr>
          <a:xfrm>
            <a:off x="3512978" y="1585347"/>
            <a:ext cx="570722"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LS</a:t>
            </a:r>
            <a:endParaRPr lang="en-US" sz="1000" dirty="0">
              <a:solidFill>
                <a:schemeClr val="tx1"/>
              </a:solidFill>
            </a:endParaRPr>
          </a:p>
        </p:txBody>
      </p:sp>
      <p:cxnSp>
        <p:nvCxnSpPr>
          <p:cNvPr id="69" name="Straight Arrow Connector 68"/>
          <p:cNvCxnSpPr>
            <a:stCxn id="68" idx="4"/>
            <a:endCxn id="25" idx="1"/>
          </p:cNvCxnSpPr>
          <p:nvPr/>
        </p:nvCxnSpPr>
        <p:spPr>
          <a:xfrm>
            <a:off x="3798339" y="2050568"/>
            <a:ext cx="2056792" cy="847138"/>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Oval 69"/>
              <p:cNvSpPr/>
              <p:nvPr/>
            </p:nvSpPr>
            <p:spPr>
              <a:xfrm>
                <a:off x="5436241" y="1570401"/>
                <a:ext cx="63059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𝐿𝑃</m:t>
                      </m:r>
                    </m:oMath>
                  </m:oMathPara>
                </a14:m>
                <a:endParaRPr lang="en-US" sz="1000" dirty="0">
                  <a:solidFill>
                    <a:schemeClr val="tx1"/>
                  </a:solidFill>
                </a:endParaRPr>
              </a:p>
            </p:txBody>
          </p:sp>
        </mc:Choice>
        <mc:Fallback xmlns="">
          <p:sp>
            <p:nvSpPr>
              <p:cNvPr id="70" name="Oval 69"/>
              <p:cNvSpPr>
                <a:spLocks noRot="1" noChangeAspect="1" noMove="1" noResize="1" noEditPoints="1" noAdjustHandles="1" noChangeArrowheads="1" noChangeShapeType="1" noTextEdit="1"/>
              </p:cNvSpPr>
              <p:nvPr/>
            </p:nvSpPr>
            <p:spPr>
              <a:xfrm>
                <a:off x="5436241" y="1570401"/>
                <a:ext cx="630595" cy="465221"/>
              </a:xfrm>
              <a:prstGeom prst="ellipse">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Diamond 71"/>
              <p:cNvSpPr/>
              <p:nvPr/>
            </p:nvSpPr>
            <p:spPr>
              <a:xfrm>
                <a:off x="5253091" y="3880099"/>
                <a:ext cx="554789" cy="5033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50" b="0" i="1" smtClean="0">
                          <a:solidFill>
                            <a:schemeClr val="tx1"/>
                          </a:solidFill>
                          <a:latin typeface="Cambria Math" panose="02040503050406030204" pitchFamily="18" charset="0"/>
                        </a:rPr>
                        <m:t>𝑈</m:t>
                      </m:r>
                    </m:oMath>
                  </m:oMathPara>
                </a14:m>
                <a:endParaRPr lang="en-US" sz="1050" dirty="0">
                  <a:solidFill>
                    <a:schemeClr val="tx1"/>
                  </a:solidFill>
                </a:endParaRPr>
              </a:p>
            </p:txBody>
          </p:sp>
        </mc:Choice>
        <mc:Fallback xmlns="">
          <p:sp>
            <p:nvSpPr>
              <p:cNvPr id="72" name="Diamond 71"/>
              <p:cNvSpPr>
                <a:spLocks noRot="1" noChangeAspect="1" noMove="1" noResize="1" noEditPoints="1" noAdjustHandles="1" noChangeArrowheads="1" noChangeShapeType="1" noTextEdit="1"/>
              </p:cNvSpPr>
              <p:nvPr/>
            </p:nvSpPr>
            <p:spPr>
              <a:xfrm>
                <a:off x="5253091" y="3880099"/>
                <a:ext cx="554789" cy="503352"/>
              </a:xfrm>
              <a:prstGeom prst="diamond">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Oval 101"/>
              <p:cNvSpPr/>
              <p:nvPr/>
            </p:nvSpPr>
            <p:spPr>
              <a:xfrm>
                <a:off x="2804136" y="2754874"/>
                <a:ext cx="55163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solidFill>
                            <a:schemeClr val="tx1"/>
                          </a:solidFill>
                          <a:latin typeface="Cambria Math" panose="02040503050406030204" pitchFamily="18" charset="0"/>
                        </a:rPr>
                        <m:t>𝑉</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xmlns="">
          <p:sp>
            <p:nvSpPr>
              <p:cNvPr id="102" name="Oval 101"/>
              <p:cNvSpPr>
                <a:spLocks noRot="1" noChangeAspect="1" noMove="1" noResize="1" noEditPoints="1" noAdjustHandles="1" noChangeArrowheads="1" noChangeShapeType="1" noTextEdit="1"/>
              </p:cNvSpPr>
              <p:nvPr/>
            </p:nvSpPr>
            <p:spPr>
              <a:xfrm>
                <a:off x="2804136" y="2754874"/>
                <a:ext cx="551635" cy="465221"/>
              </a:xfrm>
              <a:prstGeom prst="ellipse">
                <a:avLst/>
              </a:prstGeom>
              <a:blipFill rotWithShape="0">
                <a:blip r:embed="rId4"/>
                <a:stretch>
                  <a:fillRect/>
                </a:stretch>
              </a:blipFill>
            </p:spPr>
            <p:txBody>
              <a:bodyPr/>
              <a:lstStyle/>
              <a:p>
                <a:r>
                  <a:rPr lang="en-US">
                    <a:noFill/>
                  </a:rPr>
                  <a:t> </a:t>
                </a:r>
              </a:p>
            </p:txBody>
          </p:sp>
        </mc:Fallback>
      </mc:AlternateContent>
      <p:cxnSp>
        <p:nvCxnSpPr>
          <p:cNvPr id="103" name="Straight Arrow Connector 102"/>
          <p:cNvCxnSpPr>
            <a:stCxn id="68" idx="4"/>
            <a:endCxn id="102" idx="0"/>
          </p:cNvCxnSpPr>
          <p:nvPr/>
        </p:nvCxnSpPr>
        <p:spPr>
          <a:xfrm flipH="1">
            <a:off x="3079954" y="2050568"/>
            <a:ext cx="718385" cy="704306"/>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Oval 103"/>
              <p:cNvSpPr/>
              <p:nvPr/>
            </p:nvSpPr>
            <p:spPr>
              <a:xfrm>
                <a:off x="3544532" y="2754875"/>
                <a:ext cx="574600"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solidFill>
                            <a:schemeClr val="tx1"/>
                          </a:solidFill>
                          <a:latin typeface="Cambria Math" panose="02040503050406030204" pitchFamily="18" charset="0"/>
                        </a:rPr>
                        <m:t>𝑅</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xmlns="">
          <p:sp>
            <p:nvSpPr>
              <p:cNvPr id="104" name="Oval 103"/>
              <p:cNvSpPr>
                <a:spLocks noRot="1" noChangeAspect="1" noMove="1" noResize="1" noEditPoints="1" noAdjustHandles="1" noChangeArrowheads="1" noChangeShapeType="1" noTextEdit="1"/>
              </p:cNvSpPr>
              <p:nvPr/>
            </p:nvSpPr>
            <p:spPr>
              <a:xfrm>
                <a:off x="3544532" y="2754875"/>
                <a:ext cx="574600" cy="465221"/>
              </a:xfrm>
              <a:prstGeom prst="ellipse">
                <a:avLst/>
              </a:prstGeom>
              <a:blipFill rotWithShape="0">
                <a:blip r:embed="rId5"/>
                <a:stretch>
                  <a:fillRect/>
                </a:stretch>
              </a:blipFill>
            </p:spPr>
            <p:txBody>
              <a:bodyPr/>
              <a:lstStyle/>
              <a:p>
                <a:r>
                  <a:rPr lang="en-US">
                    <a:noFill/>
                  </a:rPr>
                  <a:t> </a:t>
                </a:r>
              </a:p>
            </p:txBody>
          </p:sp>
        </mc:Fallback>
      </mc:AlternateContent>
      <p:cxnSp>
        <p:nvCxnSpPr>
          <p:cNvPr id="105" name="Straight Arrow Connector 104"/>
          <p:cNvCxnSpPr>
            <a:stCxn id="68" idx="4"/>
            <a:endCxn id="104" idx="0"/>
          </p:cNvCxnSpPr>
          <p:nvPr/>
        </p:nvCxnSpPr>
        <p:spPr>
          <a:xfrm>
            <a:off x="3798339" y="2050568"/>
            <a:ext cx="33493" cy="704307"/>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4"/>
            <a:endCxn id="72" idx="0"/>
          </p:cNvCxnSpPr>
          <p:nvPr/>
        </p:nvCxnSpPr>
        <p:spPr>
          <a:xfrm>
            <a:off x="3798339" y="2050568"/>
            <a:ext cx="1732147" cy="1829531"/>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6" idx="4"/>
            <a:endCxn id="25" idx="7"/>
          </p:cNvCxnSpPr>
          <p:nvPr/>
        </p:nvCxnSpPr>
        <p:spPr>
          <a:xfrm flipH="1">
            <a:off x="6323650" y="2035622"/>
            <a:ext cx="654506" cy="862084"/>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7" idx="4"/>
            <a:endCxn id="66" idx="1"/>
          </p:cNvCxnSpPr>
          <p:nvPr/>
        </p:nvCxnSpPr>
        <p:spPr>
          <a:xfrm>
            <a:off x="5868324" y="846594"/>
            <a:ext cx="891121" cy="791937"/>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5" idx="4"/>
            <a:endCxn id="66" idx="0"/>
          </p:cNvCxnSpPr>
          <p:nvPr/>
        </p:nvCxnSpPr>
        <p:spPr>
          <a:xfrm>
            <a:off x="6902193" y="846595"/>
            <a:ext cx="75963" cy="723806"/>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4" idx="4"/>
            <a:endCxn id="66" idx="7"/>
          </p:cNvCxnSpPr>
          <p:nvPr/>
        </p:nvCxnSpPr>
        <p:spPr>
          <a:xfrm flipH="1">
            <a:off x="7196867" y="846595"/>
            <a:ext cx="558570" cy="791936"/>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0" idx="4"/>
            <a:endCxn id="25" idx="0"/>
          </p:cNvCxnSpPr>
          <p:nvPr/>
        </p:nvCxnSpPr>
        <p:spPr>
          <a:xfrm>
            <a:off x="5751539" y="2035622"/>
            <a:ext cx="337852" cy="793954"/>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5" idx="4"/>
            <a:endCxn id="72" idx="0"/>
          </p:cNvCxnSpPr>
          <p:nvPr/>
        </p:nvCxnSpPr>
        <p:spPr>
          <a:xfrm flipH="1">
            <a:off x="5530486" y="3294797"/>
            <a:ext cx="558905" cy="585302"/>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758098" y="2829576"/>
            <a:ext cx="66258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IA</a:t>
            </a:r>
            <a:endParaRPr lang="en-US" sz="1000" dirty="0">
              <a:solidFill>
                <a:schemeClr val="tx1"/>
              </a:solidFill>
            </a:endParaRPr>
          </a:p>
        </p:txBody>
      </p:sp>
      <p:sp>
        <p:nvSpPr>
          <p:cNvPr id="9" name="Rectangle 8"/>
          <p:cNvSpPr/>
          <p:nvPr/>
        </p:nvSpPr>
        <p:spPr>
          <a:xfrm>
            <a:off x="6135728" y="3926033"/>
            <a:ext cx="721291" cy="411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D</a:t>
            </a:r>
            <a:endParaRPr lang="en-US" sz="1200" dirty="0">
              <a:solidFill>
                <a:schemeClr val="tx1"/>
              </a:solidFill>
            </a:endParaRPr>
          </a:p>
        </p:txBody>
      </p:sp>
      <p:cxnSp>
        <p:nvCxnSpPr>
          <p:cNvPr id="33" name="Straight Arrow Connector 32"/>
          <p:cNvCxnSpPr>
            <a:stCxn id="25" idx="4"/>
            <a:endCxn id="9" idx="0"/>
          </p:cNvCxnSpPr>
          <p:nvPr/>
        </p:nvCxnSpPr>
        <p:spPr>
          <a:xfrm>
            <a:off x="6089391" y="3294797"/>
            <a:ext cx="406983" cy="631236"/>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0" idx="4"/>
            <a:endCxn id="72" idx="0"/>
          </p:cNvCxnSpPr>
          <p:nvPr/>
        </p:nvCxnSpPr>
        <p:spPr>
          <a:xfrm flipH="1">
            <a:off x="5530486" y="2035622"/>
            <a:ext cx="221053" cy="1844477"/>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4486951" y="1581233"/>
            <a:ext cx="570722"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B</a:t>
            </a:r>
            <a:endParaRPr lang="en-US" sz="1000" dirty="0">
              <a:solidFill>
                <a:schemeClr val="tx1"/>
              </a:solidFill>
            </a:endParaRPr>
          </a:p>
        </p:txBody>
      </p:sp>
      <p:cxnSp>
        <p:nvCxnSpPr>
          <p:cNvPr id="84" name="Straight Arrow Connector 83"/>
          <p:cNvCxnSpPr>
            <a:stCxn id="83" idx="4"/>
            <a:endCxn id="25" idx="0"/>
          </p:cNvCxnSpPr>
          <p:nvPr/>
        </p:nvCxnSpPr>
        <p:spPr>
          <a:xfrm>
            <a:off x="4772312" y="2046454"/>
            <a:ext cx="1317079" cy="783122"/>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2950648" y="4882341"/>
                <a:ext cx="4834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𝐿𝑆</m:t>
                          </m:r>
                          <m:r>
                            <a:rPr lang="en-US" b="0" i="1" smtClean="0">
                              <a:latin typeface="Cambria Math" panose="02040503050406030204" pitchFamily="18" charset="0"/>
                            </a:rPr>
                            <m:t>,</m:t>
                          </m:r>
                          <m:r>
                            <a:rPr lang="en-US" b="0" i="1" smtClean="0">
                              <a:latin typeface="Cambria Math" panose="02040503050406030204" pitchFamily="18" charset="0"/>
                            </a:rPr>
                            <m:t>𝐿𝑃</m:t>
                          </m:r>
                          <m:r>
                            <a:rPr lang="en-US" b="0" i="1" smtClean="0">
                              <a:latin typeface="Cambria Math" panose="02040503050406030204" pitchFamily="18" charset="0"/>
                            </a:rPr>
                            <m:t>,</m:t>
                          </m:r>
                          <m:r>
                            <a:rPr lang="en-US" b="0" i="1" smtClean="0">
                              <a:latin typeface="Cambria Math" panose="02040503050406030204" pitchFamily="18" charset="0"/>
                            </a:rPr>
                            <m:t>𝐼𝐴</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𝐿𝑆</m:t>
                          </m:r>
                          <m:r>
                            <a:rPr lang="en-US" b="0" i="1" smtClean="0">
                              <a:latin typeface="Cambria Math" panose="02040503050406030204" pitchFamily="18" charset="0"/>
                            </a:rPr>
                            <m:t>,</m:t>
                          </m:r>
                          <m:r>
                            <a:rPr lang="en-US" b="0" i="1" smtClean="0">
                              <a:latin typeface="Cambria Math" panose="02040503050406030204" pitchFamily="18" charset="0"/>
                            </a:rPr>
                            <m:t>𝐿𝑃</m:t>
                          </m:r>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𝐼𝐴</m:t>
                      </m:r>
                      <m:r>
                        <a:rPr lang="en-US" b="0" i="1" smtClean="0">
                          <a:latin typeface="Cambria Math" panose="02040503050406030204" pitchFamily="18" charset="0"/>
                        </a:rPr>
                        <m:t>,</m:t>
                      </m:r>
                      <m:r>
                        <a:rPr lang="en-US" b="0" i="1" smtClean="0">
                          <a:latin typeface="Cambria Math" panose="02040503050406030204" pitchFamily="18" charset="0"/>
                        </a:rPr>
                        <m:t>𝐿𝑃</m:t>
                      </m:r>
                      <m:r>
                        <a:rPr lang="en-US" b="0" i="1" smtClean="0">
                          <a:latin typeface="Cambria Math" panose="02040503050406030204" pitchFamily="18" charset="0"/>
                        </a:rPr>
                        <m:t>)</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2950648" y="4882341"/>
                <a:ext cx="4834336" cy="276999"/>
              </a:xfrm>
              <a:prstGeom prst="rect">
                <a:avLst/>
              </a:prstGeom>
              <a:blipFill rotWithShape="0">
                <a:blip r:embed="rId6"/>
                <a:stretch>
                  <a:fillRect l="-631" t="-2222" r="-1261"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2370171" y="5301390"/>
                <a:ext cx="6541682" cy="120032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𝛼</m:t>
                    </m:r>
                  </m:oMath>
                </a14:m>
                <a:r>
                  <a:rPr lang="en-US" dirty="0" smtClean="0"/>
                  <a:t> in the utility function is used to weight the utility such that either decisions are more supportive towards chasing the smuggler or towards strategic positioning to rendezvous with the smuggler. The choice of </a:t>
                </a:r>
                <a14:m>
                  <m:oMath xmlns:m="http://schemas.openxmlformats.org/officeDocument/2006/math">
                    <m:r>
                      <a:rPr lang="en-US" i="1">
                        <a:latin typeface="Cambria Math" panose="02040503050406030204" pitchFamily="18" charset="0"/>
                      </a:rPr>
                      <m:t>𝛼</m:t>
                    </m:r>
                  </m:oMath>
                </a14:m>
                <a:r>
                  <a:rPr lang="en-US" dirty="0" smtClean="0"/>
                  <a:t> depends on the domain and the available observations</a:t>
                </a:r>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2370171" y="5301390"/>
                <a:ext cx="6541682" cy="1200329"/>
              </a:xfrm>
              <a:prstGeom prst="rect">
                <a:avLst/>
              </a:prstGeom>
              <a:blipFill rotWithShape="0">
                <a:blip r:embed="rId7"/>
                <a:stretch>
                  <a:fillRect l="-839"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2788344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495861" y="2511766"/>
            <a:ext cx="1787669" cy="1892826"/>
          </a:xfrm>
          <a:prstGeom prst="rect">
            <a:avLst/>
          </a:prstGeom>
          <a:noFill/>
        </p:spPr>
        <p:txBody>
          <a:bodyPr wrap="none" rtlCol="0">
            <a:spAutoFit/>
          </a:bodyPr>
          <a:lstStyle/>
          <a:p>
            <a:r>
              <a:rPr lang="nl-NL" sz="900" dirty="0" smtClean="0"/>
              <a:t>LS </a:t>
            </a:r>
            <a:r>
              <a:rPr lang="nl-NL" sz="900" dirty="0" smtClean="0"/>
              <a:t>– Location smuggler’s go-fast</a:t>
            </a:r>
            <a:endParaRPr lang="nl-NL" sz="900" dirty="0" smtClean="0"/>
          </a:p>
          <a:p>
            <a:r>
              <a:rPr lang="nl-NL" sz="900" dirty="0" smtClean="0"/>
              <a:t>AF – Amount </a:t>
            </a:r>
            <a:r>
              <a:rPr lang="nl-NL" sz="900" dirty="0" smtClean="0"/>
              <a:t>fuel </a:t>
            </a:r>
            <a:r>
              <a:rPr lang="nl-NL" sz="900" dirty="0" smtClean="0"/>
              <a:t>at time t=0</a:t>
            </a:r>
          </a:p>
          <a:p>
            <a:r>
              <a:rPr lang="nl-NL" sz="900" dirty="0" smtClean="0"/>
              <a:t>LR – Location </a:t>
            </a:r>
            <a:r>
              <a:rPr lang="nl-NL" sz="900" dirty="0" smtClean="0"/>
              <a:t>refueling</a:t>
            </a:r>
            <a:endParaRPr lang="nl-NL" sz="900" dirty="0" smtClean="0"/>
          </a:p>
          <a:p>
            <a:r>
              <a:rPr lang="nl-NL" sz="900" dirty="0" smtClean="0"/>
              <a:t>IA – Intercept </a:t>
            </a:r>
            <a:r>
              <a:rPr lang="nl-NL" sz="900" dirty="0" smtClean="0"/>
              <a:t>area</a:t>
            </a:r>
            <a:endParaRPr lang="nl-NL" sz="900" dirty="0" smtClean="0"/>
          </a:p>
          <a:p>
            <a:r>
              <a:rPr lang="nl-NL" sz="900" dirty="0" smtClean="0"/>
              <a:t>LP – Location </a:t>
            </a:r>
            <a:r>
              <a:rPr lang="nl-NL" sz="900" dirty="0" smtClean="0"/>
              <a:t>intercept vehicle</a:t>
            </a:r>
            <a:endParaRPr lang="nl-NL" sz="900" dirty="0" smtClean="0"/>
          </a:p>
          <a:p>
            <a:r>
              <a:rPr lang="nl-NL" sz="900" dirty="0" smtClean="0"/>
              <a:t>RA – Refueling </a:t>
            </a:r>
            <a:r>
              <a:rPr lang="nl-NL" sz="900" dirty="0" smtClean="0"/>
              <a:t>action</a:t>
            </a:r>
            <a:endParaRPr lang="nl-NL" sz="900" dirty="0" smtClean="0"/>
          </a:p>
          <a:p>
            <a:r>
              <a:rPr lang="nl-NL" sz="900" dirty="0" smtClean="0"/>
              <a:t>D </a:t>
            </a:r>
            <a:r>
              <a:rPr lang="nl-NL" sz="900" dirty="0" smtClean="0"/>
              <a:t>– </a:t>
            </a:r>
            <a:r>
              <a:rPr lang="nl-NL" sz="900" dirty="0" smtClean="0"/>
              <a:t>Destination smuggler’s go-fast</a:t>
            </a:r>
          </a:p>
          <a:p>
            <a:r>
              <a:rPr lang="nl-NL" sz="900" dirty="0" smtClean="0"/>
              <a:t>VO – </a:t>
            </a:r>
            <a:r>
              <a:rPr lang="en-US" sz="900" dirty="0" smtClean="0"/>
              <a:t>Visual observation go-fast</a:t>
            </a:r>
            <a:endParaRPr lang="en-US" sz="900" dirty="0"/>
          </a:p>
          <a:p>
            <a:r>
              <a:rPr lang="en-US" sz="900" dirty="0" smtClean="0"/>
              <a:t>RO </a:t>
            </a:r>
            <a:r>
              <a:rPr lang="en-US" sz="900" dirty="0" smtClean="0"/>
              <a:t>– Radar observation go-fast</a:t>
            </a:r>
          </a:p>
          <a:p>
            <a:r>
              <a:rPr lang="en-US" sz="900" dirty="0" smtClean="0"/>
              <a:t>SO – Sonar observation go-fast</a:t>
            </a:r>
            <a:endParaRPr lang="en-US" sz="900" dirty="0" smtClean="0"/>
          </a:p>
          <a:p>
            <a:r>
              <a:rPr lang="en-US" sz="900" dirty="0" smtClean="0"/>
              <a:t>B – Bearing </a:t>
            </a:r>
            <a:r>
              <a:rPr lang="en-US" sz="900" dirty="0" smtClean="0"/>
              <a:t>intercept vehicle</a:t>
            </a:r>
          </a:p>
          <a:p>
            <a:r>
              <a:rPr lang="en-US" sz="900" dirty="0" smtClean="0"/>
              <a:t>U – Utility</a:t>
            </a:r>
            <a:endParaRPr lang="en-US" sz="900" dirty="0"/>
          </a:p>
          <a:p>
            <a:endParaRPr lang="en-US" sz="900" dirty="0"/>
          </a:p>
        </p:txBody>
      </p:sp>
      <p:sp>
        <p:nvSpPr>
          <p:cNvPr id="64" name="Oval 63"/>
          <p:cNvSpPr/>
          <p:nvPr/>
        </p:nvSpPr>
        <p:spPr>
          <a:xfrm>
            <a:off x="7426291" y="381374"/>
            <a:ext cx="658291"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AF</a:t>
            </a:r>
            <a:endParaRPr lang="en-US" sz="1000" dirty="0">
              <a:solidFill>
                <a:schemeClr val="tx1"/>
              </a:solidFill>
            </a:endParaRPr>
          </a:p>
        </p:txBody>
      </p:sp>
      <p:sp>
        <p:nvSpPr>
          <p:cNvPr id="65" name="Oval 64"/>
          <p:cNvSpPr/>
          <p:nvPr/>
        </p:nvSpPr>
        <p:spPr>
          <a:xfrm>
            <a:off x="6570900" y="381374"/>
            <a:ext cx="66258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LR</a:t>
            </a:r>
            <a:endParaRPr lang="en-US" sz="1000" dirty="0">
              <a:solidFill>
                <a:schemeClr val="tx1"/>
              </a:solidFill>
            </a:endParaRPr>
          </a:p>
        </p:txBody>
      </p:sp>
      <p:sp>
        <p:nvSpPr>
          <p:cNvPr id="66" name="Oval 65"/>
          <p:cNvSpPr/>
          <p:nvPr/>
        </p:nvSpPr>
        <p:spPr>
          <a:xfrm>
            <a:off x="6668852" y="1570401"/>
            <a:ext cx="618608"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RA</a:t>
            </a:r>
            <a:endParaRPr lang="en-US" sz="1000" dirty="0">
              <a:solidFill>
                <a:schemeClr val="tx1"/>
              </a:solidFill>
            </a:endParaRPr>
          </a:p>
        </p:txBody>
      </p:sp>
      <p:sp>
        <p:nvSpPr>
          <p:cNvPr id="67" name="Oval 66"/>
          <p:cNvSpPr/>
          <p:nvPr/>
        </p:nvSpPr>
        <p:spPr>
          <a:xfrm>
            <a:off x="5564172" y="381373"/>
            <a:ext cx="608304"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D</a:t>
            </a:r>
            <a:endParaRPr lang="en-US" sz="1000" dirty="0">
              <a:solidFill>
                <a:schemeClr val="tx1"/>
              </a:solidFill>
            </a:endParaRPr>
          </a:p>
        </p:txBody>
      </p:sp>
      <p:sp>
        <p:nvSpPr>
          <p:cNvPr id="68" name="Oval 67"/>
          <p:cNvSpPr/>
          <p:nvPr/>
        </p:nvSpPr>
        <p:spPr>
          <a:xfrm>
            <a:off x="4119132" y="1555923"/>
            <a:ext cx="570722"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LS</a:t>
            </a:r>
            <a:endParaRPr lang="en-US" sz="1000" dirty="0">
              <a:solidFill>
                <a:schemeClr val="tx1"/>
              </a:solidFill>
            </a:endParaRPr>
          </a:p>
        </p:txBody>
      </p:sp>
      <p:cxnSp>
        <p:nvCxnSpPr>
          <p:cNvPr id="69" name="Straight Arrow Connector 68"/>
          <p:cNvCxnSpPr>
            <a:stCxn id="68" idx="4"/>
            <a:endCxn id="25" idx="1"/>
          </p:cNvCxnSpPr>
          <p:nvPr/>
        </p:nvCxnSpPr>
        <p:spPr>
          <a:xfrm>
            <a:off x="4404493" y="2021144"/>
            <a:ext cx="1450638" cy="876562"/>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mc:AlternateContent xmlns:mc="http://schemas.openxmlformats.org/markup-compatibility/2006">
        <mc:Choice xmlns:a14="http://schemas.microsoft.com/office/drawing/2010/main" Requires="a14">
          <p:sp>
            <p:nvSpPr>
              <p:cNvPr id="70" name="Oval 69"/>
              <p:cNvSpPr/>
              <p:nvPr/>
            </p:nvSpPr>
            <p:spPr>
              <a:xfrm>
                <a:off x="5107440" y="1570401"/>
                <a:ext cx="63059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𝐿𝑃</m:t>
                      </m:r>
                    </m:oMath>
                  </m:oMathPara>
                </a14:m>
                <a:endParaRPr lang="en-US" sz="1000" dirty="0">
                  <a:solidFill>
                    <a:schemeClr val="tx1"/>
                  </a:solidFill>
                </a:endParaRPr>
              </a:p>
            </p:txBody>
          </p:sp>
        </mc:Choice>
        <mc:Fallback>
          <p:sp>
            <p:nvSpPr>
              <p:cNvPr id="70" name="Oval 69"/>
              <p:cNvSpPr>
                <a:spLocks noRot="1" noChangeAspect="1" noMove="1" noResize="1" noEditPoints="1" noAdjustHandles="1" noChangeArrowheads="1" noChangeShapeType="1" noTextEdit="1"/>
              </p:cNvSpPr>
              <p:nvPr/>
            </p:nvSpPr>
            <p:spPr>
              <a:xfrm>
                <a:off x="5107440" y="1570401"/>
                <a:ext cx="630595" cy="465221"/>
              </a:xfrm>
              <a:prstGeom prst="ellipse">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Diamond 71"/>
              <p:cNvSpPr/>
              <p:nvPr/>
            </p:nvSpPr>
            <p:spPr>
              <a:xfrm>
                <a:off x="5253091" y="3880099"/>
                <a:ext cx="554789" cy="5033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50" b="0" i="1" smtClean="0">
                          <a:solidFill>
                            <a:schemeClr val="tx1"/>
                          </a:solidFill>
                          <a:latin typeface="Cambria Math" panose="02040503050406030204" pitchFamily="18" charset="0"/>
                        </a:rPr>
                        <m:t>𝑈</m:t>
                      </m:r>
                    </m:oMath>
                  </m:oMathPara>
                </a14:m>
                <a:endParaRPr lang="en-US" sz="1050" dirty="0">
                  <a:solidFill>
                    <a:schemeClr val="tx1"/>
                  </a:solidFill>
                </a:endParaRPr>
              </a:p>
            </p:txBody>
          </p:sp>
        </mc:Choice>
        <mc:Fallback>
          <p:sp>
            <p:nvSpPr>
              <p:cNvPr id="72" name="Diamond 71"/>
              <p:cNvSpPr>
                <a:spLocks noRot="1" noChangeAspect="1" noMove="1" noResize="1" noEditPoints="1" noAdjustHandles="1" noChangeArrowheads="1" noChangeShapeType="1" noTextEdit="1"/>
              </p:cNvSpPr>
              <p:nvPr/>
            </p:nvSpPr>
            <p:spPr>
              <a:xfrm>
                <a:off x="5253091" y="3880099"/>
                <a:ext cx="554789" cy="503352"/>
              </a:xfrm>
              <a:prstGeom prst="diamond">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Oval 101"/>
              <p:cNvSpPr/>
              <p:nvPr/>
            </p:nvSpPr>
            <p:spPr>
              <a:xfrm>
                <a:off x="2804136" y="2754874"/>
                <a:ext cx="55163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solidFill>
                            <a:schemeClr val="tx1"/>
                          </a:solidFill>
                          <a:latin typeface="Cambria Math" panose="02040503050406030204" pitchFamily="18" charset="0"/>
                        </a:rPr>
                        <m:t>𝑉</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p:sp>
            <p:nvSpPr>
              <p:cNvPr id="102" name="Oval 101"/>
              <p:cNvSpPr>
                <a:spLocks noRot="1" noChangeAspect="1" noMove="1" noResize="1" noEditPoints="1" noAdjustHandles="1" noChangeArrowheads="1" noChangeShapeType="1" noTextEdit="1"/>
              </p:cNvSpPr>
              <p:nvPr/>
            </p:nvSpPr>
            <p:spPr>
              <a:xfrm>
                <a:off x="2804136" y="2754874"/>
                <a:ext cx="551635" cy="465221"/>
              </a:xfrm>
              <a:prstGeom prst="ellipse">
                <a:avLst/>
              </a:prstGeom>
              <a:blipFill rotWithShape="0">
                <a:blip r:embed="rId4"/>
                <a:stretch>
                  <a:fillRect/>
                </a:stretch>
              </a:blipFill>
            </p:spPr>
            <p:txBody>
              <a:bodyPr/>
              <a:lstStyle/>
              <a:p>
                <a:r>
                  <a:rPr lang="en-US">
                    <a:noFill/>
                  </a:rPr>
                  <a:t> </a:t>
                </a:r>
              </a:p>
            </p:txBody>
          </p:sp>
        </mc:Fallback>
      </mc:AlternateContent>
      <p:cxnSp>
        <p:nvCxnSpPr>
          <p:cNvPr id="103" name="Straight Arrow Connector 102"/>
          <p:cNvCxnSpPr>
            <a:stCxn id="68" idx="4"/>
            <a:endCxn id="102" idx="0"/>
          </p:cNvCxnSpPr>
          <p:nvPr/>
        </p:nvCxnSpPr>
        <p:spPr>
          <a:xfrm flipH="1">
            <a:off x="3079954" y="2021144"/>
            <a:ext cx="1324539" cy="733730"/>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mc:AlternateContent xmlns:mc="http://schemas.openxmlformats.org/markup-compatibility/2006">
        <mc:Choice xmlns:a14="http://schemas.microsoft.com/office/drawing/2010/main" Requires="a14">
          <p:sp>
            <p:nvSpPr>
              <p:cNvPr id="104" name="Oval 103"/>
              <p:cNvSpPr/>
              <p:nvPr/>
            </p:nvSpPr>
            <p:spPr>
              <a:xfrm>
                <a:off x="3544532" y="2754875"/>
                <a:ext cx="574600"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solidFill>
                            <a:schemeClr val="tx1"/>
                          </a:solidFill>
                          <a:latin typeface="Cambria Math" panose="02040503050406030204" pitchFamily="18" charset="0"/>
                        </a:rPr>
                        <m:t>𝑅</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p:sp>
            <p:nvSpPr>
              <p:cNvPr id="104" name="Oval 103"/>
              <p:cNvSpPr>
                <a:spLocks noRot="1" noChangeAspect="1" noMove="1" noResize="1" noEditPoints="1" noAdjustHandles="1" noChangeArrowheads="1" noChangeShapeType="1" noTextEdit="1"/>
              </p:cNvSpPr>
              <p:nvPr/>
            </p:nvSpPr>
            <p:spPr>
              <a:xfrm>
                <a:off x="3544532" y="2754875"/>
                <a:ext cx="574600" cy="465221"/>
              </a:xfrm>
              <a:prstGeom prst="ellipse">
                <a:avLst/>
              </a:prstGeom>
              <a:blipFill rotWithShape="0">
                <a:blip r:embed="rId5"/>
                <a:stretch>
                  <a:fillRect/>
                </a:stretch>
              </a:blipFill>
            </p:spPr>
            <p:txBody>
              <a:bodyPr/>
              <a:lstStyle/>
              <a:p>
                <a:r>
                  <a:rPr lang="en-US">
                    <a:noFill/>
                  </a:rPr>
                  <a:t> </a:t>
                </a:r>
              </a:p>
            </p:txBody>
          </p:sp>
        </mc:Fallback>
      </mc:AlternateContent>
      <p:cxnSp>
        <p:nvCxnSpPr>
          <p:cNvPr id="105" name="Straight Arrow Connector 104"/>
          <p:cNvCxnSpPr>
            <a:stCxn id="68" idx="4"/>
            <a:endCxn id="104" idx="0"/>
          </p:cNvCxnSpPr>
          <p:nvPr/>
        </p:nvCxnSpPr>
        <p:spPr>
          <a:xfrm flipH="1">
            <a:off x="3831832" y="2021144"/>
            <a:ext cx="572661" cy="733731"/>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06" name="Straight Arrow Connector 105"/>
          <p:cNvCxnSpPr>
            <a:stCxn id="68" idx="4"/>
            <a:endCxn id="72" idx="0"/>
          </p:cNvCxnSpPr>
          <p:nvPr/>
        </p:nvCxnSpPr>
        <p:spPr>
          <a:xfrm>
            <a:off x="4404493" y="2021144"/>
            <a:ext cx="1125993" cy="1858955"/>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07" name="Straight Arrow Connector 106"/>
          <p:cNvCxnSpPr>
            <a:stCxn id="66" idx="4"/>
            <a:endCxn id="25" idx="7"/>
          </p:cNvCxnSpPr>
          <p:nvPr/>
        </p:nvCxnSpPr>
        <p:spPr>
          <a:xfrm flipH="1">
            <a:off x="6323650" y="2035622"/>
            <a:ext cx="654506" cy="862084"/>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08" name="Straight Arrow Connector 107"/>
          <p:cNvCxnSpPr>
            <a:stCxn id="67" idx="4"/>
            <a:endCxn id="66" idx="1"/>
          </p:cNvCxnSpPr>
          <p:nvPr/>
        </p:nvCxnSpPr>
        <p:spPr>
          <a:xfrm>
            <a:off x="5868324" y="846594"/>
            <a:ext cx="891121" cy="791937"/>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09" name="Straight Arrow Connector 108"/>
          <p:cNvCxnSpPr>
            <a:stCxn id="65" idx="4"/>
            <a:endCxn id="66" idx="0"/>
          </p:cNvCxnSpPr>
          <p:nvPr/>
        </p:nvCxnSpPr>
        <p:spPr>
          <a:xfrm>
            <a:off x="6902193" y="846595"/>
            <a:ext cx="75963" cy="723806"/>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11" name="Straight Arrow Connector 110"/>
          <p:cNvCxnSpPr>
            <a:stCxn id="64" idx="4"/>
            <a:endCxn id="66" idx="7"/>
          </p:cNvCxnSpPr>
          <p:nvPr/>
        </p:nvCxnSpPr>
        <p:spPr>
          <a:xfrm flipH="1">
            <a:off x="7196867" y="846595"/>
            <a:ext cx="558570" cy="791936"/>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14" name="Straight Arrow Connector 113"/>
          <p:cNvCxnSpPr>
            <a:stCxn id="70" idx="4"/>
            <a:endCxn id="25" idx="0"/>
          </p:cNvCxnSpPr>
          <p:nvPr/>
        </p:nvCxnSpPr>
        <p:spPr>
          <a:xfrm>
            <a:off x="5422738" y="2035622"/>
            <a:ext cx="666653" cy="793954"/>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15" name="Straight Arrow Connector 114"/>
          <p:cNvCxnSpPr>
            <a:stCxn id="25" idx="4"/>
            <a:endCxn id="72" idx="0"/>
          </p:cNvCxnSpPr>
          <p:nvPr/>
        </p:nvCxnSpPr>
        <p:spPr>
          <a:xfrm flipH="1">
            <a:off x="5530486" y="3294797"/>
            <a:ext cx="558905" cy="585302"/>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sp>
        <p:nvSpPr>
          <p:cNvPr id="25" name="Oval 24"/>
          <p:cNvSpPr/>
          <p:nvPr/>
        </p:nvSpPr>
        <p:spPr>
          <a:xfrm>
            <a:off x="5758098" y="2829576"/>
            <a:ext cx="66258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IA</a:t>
            </a:r>
            <a:endParaRPr lang="en-US" sz="1000" dirty="0">
              <a:solidFill>
                <a:schemeClr val="tx1"/>
              </a:solidFill>
            </a:endParaRPr>
          </a:p>
        </p:txBody>
      </p:sp>
      <p:sp>
        <p:nvSpPr>
          <p:cNvPr id="9" name="Rectangle 8"/>
          <p:cNvSpPr/>
          <p:nvPr/>
        </p:nvSpPr>
        <p:spPr>
          <a:xfrm>
            <a:off x="6135728" y="3926033"/>
            <a:ext cx="721291" cy="411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B</a:t>
            </a:r>
            <a:endParaRPr lang="en-US" sz="1200" dirty="0">
              <a:solidFill>
                <a:schemeClr val="tx1"/>
              </a:solidFill>
            </a:endParaRPr>
          </a:p>
        </p:txBody>
      </p:sp>
      <p:cxnSp>
        <p:nvCxnSpPr>
          <p:cNvPr id="33" name="Straight Arrow Connector 32"/>
          <p:cNvCxnSpPr>
            <a:stCxn id="25" idx="4"/>
            <a:endCxn id="9" idx="0"/>
          </p:cNvCxnSpPr>
          <p:nvPr/>
        </p:nvCxnSpPr>
        <p:spPr>
          <a:xfrm>
            <a:off x="6089391" y="3294797"/>
            <a:ext cx="406983" cy="631236"/>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42" name="Straight Arrow Connector 41"/>
          <p:cNvCxnSpPr>
            <a:stCxn id="70" idx="4"/>
            <a:endCxn id="72" idx="0"/>
          </p:cNvCxnSpPr>
          <p:nvPr/>
        </p:nvCxnSpPr>
        <p:spPr>
          <a:xfrm>
            <a:off x="5422738" y="2035622"/>
            <a:ext cx="107748" cy="1844477"/>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67" idx="4"/>
            <a:endCxn id="68" idx="0"/>
          </p:cNvCxnSpPr>
          <p:nvPr/>
        </p:nvCxnSpPr>
        <p:spPr>
          <a:xfrm flipH="1">
            <a:off x="4404493" y="846594"/>
            <a:ext cx="1463831" cy="709329"/>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mc:AlternateContent xmlns:mc="http://schemas.openxmlformats.org/markup-compatibility/2006">
        <mc:Choice xmlns:a14="http://schemas.microsoft.com/office/drawing/2010/main" Requires="a14">
          <p:sp>
            <p:nvSpPr>
              <p:cNvPr id="40" name="Oval 39"/>
              <p:cNvSpPr/>
              <p:nvPr/>
            </p:nvSpPr>
            <p:spPr>
              <a:xfrm>
                <a:off x="4255890" y="2761150"/>
                <a:ext cx="574600"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𝑆</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p:sp>
            <p:nvSpPr>
              <p:cNvPr id="40" name="Oval 39"/>
              <p:cNvSpPr>
                <a:spLocks noRot="1" noChangeAspect="1" noMove="1" noResize="1" noEditPoints="1" noAdjustHandles="1" noChangeArrowheads="1" noChangeShapeType="1" noTextEdit="1"/>
              </p:cNvSpPr>
              <p:nvPr/>
            </p:nvSpPr>
            <p:spPr>
              <a:xfrm>
                <a:off x="4255890" y="2761150"/>
                <a:ext cx="574600" cy="465221"/>
              </a:xfrm>
              <a:prstGeom prst="ellipse">
                <a:avLst/>
              </a:prstGeom>
              <a:blipFill rotWithShape="0">
                <a:blip r:embed="rId6"/>
                <a:stretch>
                  <a:fillRect/>
                </a:stretch>
              </a:blipFill>
            </p:spPr>
            <p:txBody>
              <a:bodyPr/>
              <a:lstStyle/>
              <a:p>
                <a:r>
                  <a:rPr lang="en-US">
                    <a:noFill/>
                  </a:rPr>
                  <a:t> </a:t>
                </a:r>
              </a:p>
            </p:txBody>
          </p:sp>
        </mc:Fallback>
      </mc:AlternateContent>
      <p:cxnSp>
        <p:nvCxnSpPr>
          <p:cNvPr id="41" name="Straight Arrow Connector 40"/>
          <p:cNvCxnSpPr>
            <a:stCxn id="68" idx="4"/>
            <a:endCxn id="40" idx="0"/>
          </p:cNvCxnSpPr>
          <p:nvPr/>
        </p:nvCxnSpPr>
        <p:spPr>
          <a:xfrm>
            <a:off x="4404493" y="2021144"/>
            <a:ext cx="138697" cy="740006"/>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180885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6730635" y="2556133"/>
            <a:ext cx="1787669" cy="1477328"/>
          </a:xfrm>
          <a:prstGeom prst="rect">
            <a:avLst/>
          </a:prstGeom>
          <a:noFill/>
        </p:spPr>
        <p:txBody>
          <a:bodyPr wrap="none" rtlCol="0">
            <a:spAutoFit/>
          </a:bodyPr>
          <a:lstStyle/>
          <a:p>
            <a:r>
              <a:rPr lang="nl-NL" sz="900" dirty="0" smtClean="0"/>
              <a:t>LS </a:t>
            </a:r>
            <a:r>
              <a:rPr lang="nl-NL" sz="900" dirty="0" smtClean="0"/>
              <a:t>– Location smuggler’s go-fast</a:t>
            </a:r>
            <a:endParaRPr lang="nl-NL" sz="900" dirty="0" smtClean="0"/>
          </a:p>
          <a:p>
            <a:r>
              <a:rPr lang="nl-NL" sz="900" dirty="0" smtClean="0"/>
              <a:t>AF – Amount </a:t>
            </a:r>
            <a:r>
              <a:rPr lang="nl-NL" sz="900" dirty="0" smtClean="0"/>
              <a:t>fuel </a:t>
            </a:r>
            <a:r>
              <a:rPr lang="nl-NL" sz="900" dirty="0" smtClean="0"/>
              <a:t>at time t=0</a:t>
            </a:r>
          </a:p>
          <a:p>
            <a:r>
              <a:rPr lang="nl-NL" sz="900" dirty="0" smtClean="0"/>
              <a:t>LR – Location </a:t>
            </a:r>
            <a:r>
              <a:rPr lang="nl-NL" sz="900" dirty="0" smtClean="0"/>
              <a:t>refueling</a:t>
            </a:r>
            <a:endParaRPr lang="nl-NL" sz="900" dirty="0" smtClean="0"/>
          </a:p>
          <a:p>
            <a:r>
              <a:rPr lang="nl-NL" sz="900" dirty="0" smtClean="0"/>
              <a:t>IA – Intercept </a:t>
            </a:r>
            <a:r>
              <a:rPr lang="nl-NL" sz="900" dirty="0" smtClean="0"/>
              <a:t>area</a:t>
            </a:r>
            <a:endParaRPr lang="nl-NL" sz="900" dirty="0" smtClean="0"/>
          </a:p>
          <a:p>
            <a:r>
              <a:rPr lang="nl-NL" sz="900" dirty="0" smtClean="0"/>
              <a:t>LP – Location </a:t>
            </a:r>
            <a:r>
              <a:rPr lang="nl-NL" sz="900" dirty="0" smtClean="0"/>
              <a:t>intercept vehicle</a:t>
            </a:r>
            <a:endParaRPr lang="nl-NL" sz="900" dirty="0" smtClean="0"/>
          </a:p>
          <a:p>
            <a:r>
              <a:rPr lang="nl-NL" sz="900" dirty="0" smtClean="0"/>
              <a:t>RA – Refueling </a:t>
            </a:r>
            <a:r>
              <a:rPr lang="nl-NL" sz="900" dirty="0" smtClean="0"/>
              <a:t>action</a:t>
            </a:r>
            <a:endParaRPr lang="nl-NL" sz="900" dirty="0" smtClean="0"/>
          </a:p>
          <a:p>
            <a:r>
              <a:rPr lang="nl-NL" sz="900" dirty="0" smtClean="0"/>
              <a:t>D </a:t>
            </a:r>
            <a:r>
              <a:rPr lang="nl-NL" sz="900" dirty="0" smtClean="0"/>
              <a:t>– </a:t>
            </a:r>
            <a:r>
              <a:rPr lang="nl-NL" sz="900" dirty="0" smtClean="0"/>
              <a:t>Destination smuggler’s go-fast</a:t>
            </a:r>
          </a:p>
          <a:p>
            <a:r>
              <a:rPr lang="nl-NL" sz="900" dirty="0" smtClean="0"/>
              <a:t>VO – </a:t>
            </a:r>
            <a:r>
              <a:rPr lang="en-US" sz="900" dirty="0" smtClean="0"/>
              <a:t>Visual observation go-fast</a:t>
            </a:r>
            <a:endParaRPr lang="en-US" sz="900" dirty="0"/>
          </a:p>
          <a:p>
            <a:r>
              <a:rPr lang="en-US" sz="900" dirty="0" smtClean="0"/>
              <a:t>RO </a:t>
            </a:r>
            <a:r>
              <a:rPr lang="en-US" sz="900" dirty="0" smtClean="0"/>
              <a:t>– Radar observation go-fast</a:t>
            </a:r>
          </a:p>
          <a:p>
            <a:r>
              <a:rPr lang="en-US" sz="900" dirty="0" smtClean="0"/>
              <a:t>SO – Sonar observation go-fast</a:t>
            </a:r>
            <a:endParaRPr lang="en-US" sz="900" dirty="0"/>
          </a:p>
        </p:txBody>
      </p:sp>
      <p:sp>
        <p:nvSpPr>
          <p:cNvPr id="64" name="Oval 63"/>
          <p:cNvSpPr/>
          <p:nvPr/>
        </p:nvSpPr>
        <p:spPr>
          <a:xfrm>
            <a:off x="7426291" y="381374"/>
            <a:ext cx="658291"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AF</a:t>
            </a:r>
            <a:endParaRPr lang="en-US" sz="1000" dirty="0">
              <a:solidFill>
                <a:schemeClr val="tx1"/>
              </a:solidFill>
            </a:endParaRPr>
          </a:p>
        </p:txBody>
      </p:sp>
      <p:sp>
        <p:nvSpPr>
          <p:cNvPr id="65" name="Oval 64"/>
          <p:cNvSpPr/>
          <p:nvPr/>
        </p:nvSpPr>
        <p:spPr>
          <a:xfrm>
            <a:off x="6570900" y="381374"/>
            <a:ext cx="66258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LR</a:t>
            </a:r>
            <a:endParaRPr lang="en-US" sz="1000" dirty="0">
              <a:solidFill>
                <a:schemeClr val="tx1"/>
              </a:solidFill>
            </a:endParaRPr>
          </a:p>
        </p:txBody>
      </p:sp>
      <p:sp>
        <p:nvSpPr>
          <p:cNvPr id="66" name="Oval 65"/>
          <p:cNvSpPr/>
          <p:nvPr/>
        </p:nvSpPr>
        <p:spPr>
          <a:xfrm>
            <a:off x="6668852" y="1570401"/>
            <a:ext cx="618608"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RA</a:t>
            </a:r>
            <a:endParaRPr lang="en-US" sz="1000" dirty="0">
              <a:solidFill>
                <a:schemeClr val="tx1"/>
              </a:solidFill>
            </a:endParaRPr>
          </a:p>
        </p:txBody>
      </p:sp>
      <p:sp>
        <p:nvSpPr>
          <p:cNvPr id="67" name="Oval 66"/>
          <p:cNvSpPr/>
          <p:nvPr/>
        </p:nvSpPr>
        <p:spPr>
          <a:xfrm>
            <a:off x="5564172" y="381373"/>
            <a:ext cx="608304"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D</a:t>
            </a:r>
            <a:endParaRPr lang="en-US" sz="1000" dirty="0">
              <a:solidFill>
                <a:schemeClr val="tx1"/>
              </a:solidFill>
            </a:endParaRPr>
          </a:p>
        </p:txBody>
      </p:sp>
      <p:sp>
        <p:nvSpPr>
          <p:cNvPr id="68" name="Oval 67"/>
          <p:cNvSpPr/>
          <p:nvPr/>
        </p:nvSpPr>
        <p:spPr>
          <a:xfrm>
            <a:off x="4119132" y="1555923"/>
            <a:ext cx="570722"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LS</a:t>
            </a:r>
            <a:endParaRPr lang="en-US" sz="1000" dirty="0">
              <a:solidFill>
                <a:schemeClr val="tx1"/>
              </a:solidFill>
            </a:endParaRPr>
          </a:p>
        </p:txBody>
      </p:sp>
      <p:cxnSp>
        <p:nvCxnSpPr>
          <p:cNvPr id="69" name="Straight Arrow Connector 68"/>
          <p:cNvCxnSpPr>
            <a:stCxn id="68" idx="4"/>
            <a:endCxn id="25" idx="1"/>
          </p:cNvCxnSpPr>
          <p:nvPr/>
        </p:nvCxnSpPr>
        <p:spPr>
          <a:xfrm>
            <a:off x="4404493" y="2021144"/>
            <a:ext cx="1450638" cy="876562"/>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mc:AlternateContent xmlns:mc="http://schemas.openxmlformats.org/markup-compatibility/2006">
        <mc:Choice xmlns:a14="http://schemas.microsoft.com/office/drawing/2010/main" Requires="a14">
          <p:sp>
            <p:nvSpPr>
              <p:cNvPr id="70" name="Oval 69"/>
              <p:cNvSpPr/>
              <p:nvPr/>
            </p:nvSpPr>
            <p:spPr>
              <a:xfrm>
                <a:off x="5107440" y="1570401"/>
                <a:ext cx="63059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𝐿𝑃</m:t>
                      </m:r>
                    </m:oMath>
                  </m:oMathPara>
                </a14:m>
                <a:endParaRPr lang="en-US" sz="1000" dirty="0">
                  <a:solidFill>
                    <a:schemeClr val="tx1"/>
                  </a:solidFill>
                </a:endParaRPr>
              </a:p>
            </p:txBody>
          </p:sp>
        </mc:Choice>
        <mc:Fallback>
          <p:sp>
            <p:nvSpPr>
              <p:cNvPr id="70" name="Oval 69"/>
              <p:cNvSpPr>
                <a:spLocks noRot="1" noChangeAspect="1" noMove="1" noResize="1" noEditPoints="1" noAdjustHandles="1" noChangeArrowheads="1" noChangeShapeType="1" noTextEdit="1"/>
              </p:cNvSpPr>
              <p:nvPr/>
            </p:nvSpPr>
            <p:spPr>
              <a:xfrm>
                <a:off x="5107440" y="1570401"/>
                <a:ext cx="630595" cy="465221"/>
              </a:xfrm>
              <a:prstGeom prst="ellipse">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Oval 101"/>
              <p:cNvSpPr/>
              <p:nvPr/>
            </p:nvSpPr>
            <p:spPr>
              <a:xfrm>
                <a:off x="2804136" y="2754874"/>
                <a:ext cx="55163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solidFill>
                            <a:schemeClr val="tx1"/>
                          </a:solidFill>
                          <a:latin typeface="Cambria Math" panose="02040503050406030204" pitchFamily="18" charset="0"/>
                        </a:rPr>
                        <m:t>𝑉</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p:sp>
            <p:nvSpPr>
              <p:cNvPr id="102" name="Oval 101"/>
              <p:cNvSpPr>
                <a:spLocks noRot="1" noChangeAspect="1" noMove="1" noResize="1" noEditPoints="1" noAdjustHandles="1" noChangeArrowheads="1" noChangeShapeType="1" noTextEdit="1"/>
              </p:cNvSpPr>
              <p:nvPr/>
            </p:nvSpPr>
            <p:spPr>
              <a:xfrm>
                <a:off x="2804136" y="2754874"/>
                <a:ext cx="551635" cy="465221"/>
              </a:xfrm>
              <a:prstGeom prst="ellipse">
                <a:avLst/>
              </a:prstGeom>
              <a:blipFill rotWithShape="0">
                <a:blip r:embed="rId3"/>
                <a:stretch>
                  <a:fillRect/>
                </a:stretch>
              </a:blipFill>
            </p:spPr>
            <p:txBody>
              <a:bodyPr/>
              <a:lstStyle/>
              <a:p>
                <a:r>
                  <a:rPr lang="en-US">
                    <a:noFill/>
                  </a:rPr>
                  <a:t> </a:t>
                </a:r>
              </a:p>
            </p:txBody>
          </p:sp>
        </mc:Fallback>
      </mc:AlternateContent>
      <p:cxnSp>
        <p:nvCxnSpPr>
          <p:cNvPr id="103" name="Straight Arrow Connector 102"/>
          <p:cNvCxnSpPr>
            <a:stCxn id="68" idx="4"/>
            <a:endCxn id="102" idx="0"/>
          </p:cNvCxnSpPr>
          <p:nvPr/>
        </p:nvCxnSpPr>
        <p:spPr>
          <a:xfrm flipH="1">
            <a:off x="3079954" y="2021144"/>
            <a:ext cx="1324539" cy="733730"/>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mc:AlternateContent xmlns:mc="http://schemas.openxmlformats.org/markup-compatibility/2006">
        <mc:Choice xmlns:a14="http://schemas.microsoft.com/office/drawing/2010/main" Requires="a14">
          <p:sp>
            <p:nvSpPr>
              <p:cNvPr id="104" name="Oval 103"/>
              <p:cNvSpPr/>
              <p:nvPr/>
            </p:nvSpPr>
            <p:spPr>
              <a:xfrm>
                <a:off x="3544532" y="2754875"/>
                <a:ext cx="574600"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i="1" smtClean="0">
                          <a:solidFill>
                            <a:schemeClr val="tx1"/>
                          </a:solidFill>
                          <a:latin typeface="Cambria Math" panose="02040503050406030204" pitchFamily="18" charset="0"/>
                        </a:rPr>
                        <m:t>𝑅</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p:sp>
            <p:nvSpPr>
              <p:cNvPr id="104" name="Oval 103"/>
              <p:cNvSpPr>
                <a:spLocks noRot="1" noChangeAspect="1" noMove="1" noResize="1" noEditPoints="1" noAdjustHandles="1" noChangeArrowheads="1" noChangeShapeType="1" noTextEdit="1"/>
              </p:cNvSpPr>
              <p:nvPr/>
            </p:nvSpPr>
            <p:spPr>
              <a:xfrm>
                <a:off x="3544532" y="2754875"/>
                <a:ext cx="574600" cy="465221"/>
              </a:xfrm>
              <a:prstGeom prst="ellipse">
                <a:avLst/>
              </a:prstGeom>
              <a:blipFill rotWithShape="0">
                <a:blip r:embed="rId4"/>
                <a:stretch>
                  <a:fillRect/>
                </a:stretch>
              </a:blipFill>
            </p:spPr>
            <p:txBody>
              <a:bodyPr/>
              <a:lstStyle/>
              <a:p>
                <a:r>
                  <a:rPr lang="en-US">
                    <a:noFill/>
                  </a:rPr>
                  <a:t> </a:t>
                </a:r>
              </a:p>
            </p:txBody>
          </p:sp>
        </mc:Fallback>
      </mc:AlternateContent>
      <p:cxnSp>
        <p:nvCxnSpPr>
          <p:cNvPr id="105" name="Straight Arrow Connector 104"/>
          <p:cNvCxnSpPr>
            <a:stCxn id="68" idx="4"/>
            <a:endCxn id="104" idx="0"/>
          </p:cNvCxnSpPr>
          <p:nvPr/>
        </p:nvCxnSpPr>
        <p:spPr>
          <a:xfrm flipH="1">
            <a:off x="3831832" y="2021144"/>
            <a:ext cx="572661" cy="733731"/>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07" name="Straight Arrow Connector 106"/>
          <p:cNvCxnSpPr>
            <a:stCxn id="66" idx="4"/>
            <a:endCxn id="25" idx="7"/>
          </p:cNvCxnSpPr>
          <p:nvPr/>
        </p:nvCxnSpPr>
        <p:spPr>
          <a:xfrm flipH="1">
            <a:off x="6323650" y="2035622"/>
            <a:ext cx="654506" cy="862084"/>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08" name="Straight Arrow Connector 107"/>
          <p:cNvCxnSpPr>
            <a:stCxn id="67" idx="4"/>
            <a:endCxn id="66" idx="1"/>
          </p:cNvCxnSpPr>
          <p:nvPr/>
        </p:nvCxnSpPr>
        <p:spPr>
          <a:xfrm>
            <a:off x="5868324" y="846594"/>
            <a:ext cx="891121" cy="791937"/>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09" name="Straight Arrow Connector 108"/>
          <p:cNvCxnSpPr>
            <a:stCxn id="65" idx="4"/>
            <a:endCxn id="66" idx="0"/>
          </p:cNvCxnSpPr>
          <p:nvPr/>
        </p:nvCxnSpPr>
        <p:spPr>
          <a:xfrm>
            <a:off x="6902193" y="846595"/>
            <a:ext cx="75963" cy="723806"/>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11" name="Straight Arrow Connector 110"/>
          <p:cNvCxnSpPr>
            <a:stCxn id="64" idx="4"/>
            <a:endCxn id="66" idx="7"/>
          </p:cNvCxnSpPr>
          <p:nvPr/>
        </p:nvCxnSpPr>
        <p:spPr>
          <a:xfrm flipH="1">
            <a:off x="7196867" y="846595"/>
            <a:ext cx="558570" cy="791936"/>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cxnSp>
        <p:nvCxnSpPr>
          <p:cNvPr id="114" name="Straight Arrow Connector 113"/>
          <p:cNvCxnSpPr>
            <a:stCxn id="70" idx="4"/>
            <a:endCxn id="25" idx="0"/>
          </p:cNvCxnSpPr>
          <p:nvPr/>
        </p:nvCxnSpPr>
        <p:spPr>
          <a:xfrm>
            <a:off x="5422738" y="2035622"/>
            <a:ext cx="666653" cy="793954"/>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sp>
        <p:nvSpPr>
          <p:cNvPr id="25" name="Oval 24"/>
          <p:cNvSpPr/>
          <p:nvPr/>
        </p:nvSpPr>
        <p:spPr>
          <a:xfrm>
            <a:off x="5758098" y="2829576"/>
            <a:ext cx="662585"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solidFill>
                  <a:schemeClr val="tx1"/>
                </a:solidFill>
              </a:rPr>
              <a:t>IA</a:t>
            </a:r>
            <a:endParaRPr lang="en-US" sz="1000" dirty="0">
              <a:solidFill>
                <a:schemeClr val="tx1"/>
              </a:solidFill>
            </a:endParaRPr>
          </a:p>
        </p:txBody>
      </p:sp>
      <p:cxnSp>
        <p:nvCxnSpPr>
          <p:cNvPr id="30" name="Straight Arrow Connector 29"/>
          <p:cNvCxnSpPr>
            <a:stCxn id="67" idx="4"/>
            <a:endCxn id="68" idx="0"/>
          </p:cNvCxnSpPr>
          <p:nvPr/>
        </p:nvCxnSpPr>
        <p:spPr>
          <a:xfrm flipH="1">
            <a:off x="4404493" y="846594"/>
            <a:ext cx="1463831" cy="709329"/>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mc:AlternateContent xmlns:mc="http://schemas.openxmlformats.org/markup-compatibility/2006">
        <mc:Choice xmlns:a14="http://schemas.microsoft.com/office/drawing/2010/main" Requires="a14">
          <p:sp>
            <p:nvSpPr>
              <p:cNvPr id="40" name="Oval 39"/>
              <p:cNvSpPr/>
              <p:nvPr/>
            </p:nvSpPr>
            <p:spPr>
              <a:xfrm>
                <a:off x="4255890" y="2761150"/>
                <a:ext cx="574600" cy="46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00" b="0" i="1" smtClean="0">
                          <a:solidFill>
                            <a:schemeClr val="tx1"/>
                          </a:solidFill>
                          <a:latin typeface="Cambria Math" panose="02040503050406030204" pitchFamily="18" charset="0"/>
                        </a:rPr>
                        <m:t>𝑆</m:t>
                      </m:r>
                      <m:r>
                        <a:rPr lang="en-US" sz="1000" b="0" i="1" smtClean="0">
                          <a:solidFill>
                            <a:schemeClr val="tx1"/>
                          </a:solidFill>
                          <a:latin typeface="Cambria Math" panose="02040503050406030204" pitchFamily="18" charset="0"/>
                        </a:rPr>
                        <m:t>𝑂</m:t>
                      </m:r>
                    </m:oMath>
                  </m:oMathPara>
                </a14:m>
                <a:endParaRPr lang="en-US" sz="1000" dirty="0">
                  <a:solidFill>
                    <a:schemeClr val="tx1"/>
                  </a:solidFill>
                </a:endParaRPr>
              </a:p>
            </p:txBody>
          </p:sp>
        </mc:Choice>
        <mc:Fallback>
          <p:sp>
            <p:nvSpPr>
              <p:cNvPr id="40" name="Oval 39"/>
              <p:cNvSpPr>
                <a:spLocks noRot="1" noChangeAspect="1" noMove="1" noResize="1" noEditPoints="1" noAdjustHandles="1" noChangeArrowheads="1" noChangeShapeType="1" noTextEdit="1"/>
              </p:cNvSpPr>
              <p:nvPr/>
            </p:nvSpPr>
            <p:spPr>
              <a:xfrm>
                <a:off x="4255890" y="2761150"/>
                <a:ext cx="574600" cy="465221"/>
              </a:xfrm>
              <a:prstGeom prst="ellipse">
                <a:avLst/>
              </a:prstGeom>
              <a:blipFill rotWithShape="0">
                <a:blip r:embed="rId5"/>
                <a:stretch>
                  <a:fillRect/>
                </a:stretch>
              </a:blipFill>
            </p:spPr>
            <p:txBody>
              <a:bodyPr/>
              <a:lstStyle/>
              <a:p>
                <a:r>
                  <a:rPr lang="en-US">
                    <a:noFill/>
                  </a:rPr>
                  <a:t> </a:t>
                </a:r>
              </a:p>
            </p:txBody>
          </p:sp>
        </mc:Fallback>
      </mc:AlternateContent>
      <p:cxnSp>
        <p:nvCxnSpPr>
          <p:cNvPr id="41" name="Straight Arrow Connector 40"/>
          <p:cNvCxnSpPr>
            <a:stCxn id="68" idx="4"/>
            <a:endCxn id="40" idx="0"/>
          </p:cNvCxnSpPr>
          <p:nvPr/>
        </p:nvCxnSpPr>
        <p:spPr>
          <a:xfrm>
            <a:off x="4404493" y="2021144"/>
            <a:ext cx="138697" cy="740006"/>
          </a:xfrm>
          <a:prstGeom prst="straightConnector1">
            <a:avLst/>
          </a:prstGeom>
          <a:ln>
            <a:headEnd type="none"/>
            <a:tailEnd type="triangle" w="lg" len="med"/>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509373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8361</TotalTime>
  <Words>238</Words>
  <Application>Microsoft Office PowerPoint</Application>
  <PresentationFormat>Widescreen</PresentationFormat>
  <Paragraphs>68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de Oude</dc:creator>
  <cp:lastModifiedBy>Patrick de Oude</cp:lastModifiedBy>
  <cp:revision>78</cp:revision>
  <cp:lastPrinted>2015-02-22T10:13:56Z</cp:lastPrinted>
  <dcterms:created xsi:type="dcterms:W3CDTF">2015-01-26T19:14:01Z</dcterms:created>
  <dcterms:modified xsi:type="dcterms:W3CDTF">2015-03-01T12:28:05Z</dcterms:modified>
</cp:coreProperties>
</file>