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4292F-0AE4-99A8-3F52-5ADFFAAFBBA8}" v="35" dt="2022-04-03T01:31:22.543"/>
    <p1510:client id="{556B3044-967E-2413-0348-2F66FE56198A}" v="1" dt="2022-04-03T02:21:38.270"/>
    <p1510:client id="{651DA9BB-F0D6-4A6A-BACD-2F6D8DBD1F7A}" v="562" dt="2022-04-03T01:16:56.934"/>
    <p1510:client id="{CB2D22CE-879E-EF83-16CE-468D7024B8E7}" v="13" dt="2022-04-03T03:00:50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37" y="163577"/>
            <a:ext cx="9608169" cy="1748729"/>
          </a:xfrm>
        </p:spPr>
        <p:txBody>
          <a:bodyPr/>
          <a:lstStyle/>
          <a:p>
            <a:r>
              <a:rPr lang="en-US" dirty="0">
                <a:cs typeface="Calibri Light"/>
              </a:rPr>
              <a:t>Top 5 products in category "1423"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164134"/>
            <a:ext cx="8673427" cy="1849059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2400" dirty="0"/>
              <a:t>Coding Exercise by Pratik Deshmukh</a:t>
            </a:r>
          </a:p>
          <a:p>
            <a:r>
              <a:rPr lang="en-US" dirty="0"/>
              <a:t>For – Staples Data Science Pricing Internship</a:t>
            </a:r>
          </a:p>
          <a:p>
            <a:r>
              <a:rPr lang="en-US" sz="1400" dirty="0"/>
              <a:t>5th April 2022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FE07BA9-D4C9-BA11-D9DF-4EF486C0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768" y="6182086"/>
            <a:ext cx="2743200" cy="67646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F7736-6906-8684-8658-21F73801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5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B31EB-4B0E-B4B0-3610-8CA8521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cs typeface="Calibri Light"/>
              </a:rPr>
              <a:t>What metrics would determine the "Top Products" in category "1423"?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69BD-1CFB-0689-16FA-6C22DB18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factors assumed for determining which products are </a:t>
            </a:r>
            <a:r>
              <a:rPr lang="en-US" b="1" dirty="0">
                <a:ea typeface="+mn-lt"/>
                <a:cs typeface="+mn-lt"/>
              </a:rPr>
              <a:t>important</a:t>
            </a:r>
            <a:r>
              <a:rPr lang="en-US" dirty="0">
                <a:ea typeface="+mn-lt"/>
                <a:cs typeface="+mn-lt"/>
              </a:rPr>
              <a:t> within the category "1423" are as follows (in the given sequence of importance) -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Higher "number of sales" of that product (Calculated by counting the number of t</a:t>
            </a:r>
            <a:r>
              <a:rPr lang="en-US" b="1" dirty="0">
                <a:ea typeface="+mn-lt"/>
                <a:cs typeface="+mn-lt"/>
              </a:rPr>
              <a:t>ransactions</a:t>
            </a:r>
            <a:r>
              <a:rPr lang="en-US" dirty="0">
                <a:ea typeface="+mn-lt"/>
                <a:cs typeface="+mn-lt"/>
              </a:rPr>
              <a:t> for each product)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Sales</a:t>
            </a:r>
            <a:r>
              <a:rPr lang="en-US" dirty="0">
                <a:ea typeface="+mn-lt"/>
                <a:cs typeface="+mn-lt"/>
              </a:rPr>
              <a:t> ($) generated from units sold of the Product are high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Number of </a:t>
            </a:r>
            <a:r>
              <a:rPr lang="en-US" b="1" dirty="0">
                <a:ea typeface="+mn-lt"/>
                <a:cs typeface="+mn-lt"/>
              </a:rPr>
              <a:t>units</a:t>
            </a:r>
            <a:r>
              <a:rPr lang="en-US" dirty="0">
                <a:ea typeface="+mn-lt"/>
                <a:cs typeface="+mn-lt"/>
              </a:rPr>
              <a:t> sold in each transaction is higher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Staples' </a:t>
            </a:r>
            <a:r>
              <a:rPr lang="en-US" b="1" dirty="0">
                <a:ea typeface="+mn-lt"/>
                <a:cs typeface="+mn-lt"/>
              </a:rPr>
              <a:t>Cost</a:t>
            </a:r>
            <a:r>
              <a:rPr lang="en-US" dirty="0">
                <a:ea typeface="+mn-lt"/>
                <a:cs typeface="+mn-lt"/>
              </a:rPr>
              <a:t> for single unit is higher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D340C-AD2D-AE9F-52CE-4DD1569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7CC50-6A78-B171-4366-2A7120E0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cs typeface="Calibri Light"/>
              </a:rPr>
              <a:t>With the above criteria, these are the "Top 5 Products" in category "1423"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0DC3-DECA-5E3A-FED1-AC6EE73F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Product_IDs</a:t>
            </a:r>
            <a:r>
              <a:rPr lang="en-US" sz="2400" dirty="0">
                <a:ea typeface="+mn-lt"/>
                <a:cs typeface="+mn-lt"/>
              </a:rPr>
              <a:t> in descending order of Importance -</a:t>
            </a:r>
          </a:p>
          <a:p>
            <a:r>
              <a:rPr lang="en-US" sz="2400" dirty="0">
                <a:ea typeface="+mn-lt"/>
                <a:cs typeface="+mn-lt"/>
              </a:rPr>
              <a:t>Product 1 = 3910992 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Product 2 = 3910526</a:t>
            </a:r>
          </a:p>
          <a:p>
            <a:r>
              <a:rPr lang="en-US" sz="2400" dirty="0">
                <a:ea typeface="+mn-lt"/>
                <a:cs typeface="+mn-lt"/>
              </a:rPr>
              <a:t>Product 3 = 3910528</a:t>
            </a:r>
          </a:p>
          <a:p>
            <a:r>
              <a:rPr lang="en-US" sz="2400" dirty="0">
                <a:ea typeface="+mn-lt"/>
                <a:cs typeface="+mn-lt"/>
              </a:rPr>
              <a:t>Product 4 = 3910996</a:t>
            </a:r>
          </a:p>
          <a:p>
            <a:r>
              <a:rPr lang="en-US" sz="2400" dirty="0">
                <a:ea typeface="+mn-lt"/>
                <a:cs typeface="+mn-lt"/>
              </a:rPr>
              <a:t>Product 5 = 3910995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2E6E6-21FF-F8B7-5D2A-4664D289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1890C-8FC0-19EA-A441-CCBC1A9B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How did we go about forecasting the future?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E65-1C7E-4668-0675-9B545DA9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We had 6 months of transactional data (from 1st May 2017 to 1st November 2017) and Staples' cost $ for single unit of the product</a:t>
            </a:r>
          </a:p>
          <a:p>
            <a:r>
              <a:rPr lang="en-US" dirty="0"/>
              <a:t>We used an algorithm called "</a:t>
            </a:r>
            <a:r>
              <a:rPr lang="en-US" dirty="0" err="1"/>
              <a:t>fbprohet</a:t>
            </a:r>
            <a:r>
              <a:rPr lang="en-US" dirty="0"/>
              <a:t>" to analyze this data and predict the future 8 weeks following week ending in 28th October 2017 for each of the top 5 Products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0A82-112B-9A56-656E-5966C80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C66F33-7EE0-AD60-53E2-CE04C87B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cs typeface="Calibri Light"/>
              </a:rPr>
              <a:t>Sample model for Product 1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66CDA-4A00-18ED-8C83-B2CA5579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BDA8F84-A2CA-B415-C094-363716FC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51" y="205295"/>
            <a:ext cx="7251381" cy="4122879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BC1F282-51B5-0B37-36C0-FEA97E12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pPr>
              <a:buClr>
                <a:srgbClr val="449FD0"/>
              </a:buClr>
            </a:pPr>
            <a:r>
              <a:rPr lang="en-US" dirty="0"/>
              <a:t>The blue line shows the prediction in the future</a:t>
            </a:r>
          </a:p>
          <a:p>
            <a:pPr>
              <a:buClr>
                <a:srgbClr val="449FD0"/>
              </a:buClr>
            </a:pPr>
            <a:r>
              <a:rPr lang="en-US" dirty="0"/>
              <a:t>The black points are our historical datapoints</a:t>
            </a:r>
          </a:p>
        </p:txBody>
      </p:sp>
    </p:spTree>
    <p:extLst>
      <p:ext uri="{BB962C8B-B14F-4D97-AF65-F5344CB8AC3E}">
        <p14:creationId xmlns:p14="http://schemas.microsoft.com/office/powerpoint/2010/main" val="36268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AD00F-19A3-555F-8294-D61937EF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395677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cs typeface="Calibri Light"/>
              </a:rPr>
              <a:t>Forecast of units sold per week for next 8 weeks based on the analysis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C88758-DF84-AD28-980A-8FBD5685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15" y="6101876"/>
            <a:ext cx="2743200" cy="6764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9125-6715-349C-F930-2BEEA386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B9B5C1A4-CF72-5F30-313F-C895556B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80" y="1540757"/>
            <a:ext cx="9888746" cy="42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205C3-778B-4087-8799-4B99024F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cs typeface="Calibri Light"/>
              </a:rPr>
              <a:t>Thank you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BA91-8CB4-8DA9-ED59-33000218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Presented by -</a:t>
            </a:r>
          </a:p>
          <a:p>
            <a:pPr marL="0" indent="0">
              <a:buNone/>
            </a:pPr>
            <a:r>
              <a:rPr lang="en-US" sz="1400" dirty="0"/>
              <a:t>Pratik Deshmukh</a:t>
            </a:r>
          </a:p>
        </p:txBody>
      </p:sp>
      <p:pic>
        <p:nvPicPr>
          <p:cNvPr id="4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99ACC7-C644-DD19-CDCD-9A655D17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768" y="5109271"/>
            <a:ext cx="2743200" cy="6764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FC65-D6B0-2B7B-3B64-243FB27D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Top 5 products in category "1423"</vt:lpstr>
      <vt:lpstr>What metrics would determine the "Top Products" in category "1423"?</vt:lpstr>
      <vt:lpstr>With the above criteria, these are the "Top 5 Products" in category "1423"</vt:lpstr>
      <vt:lpstr>How did we go about forecasting the future?</vt:lpstr>
      <vt:lpstr>Sample model for Product 1</vt:lpstr>
      <vt:lpstr>Forecast of units sold per week for next 8 weeks based on the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2022-04-03T00:41:20Z</dcterms:created>
  <dcterms:modified xsi:type="dcterms:W3CDTF">2022-04-03T03:01:02Z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