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88825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lURWHjHMbikYUzdn0oBN/L1SP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Mon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" type="body"/>
          </p:nvPr>
        </p:nvSpPr>
        <p:spPr>
          <a:xfrm>
            <a:off x="837720" y="182520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2" type="body"/>
          </p:nvPr>
        </p:nvSpPr>
        <p:spPr>
          <a:xfrm>
            <a:off x="837720" y="409824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3" type="body"/>
          </p:nvPr>
        </p:nvSpPr>
        <p:spPr>
          <a:xfrm>
            <a:off x="83772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4" type="body"/>
          </p:nvPr>
        </p:nvSpPr>
        <p:spPr>
          <a:xfrm>
            <a:off x="622440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83772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2" type="body"/>
          </p:nvPr>
        </p:nvSpPr>
        <p:spPr>
          <a:xfrm>
            <a:off x="439200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3" type="body"/>
          </p:nvPr>
        </p:nvSpPr>
        <p:spPr>
          <a:xfrm>
            <a:off x="794628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4" type="body"/>
          </p:nvPr>
        </p:nvSpPr>
        <p:spPr>
          <a:xfrm>
            <a:off x="83772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5" type="body"/>
          </p:nvPr>
        </p:nvSpPr>
        <p:spPr>
          <a:xfrm>
            <a:off x="439200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6" type="body"/>
          </p:nvPr>
        </p:nvSpPr>
        <p:spPr>
          <a:xfrm>
            <a:off x="794628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83772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622440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idx="1" type="subTitle"/>
          </p:nvPr>
        </p:nvSpPr>
        <p:spPr>
          <a:xfrm>
            <a:off x="1203840" y="341280"/>
            <a:ext cx="1014516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2" type="body"/>
          </p:nvPr>
        </p:nvSpPr>
        <p:spPr>
          <a:xfrm>
            <a:off x="622440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3" type="body"/>
          </p:nvPr>
        </p:nvSpPr>
        <p:spPr>
          <a:xfrm>
            <a:off x="83772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83772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3" type="body"/>
          </p:nvPr>
        </p:nvSpPr>
        <p:spPr>
          <a:xfrm>
            <a:off x="622440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3" type="body"/>
          </p:nvPr>
        </p:nvSpPr>
        <p:spPr>
          <a:xfrm>
            <a:off x="837720" y="409824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837720" y="182520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2" type="body"/>
          </p:nvPr>
        </p:nvSpPr>
        <p:spPr>
          <a:xfrm>
            <a:off x="837720" y="409824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3" type="body"/>
          </p:nvPr>
        </p:nvSpPr>
        <p:spPr>
          <a:xfrm>
            <a:off x="83772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4" type="body"/>
          </p:nvPr>
        </p:nvSpPr>
        <p:spPr>
          <a:xfrm>
            <a:off x="622440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" type="body"/>
          </p:nvPr>
        </p:nvSpPr>
        <p:spPr>
          <a:xfrm>
            <a:off x="83772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2" type="body"/>
          </p:nvPr>
        </p:nvSpPr>
        <p:spPr>
          <a:xfrm>
            <a:off x="439200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3" type="body"/>
          </p:nvPr>
        </p:nvSpPr>
        <p:spPr>
          <a:xfrm>
            <a:off x="794628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4" type="body"/>
          </p:nvPr>
        </p:nvSpPr>
        <p:spPr>
          <a:xfrm>
            <a:off x="83772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5" type="body"/>
          </p:nvPr>
        </p:nvSpPr>
        <p:spPr>
          <a:xfrm>
            <a:off x="439200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6" type="body"/>
          </p:nvPr>
        </p:nvSpPr>
        <p:spPr>
          <a:xfrm>
            <a:off x="794628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6"/>
          <p:cNvSpPr txBox="1"/>
          <p:nvPr>
            <p:ph idx="1" type="subTitle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7"/>
          <p:cNvSpPr txBox="1"/>
          <p:nvPr>
            <p:ph idx="1" type="body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8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1" type="body"/>
          </p:nvPr>
        </p:nvSpPr>
        <p:spPr>
          <a:xfrm>
            <a:off x="83772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2" type="body"/>
          </p:nvPr>
        </p:nvSpPr>
        <p:spPr>
          <a:xfrm>
            <a:off x="622440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idx="1" type="subTitle"/>
          </p:nvPr>
        </p:nvSpPr>
        <p:spPr>
          <a:xfrm>
            <a:off x="1203840" y="341280"/>
            <a:ext cx="1014516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2" type="body"/>
          </p:nvPr>
        </p:nvSpPr>
        <p:spPr>
          <a:xfrm>
            <a:off x="622440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3" type="body"/>
          </p:nvPr>
        </p:nvSpPr>
        <p:spPr>
          <a:xfrm>
            <a:off x="83772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2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2"/>
          <p:cNvSpPr txBox="1"/>
          <p:nvPr>
            <p:ph idx="1" type="body"/>
          </p:nvPr>
        </p:nvSpPr>
        <p:spPr>
          <a:xfrm>
            <a:off x="83772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2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2"/>
          <p:cNvSpPr txBox="1"/>
          <p:nvPr>
            <p:ph idx="3" type="body"/>
          </p:nvPr>
        </p:nvSpPr>
        <p:spPr>
          <a:xfrm>
            <a:off x="622440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3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3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3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3"/>
          <p:cNvSpPr txBox="1"/>
          <p:nvPr>
            <p:ph idx="3" type="body"/>
          </p:nvPr>
        </p:nvSpPr>
        <p:spPr>
          <a:xfrm>
            <a:off x="837720" y="409824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4"/>
          <p:cNvSpPr txBox="1"/>
          <p:nvPr>
            <p:ph idx="1" type="body"/>
          </p:nvPr>
        </p:nvSpPr>
        <p:spPr>
          <a:xfrm>
            <a:off x="837720" y="182520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4"/>
          <p:cNvSpPr txBox="1"/>
          <p:nvPr>
            <p:ph idx="2" type="body"/>
          </p:nvPr>
        </p:nvSpPr>
        <p:spPr>
          <a:xfrm>
            <a:off x="837720" y="409824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5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5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5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5"/>
          <p:cNvSpPr txBox="1"/>
          <p:nvPr>
            <p:ph idx="3" type="body"/>
          </p:nvPr>
        </p:nvSpPr>
        <p:spPr>
          <a:xfrm>
            <a:off x="83772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5"/>
          <p:cNvSpPr txBox="1"/>
          <p:nvPr>
            <p:ph idx="4" type="body"/>
          </p:nvPr>
        </p:nvSpPr>
        <p:spPr>
          <a:xfrm>
            <a:off x="622440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6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6"/>
          <p:cNvSpPr txBox="1"/>
          <p:nvPr>
            <p:ph idx="1" type="body"/>
          </p:nvPr>
        </p:nvSpPr>
        <p:spPr>
          <a:xfrm>
            <a:off x="83772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6"/>
          <p:cNvSpPr txBox="1"/>
          <p:nvPr>
            <p:ph idx="2" type="body"/>
          </p:nvPr>
        </p:nvSpPr>
        <p:spPr>
          <a:xfrm>
            <a:off x="439200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6"/>
          <p:cNvSpPr txBox="1"/>
          <p:nvPr>
            <p:ph idx="3" type="body"/>
          </p:nvPr>
        </p:nvSpPr>
        <p:spPr>
          <a:xfrm>
            <a:off x="794628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6"/>
          <p:cNvSpPr txBox="1"/>
          <p:nvPr>
            <p:ph idx="4" type="body"/>
          </p:nvPr>
        </p:nvSpPr>
        <p:spPr>
          <a:xfrm>
            <a:off x="83772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6"/>
          <p:cNvSpPr txBox="1"/>
          <p:nvPr>
            <p:ph idx="5" type="body"/>
          </p:nvPr>
        </p:nvSpPr>
        <p:spPr>
          <a:xfrm>
            <a:off x="439200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6"/>
          <p:cNvSpPr txBox="1"/>
          <p:nvPr>
            <p:ph idx="6" type="body"/>
          </p:nvPr>
        </p:nvSpPr>
        <p:spPr>
          <a:xfrm>
            <a:off x="794628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9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9"/>
          <p:cNvSpPr txBox="1"/>
          <p:nvPr>
            <p:ph idx="1" type="subTitle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0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0"/>
          <p:cNvSpPr txBox="1"/>
          <p:nvPr>
            <p:ph idx="1" type="body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body"/>
          </p:nvPr>
        </p:nvSpPr>
        <p:spPr>
          <a:xfrm>
            <a:off x="83772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2" type="body"/>
          </p:nvPr>
        </p:nvSpPr>
        <p:spPr>
          <a:xfrm>
            <a:off x="622440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1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1"/>
          <p:cNvSpPr txBox="1"/>
          <p:nvPr>
            <p:ph idx="1" type="body"/>
          </p:nvPr>
        </p:nvSpPr>
        <p:spPr>
          <a:xfrm>
            <a:off x="83772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1"/>
          <p:cNvSpPr txBox="1"/>
          <p:nvPr>
            <p:ph idx="2" type="body"/>
          </p:nvPr>
        </p:nvSpPr>
        <p:spPr>
          <a:xfrm>
            <a:off x="622440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2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"/>
          <p:cNvSpPr txBox="1"/>
          <p:nvPr>
            <p:ph idx="1" type="subTitle"/>
          </p:nvPr>
        </p:nvSpPr>
        <p:spPr>
          <a:xfrm>
            <a:off x="1203840" y="341280"/>
            <a:ext cx="1014516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4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4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4"/>
          <p:cNvSpPr txBox="1"/>
          <p:nvPr>
            <p:ph idx="2" type="body"/>
          </p:nvPr>
        </p:nvSpPr>
        <p:spPr>
          <a:xfrm>
            <a:off x="622440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4"/>
          <p:cNvSpPr txBox="1"/>
          <p:nvPr>
            <p:ph idx="3" type="body"/>
          </p:nvPr>
        </p:nvSpPr>
        <p:spPr>
          <a:xfrm>
            <a:off x="83772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5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5"/>
          <p:cNvSpPr txBox="1"/>
          <p:nvPr>
            <p:ph idx="1" type="body"/>
          </p:nvPr>
        </p:nvSpPr>
        <p:spPr>
          <a:xfrm>
            <a:off x="83772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5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5"/>
          <p:cNvSpPr txBox="1"/>
          <p:nvPr>
            <p:ph idx="3" type="body"/>
          </p:nvPr>
        </p:nvSpPr>
        <p:spPr>
          <a:xfrm>
            <a:off x="622440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6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6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6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6"/>
          <p:cNvSpPr txBox="1"/>
          <p:nvPr>
            <p:ph idx="3" type="body"/>
          </p:nvPr>
        </p:nvSpPr>
        <p:spPr>
          <a:xfrm>
            <a:off x="837720" y="409824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7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7"/>
          <p:cNvSpPr txBox="1"/>
          <p:nvPr>
            <p:ph idx="1" type="body"/>
          </p:nvPr>
        </p:nvSpPr>
        <p:spPr>
          <a:xfrm>
            <a:off x="837720" y="182520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7"/>
          <p:cNvSpPr txBox="1"/>
          <p:nvPr>
            <p:ph idx="2" type="body"/>
          </p:nvPr>
        </p:nvSpPr>
        <p:spPr>
          <a:xfrm>
            <a:off x="837720" y="409824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8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8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8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8"/>
          <p:cNvSpPr txBox="1"/>
          <p:nvPr>
            <p:ph idx="3" type="body"/>
          </p:nvPr>
        </p:nvSpPr>
        <p:spPr>
          <a:xfrm>
            <a:off x="83772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8"/>
          <p:cNvSpPr txBox="1"/>
          <p:nvPr>
            <p:ph idx="4" type="body"/>
          </p:nvPr>
        </p:nvSpPr>
        <p:spPr>
          <a:xfrm>
            <a:off x="622440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9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9"/>
          <p:cNvSpPr txBox="1"/>
          <p:nvPr>
            <p:ph idx="1" type="body"/>
          </p:nvPr>
        </p:nvSpPr>
        <p:spPr>
          <a:xfrm>
            <a:off x="83772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9"/>
          <p:cNvSpPr txBox="1"/>
          <p:nvPr>
            <p:ph idx="2" type="body"/>
          </p:nvPr>
        </p:nvSpPr>
        <p:spPr>
          <a:xfrm>
            <a:off x="439200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69"/>
          <p:cNvSpPr txBox="1"/>
          <p:nvPr>
            <p:ph idx="3" type="body"/>
          </p:nvPr>
        </p:nvSpPr>
        <p:spPr>
          <a:xfrm>
            <a:off x="7946280" y="182520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69"/>
          <p:cNvSpPr txBox="1"/>
          <p:nvPr>
            <p:ph idx="4" type="body"/>
          </p:nvPr>
        </p:nvSpPr>
        <p:spPr>
          <a:xfrm>
            <a:off x="83772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9"/>
          <p:cNvSpPr txBox="1"/>
          <p:nvPr>
            <p:ph idx="5" type="body"/>
          </p:nvPr>
        </p:nvSpPr>
        <p:spPr>
          <a:xfrm>
            <a:off x="439200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9"/>
          <p:cNvSpPr txBox="1"/>
          <p:nvPr>
            <p:ph idx="6" type="body"/>
          </p:nvPr>
        </p:nvSpPr>
        <p:spPr>
          <a:xfrm>
            <a:off x="7946280" y="4098240"/>
            <a:ext cx="338472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idx="1" type="subTitle"/>
          </p:nvPr>
        </p:nvSpPr>
        <p:spPr>
          <a:xfrm>
            <a:off x="1203840" y="341280"/>
            <a:ext cx="1014516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2" type="body"/>
          </p:nvPr>
        </p:nvSpPr>
        <p:spPr>
          <a:xfrm>
            <a:off x="622440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3" type="body"/>
          </p:nvPr>
        </p:nvSpPr>
        <p:spPr>
          <a:xfrm>
            <a:off x="83772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" type="body"/>
          </p:nvPr>
        </p:nvSpPr>
        <p:spPr>
          <a:xfrm>
            <a:off x="837720" y="1825200"/>
            <a:ext cx="51296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3" type="body"/>
          </p:nvPr>
        </p:nvSpPr>
        <p:spPr>
          <a:xfrm>
            <a:off x="6224400" y="409824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772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6224400" y="1825200"/>
            <a:ext cx="51296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3" type="body"/>
          </p:nvPr>
        </p:nvSpPr>
        <p:spPr>
          <a:xfrm>
            <a:off x="837720" y="4098240"/>
            <a:ext cx="1051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7720" y="6356520"/>
            <a:ext cx="27421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7040" y="6356520"/>
            <a:ext cx="41133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07240" y="6356520"/>
            <a:ext cx="27421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120" y="74520"/>
            <a:ext cx="1171080" cy="1171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7720" y="6356520"/>
            <a:ext cx="27421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7040" y="6356520"/>
            <a:ext cx="41133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07240" y="6356520"/>
            <a:ext cx="27421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66" name="Google Shape;66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120" y="74520"/>
            <a:ext cx="1171080" cy="1171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16" name="Google Shape;116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800" y="135720"/>
            <a:ext cx="117108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4"/>
          <p:cNvSpPr txBox="1"/>
          <p:nvPr>
            <p:ph type="title"/>
          </p:nvPr>
        </p:nvSpPr>
        <p:spPr>
          <a:xfrm>
            <a:off x="831600" y="1709640"/>
            <a:ext cx="1051236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44"/>
          <p:cNvSpPr txBox="1"/>
          <p:nvPr>
            <p:ph idx="1" type="body"/>
          </p:nvPr>
        </p:nvSpPr>
        <p:spPr>
          <a:xfrm>
            <a:off x="831600" y="4589640"/>
            <a:ext cx="1051236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44"/>
          <p:cNvSpPr txBox="1"/>
          <p:nvPr>
            <p:ph idx="12" type="sldNum"/>
          </p:nvPr>
        </p:nvSpPr>
        <p:spPr>
          <a:xfrm>
            <a:off x="1108656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4"/>
          <p:cNvSpPr/>
          <p:nvPr/>
        </p:nvSpPr>
        <p:spPr>
          <a:xfrm>
            <a:off x="5211360" y="6532200"/>
            <a:ext cx="178452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2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652B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6" id="121" name="Google Shape;12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00" y="135720"/>
            <a:ext cx="1171080" cy="11714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71" name="Google Shape;171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800" y="135720"/>
            <a:ext cx="117108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7"/>
          <p:cNvSpPr txBox="1"/>
          <p:nvPr>
            <p:ph idx="12" type="sldNum"/>
          </p:nvPr>
        </p:nvSpPr>
        <p:spPr>
          <a:xfrm>
            <a:off x="1108656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57"/>
          <p:cNvSpPr/>
          <p:nvPr/>
        </p:nvSpPr>
        <p:spPr>
          <a:xfrm>
            <a:off x="5211360" y="6532200"/>
            <a:ext cx="178452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2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652B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6" id="174" name="Google Shape;17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00" y="135720"/>
            <a:ext cx="117108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7"/>
          <p:cNvSpPr txBox="1"/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57"/>
          <p:cNvSpPr txBox="1"/>
          <p:nvPr>
            <p:ph idx="1"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sc.tntech.edu/pdcincs/index.php/installa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"/>
          <p:cNvSpPr txBox="1"/>
          <p:nvPr/>
        </p:nvSpPr>
        <p:spPr>
          <a:xfrm>
            <a:off x="831600" y="1709640"/>
            <a:ext cx="1051236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4428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Pyjama</a:t>
            </a:r>
            <a:endParaRPr b="0" i="0" sz="6000" u="none" cap="none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Google Shape;230;p1"/>
          <p:cNvSpPr txBox="1"/>
          <p:nvPr/>
        </p:nvSpPr>
        <p:spPr>
          <a:xfrm>
            <a:off x="831600" y="4589640"/>
            <a:ext cx="1051236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428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iPDC Summer Institute</a:t>
            </a:r>
            <a:endParaRPr b="0" i="0" sz="24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 txBox="1"/>
          <p:nvPr/>
        </p:nvSpPr>
        <p:spPr>
          <a:xfrm>
            <a:off x="1116648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/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 Sum </a:t>
            </a:r>
            <a:br>
              <a:rPr lang="en-US" sz="1800"/>
            </a:br>
            <a:r>
              <a:rPr b="0" lang="en-US" sz="357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 2</a:t>
            </a:r>
            <a:endParaRPr b="0" sz="357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Using parallel for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4320225" y="76200"/>
            <a:ext cx="7458900" cy="6629400"/>
          </a:xfrm>
          <a:prstGeom prst="rect">
            <a:avLst/>
          </a:prstGeom>
          <a:solidFill>
            <a:srgbClr val="DEE6E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java.lang.*;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java.lang.Math;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java.util.Random;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java.util.concurrent.ThreadLocalRandom;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ArraySum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args)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numThreads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numItems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(args.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strike="noStrike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"usage: Hello &lt;numThreads&gt; &lt;numItems&gt;"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numThreads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(args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numItems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(args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(Exception ex)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strike="noStrike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"Bad argument"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numItems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fillArray(a);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sum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8F5902"/>
                </a:solidFill>
                <a:latin typeface="Courier New"/>
                <a:ea typeface="Courier New"/>
                <a:cs typeface="Courier New"/>
                <a:sym typeface="Courier New"/>
              </a:rPr>
              <a:t>//#omp parallel for shared(a) num_threads(numThreads) reduction(+:sum)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sum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strike="noStrike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"Sum is "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(sum));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fillArray(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a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Math.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/>
          <p:nvPr/>
        </p:nvSpPr>
        <p:spPr>
          <a:xfrm>
            <a:off x="2858400" y="1013760"/>
            <a:ext cx="6837120" cy="5030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java.util.concurrent.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ThreadLocalRandom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ParallelMinMax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numThreads =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.parseInt(args[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=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.parseInt(args[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max_val =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[] arr =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[n];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n; i++) 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arr[i] =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ThreadLocalRandom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.current().nextInt(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101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//#omp parallel num_threads(numThreads) shared(n, arr) reduction(max:max_val)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//#omp for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n; i++)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(arr[i] &gt; max_val)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max_val = arr[i];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n; i++)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.out.print(arr[i] + </a:t>
            </a:r>
            <a:r>
              <a:rPr b="0" lang="en-US" sz="800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</a:t>
            </a:r>
            <a:r>
              <a:rPr b="0" lang="en-US" sz="800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"\nmax value = "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max_val);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2258280" y="43920"/>
            <a:ext cx="980244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Pyjama: Parallel Min/Max</a:t>
            </a:r>
            <a:endParaRPr b="0" sz="433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 txBox="1"/>
          <p:nvPr/>
        </p:nvSpPr>
        <p:spPr>
          <a:xfrm>
            <a:off x="1283040" y="-29160"/>
            <a:ext cx="109051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5B277D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Slightly More Complex Example</a:t>
            </a:r>
            <a:endParaRPr b="0" sz="4800" strike="noStrike">
              <a:solidFill>
                <a:srgbClr val="5B27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12"/>
          <p:cNvSpPr txBox="1"/>
          <p:nvPr/>
        </p:nvSpPr>
        <p:spPr>
          <a:xfrm>
            <a:off x="368640" y="1529280"/>
            <a:ext cx="11391120" cy="5015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sz="23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1116648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2"/>
          <p:cNvGrpSpPr/>
          <p:nvPr/>
        </p:nvGrpSpPr>
        <p:grpSpPr>
          <a:xfrm>
            <a:off x="5249520" y="1594080"/>
            <a:ext cx="1823040" cy="1433880"/>
            <a:chOff x="5249520" y="1594080"/>
            <a:chExt cx="1823040" cy="1433880"/>
          </a:xfrm>
        </p:grpSpPr>
        <p:grpSp>
          <p:nvGrpSpPr>
            <p:cNvPr id="305" name="Google Shape;305;p12"/>
            <p:cNvGrpSpPr/>
            <p:nvPr/>
          </p:nvGrpSpPr>
          <p:grpSpPr>
            <a:xfrm>
              <a:off x="5249520" y="1594080"/>
              <a:ext cx="892080" cy="899640"/>
              <a:chOff x="5249520" y="1594080"/>
              <a:chExt cx="892080" cy="899640"/>
            </a:xfrm>
          </p:grpSpPr>
          <p:sp>
            <p:nvSpPr>
              <p:cNvPr id="306" name="Google Shape;306;p12"/>
              <p:cNvSpPr/>
              <p:nvPr/>
            </p:nvSpPr>
            <p:spPr>
              <a:xfrm>
                <a:off x="5249520" y="1601280"/>
                <a:ext cx="892080" cy="892440"/>
              </a:xfrm>
              <a:prstGeom prst="rect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5249520" y="1601280"/>
                <a:ext cx="892080" cy="892440"/>
              </a:xfrm>
              <a:prstGeom prst="ellipse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 flipH="1" rot="10800000">
                <a:off x="5703840" y="1594080"/>
                <a:ext cx="360" cy="463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5B9BD5"/>
                </a:solidFill>
                <a:prstDash val="solid"/>
                <a:miter lim="8000"/>
                <a:headEnd len="med" w="med" type="oval"/>
                <a:tailEnd len="sm" w="sm" type="none"/>
              </a:ln>
            </p:spPr>
          </p:sp>
        </p:grpSp>
        <p:sp>
          <p:nvSpPr>
            <p:cNvPr id="309" name="Google Shape;309;p12"/>
            <p:cNvSpPr/>
            <p:nvPr/>
          </p:nvSpPr>
          <p:spPr>
            <a:xfrm>
              <a:off x="5803200" y="1758240"/>
              <a:ext cx="1269360" cy="1269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noFill/>
            </a:ln>
          </p:spPr>
        </p:sp>
      </p:grpSp>
      <p:grpSp>
        <p:nvGrpSpPr>
          <p:cNvPr id="310" name="Google Shape;310;p12"/>
          <p:cNvGrpSpPr/>
          <p:nvPr/>
        </p:nvGrpSpPr>
        <p:grpSpPr>
          <a:xfrm>
            <a:off x="8127720" y="4086720"/>
            <a:ext cx="1823040" cy="1433880"/>
            <a:chOff x="8127720" y="4086720"/>
            <a:chExt cx="1823040" cy="1433880"/>
          </a:xfrm>
        </p:grpSpPr>
        <p:grpSp>
          <p:nvGrpSpPr>
            <p:cNvPr id="311" name="Google Shape;311;p12"/>
            <p:cNvGrpSpPr/>
            <p:nvPr/>
          </p:nvGrpSpPr>
          <p:grpSpPr>
            <a:xfrm>
              <a:off x="8127720" y="4086720"/>
              <a:ext cx="892080" cy="899640"/>
              <a:chOff x="8127720" y="4086720"/>
              <a:chExt cx="892080" cy="899640"/>
            </a:xfrm>
          </p:grpSpPr>
          <p:sp>
            <p:nvSpPr>
              <p:cNvPr id="312" name="Google Shape;312;p12"/>
              <p:cNvSpPr/>
              <p:nvPr/>
            </p:nvSpPr>
            <p:spPr>
              <a:xfrm>
                <a:off x="8127720" y="4093920"/>
                <a:ext cx="892080" cy="892440"/>
              </a:xfrm>
              <a:prstGeom prst="rect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8127720" y="4093920"/>
                <a:ext cx="892080" cy="892440"/>
              </a:xfrm>
              <a:prstGeom prst="ellipse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 flipH="1" rot="10800000">
                <a:off x="8582040" y="4086720"/>
                <a:ext cx="360" cy="463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5B9BD5"/>
                </a:solidFill>
                <a:prstDash val="solid"/>
                <a:miter lim="8000"/>
                <a:headEnd len="med" w="med" type="oval"/>
                <a:tailEnd len="sm" w="sm" type="none"/>
              </a:ln>
            </p:spPr>
          </p:sp>
        </p:grpSp>
        <p:sp>
          <p:nvSpPr>
            <p:cNvPr id="315" name="Google Shape;315;p12"/>
            <p:cNvSpPr/>
            <p:nvPr/>
          </p:nvSpPr>
          <p:spPr>
            <a:xfrm>
              <a:off x="8681400" y="4250880"/>
              <a:ext cx="1269360" cy="1269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noFill/>
            </a:ln>
          </p:spPr>
        </p:sp>
      </p:grpSp>
      <p:sp>
        <p:nvSpPr>
          <p:cNvPr id="316" name="Google Shape;316;p12"/>
          <p:cNvSpPr/>
          <p:nvPr/>
        </p:nvSpPr>
        <p:spPr>
          <a:xfrm rot="-7224000">
            <a:off x="7755480" y="3926160"/>
            <a:ext cx="385560" cy="583200"/>
          </a:xfrm>
          <a:custGeom>
            <a:rect b="b" l="l" r="r" t="t"/>
            <a:pathLst>
              <a:path extrusionOk="0" h="21600" w="21574">
                <a:moveTo>
                  <a:pt x="14031" y="0"/>
                </a:moveTo>
                <a:cubicBezTo>
                  <a:pt x="13569" y="150"/>
                  <a:pt x="13321" y="404"/>
                  <a:pt x="12899" y="867"/>
                </a:cubicBezTo>
                <a:cubicBezTo>
                  <a:pt x="12147" y="1693"/>
                  <a:pt x="11925" y="2533"/>
                  <a:pt x="11923" y="4511"/>
                </a:cubicBezTo>
                <a:cubicBezTo>
                  <a:pt x="11921" y="7260"/>
                  <a:pt x="10723" y="9487"/>
                  <a:pt x="8529" y="10815"/>
                </a:cubicBezTo>
                <a:cubicBezTo>
                  <a:pt x="7957" y="11160"/>
                  <a:pt x="7486" y="11571"/>
                  <a:pt x="7486" y="11726"/>
                </a:cubicBezTo>
                <a:cubicBezTo>
                  <a:pt x="7486" y="11881"/>
                  <a:pt x="6813" y="12634"/>
                  <a:pt x="6000" y="13386"/>
                </a:cubicBezTo>
                <a:cubicBezTo>
                  <a:pt x="5186" y="14138"/>
                  <a:pt x="4513" y="14874"/>
                  <a:pt x="4513" y="15032"/>
                </a:cubicBezTo>
                <a:cubicBezTo>
                  <a:pt x="4513" y="15190"/>
                  <a:pt x="3952" y="15907"/>
                  <a:pt x="3249" y="16619"/>
                </a:cubicBezTo>
                <a:cubicBezTo>
                  <a:pt x="2545" y="17330"/>
                  <a:pt x="2100" y="18063"/>
                  <a:pt x="2272" y="18250"/>
                </a:cubicBezTo>
                <a:cubicBezTo>
                  <a:pt x="2526" y="18524"/>
                  <a:pt x="1923" y="19577"/>
                  <a:pt x="1097" y="20483"/>
                </a:cubicBezTo>
                <a:cubicBezTo>
                  <a:pt x="1746" y="19863"/>
                  <a:pt x="2665" y="19116"/>
                  <a:pt x="3470" y="18588"/>
                </a:cubicBezTo>
                <a:cubicBezTo>
                  <a:pt x="4459" y="17940"/>
                  <a:pt x="5793" y="16747"/>
                  <a:pt x="6443" y="15943"/>
                </a:cubicBezTo>
                <a:cubicBezTo>
                  <a:pt x="8917" y="12886"/>
                  <a:pt x="9947" y="11502"/>
                  <a:pt x="9949" y="11211"/>
                </a:cubicBezTo>
                <a:cubicBezTo>
                  <a:pt x="9950" y="11046"/>
                  <a:pt x="10615" y="10215"/>
                  <a:pt x="11435" y="9360"/>
                </a:cubicBezTo>
                <a:cubicBezTo>
                  <a:pt x="12597" y="8149"/>
                  <a:pt x="13635" y="7569"/>
                  <a:pt x="16138" y="6744"/>
                </a:cubicBezTo>
                <a:cubicBezTo>
                  <a:pt x="19377" y="5678"/>
                  <a:pt x="21041" y="4487"/>
                  <a:pt x="21574" y="2792"/>
                </a:cubicBezTo>
                <a:lnTo>
                  <a:pt x="20309" y="2439"/>
                </a:lnTo>
                <a:cubicBezTo>
                  <a:pt x="19505" y="2216"/>
                  <a:pt x="18613" y="1844"/>
                  <a:pt x="18313" y="1602"/>
                </a:cubicBezTo>
                <a:cubicBezTo>
                  <a:pt x="18013" y="1360"/>
                  <a:pt x="17491" y="1222"/>
                  <a:pt x="17159" y="1308"/>
                </a:cubicBezTo>
                <a:cubicBezTo>
                  <a:pt x="16827" y="1393"/>
                  <a:pt x="16029" y="1091"/>
                  <a:pt x="15384" y="632"/>
                </a:cubicBezTo>
                <a:cubicBezTo>
                  <a:pt x="14943" y="318"/>
                  <a:pt x="14629" y="122"/>
                  <a:pt x="14031" y="0"/>
                </a:cubicBezTo>
                <a:close/>
                <a:moveTo>
                  <a:pt x="586" y="20953"/>
                </a:moveTo>
                <a:cubicBezTo>
                  <a:pt x="450" y="21078"/>
                  <a:pt x="325" y="21230"/>
                  <a:pt x="187" y="21336"/>
                </a:cubicBezTo>
                <a:cubicBezTo>
                  <a:pt x="39" y="21448"/>
                  <a:pt x="-26" y="21527"/>
                  <a:pt x="9" y="21600"/>
                </a:cubicBezTo>
                <a:lnTo>
                  <a:pt x="586" y="20953"/>
                </a:lnTo>
                <a:close/>
              </a:path>
            </a:pathLst>
          </a:custGeom>
          <a:blipFill rotWithShape="0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2"/>
          <p:cNvSpPr/>
          <p:nvPr/>
        </p:nvSpPr>
        <p:spPr>
          <a:xfrm rot="-7224000">
            <a:off x="7925400" y="4256640"/>
            <a:ext cx="385560" cy="583200"/>
          </a:xfrm>
          <a:custGeom>
            <a:rect b="b" l="l" r="r" t="t"/>
            <a:pathLst>
              <a:path extrusionOk="0" h="21600" w="21574">
                <a:moveTo>
                  <a:pt x="14031" y="0"/>
                </a:moveTo>
                <a:cubicBezTo>
                  <a:pt x="13569" y="150"/>
                  <a:pt x="13321" y="404"/>
                  <a:pt x="12899" y="867"/>
                </a:cubicBezTo>
                <a:cubicBezTo>
                  <a:pt x="12147" y="1693"/>
                  <a:pt x="11925" y="2533"/>
                  <a:pt x="11923" y="4511"/>
                </a:cubicBezTo>
                <a:cubicBezTo>
                  <a:pt x="11921" y="7260"/>
                  <a:pt x="10723" y="9487"/>
                  <a:pt x="8529" y="10815"/>
                </a:cubicBezTo>
                <a:cubicBezTo>
                  <a:pt x="7957" y="11160"/>
                  <a:pt x="7486" y="11571"/>
                  <a:pt x="7486" y="11726"/>
                </a:cubicBezTo>
                <a:cubicBezTo>
                  <a:pt x="7486" y="11881"/>
                  <a:pt x="6813" y="12634"/>
                  <a:pt x="6000" y="13386"/>
                </a:cubicBezTo>
                <a:cubicBezTo>
                  <a:pt x="5186" y="14138"/>
                  <a:pt x="4513" y="14874"/>
                  <a:pt x="4513" y="15032"/>
                </a:cubicBezTo>
                <a:cubicBezTo>
                  <a:pt x="4513" y="15190"/>
                  <a:pt x="3952" y="15907"/>
                  <a:pt x="3249" y="16619"/>
                </a:cubicBezTo>
                <a:cubicBezTo>
                  <a:pt x="2545" y="17330"/>
                  <a:pt x="2100" y="18063"/>
                  <a:pt x="2272" y="18250"/>
                </a:cubicBezTo>
                <a:cubicBezTo>
                  <a:pt x="2526" y="18524"/>
                  <a:pt x="1923" y="19577"/>
                  <a:pt x="1097" y="20483"/>
                </a:cubicBezTo>
                <a:cubicBezTo>
                  <a:pt x="1746" y="19863"/>
                  <a:pt x="2665" y="19116"/>
                  <a:pt x="3470" y="18588"/>
                </a:cubicBezTo>
                <a:cubicBezTo>
                  <a:pt x="4459" y="17940"/>
                  <a:pt x="5793" y="16747"/>
                  <a:pt x="6443" y="15943"/>
                </a:cubicBezTo>
                <a:cubicBezTo>
                  <a:pt x="8917" y="12886"/>
                  <a:pt x="9947" y="11502"/>
                  <a:pt x="9949" y="11211"/>
                </a:cubicBezTo>
                <a:cubicBezTo>
                  <a:pt x="9950" y="11046"/>
                  <a:pt x="10615" y="10215"/>
                  <a:pt x="11435" y="9360"/>
                </a:cubicBezTo>
                <a:cubicBezTo>
                  <a:pt x="12597" y="8149"/>
                  <a:pt x="13635" y="7569"/>
                  <a:pt x="16138" y="6744"/>
                </a:cubicBezTo>
                <a:cubicBezTo>
                  <a:pt x="19377" y="5678"/>
                  <a:pt x="21041" y="4487"/>
                  <a:pt x="21574" y="2792"/>
                </a:cubicBezTo>
                <a:lnTo>
                  <a:pt x="20309" y="2439"/>
                </a:lnTo>
                <a:cubicBezTo>
                  <a:pt x="19505" y="2216"/>
                  <a:pt x="18613" y="1844"/>
                  <a:pt x="18313" y="1602"/>
                </a:cubicBezTo>
                <a:cubicBezTo>
                  <a:pt x="18013" y="1360"/>
                  <a:pt x="17491" y="1222"/>
                  <a:pt x="17159" y="1308"/>
                </a:cubicBezTo>
                <a:cubicBezTo>
                  <a:pt x="16827" y="1393"/>
                  <a:pt x="16029" y="1091"/>
                  <a:pt x="15384" y="632"/>
                </a:cubicBezTo>
                <a:cubicBezTo>
                  <a:pt x="14943" y="318"/>
                  <a:pt x="14629" y="122"/>
                  <a:pt x="14031" y="0"/>
                </a:cubicBezTo>
                <a:close/>
                <a:moveTo>
                  <a:pt x="586" y="20953"/>
                </a:moveTo>
                <a:cubicBezTo>
                  <a:pt x="450" y="21078"/>
                  <a:pt x="325" y="21230"/>
                  <a:pt x="187" y="21336"/>
                </a:cubicBezTo>
                <a:cubicBezTo>
                  <a:pt x="39" y="21448"/>
                  <a:pt x="-26" y="21527"/>
                  <a:pt x="9" y="21600"/>
                </a:cubicBezTo>
                <a:lnTo>
                  <a:pt x="586" y="20953"/>
                </a:lnTo>
                <a:close/>
              </a:path>
            </a:pathLst>
          </a:custGeom>
          <a:blipFill rotWithShape="0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"/>
          <p:cNvSpPr/>
          <p:nvPr/>
        </p:nvSpPr>
        <p:spPr>
          <a:xfrm rot="-7224000">
            <a:off x="8175240" y="4587120"/>
            <a:ext cx="385560" cy="583200"/>
          </a:xfrm>
          <a:custGeom>
            <a:rect b="b" l="l" r="r" t="t"/>
            <a:pathLst>
              <a:path extrusionOk="0" h="21600" w="21574">
                <a:moveTo>
                  <a:pt x="14031" y="0"/>
                </a:moveTo>
                <a:cubicBezTo>
                  <a:pt x="13569" y="150"/>
                  <a:pt x="13321" y="404"/>
                  <a:pt x="12899" y="867"/>
                </a:cubicBezTo>
                <a:cubicBezTo>
                  <a:pt x="12147" y="1693"/>
                  <a:pt x="11925" y="2533"/>
                  <a:pt x="11923" y="4511"/>
                </a:cubicBezTo>
                <a:cubicBezTo>
                  <a:pt x="11921" y="7260"/>
                  <a:pt x="10723" y="9487"/>
                  <a:pt x="8529" y="10815"/>
                </a:cubicBezTo>
                <a:cubicBezTo>
                  <a:pt x="7957" y="11160"/>
                  <a:pt x="7486" y="11571"/>
                  <a:pt x="7486" y="11726"/>
                </a:cubicBezTo>
                <a:cubicBezTo>
                  <a:pt x="7486" y="11881"/>
                  <a:pt x="6813" y="12634"/>
                  <a:pt x="6000" y="13386"/>
                </a:cubicBezTo>
                <a:cubicBezTo>
                  <a:pt x="5186" y="14138"/>
                  <a:pt x="4513" y="14874"/>
                  <a:pt x="4513" y="15032"/>
                </a:cubicBezTo>
                <a:cubicBezTo>
                  <a:pt x="4513" y="15190"/>
                  <a:pt x="3952" y="15907"/>
                  <a:pt x="3249" y="16619"/>
                </a:cubicBezTo>
                <a:cubicBezTo>
                  <a:pt x="2545" y="17330"/>
                  <a:pt x="2100" y="18063"/>
                  <a:pt x="2272" y="18250"/>
                </a:cubicBezTo>
                <a:cubicBezTo>
                  <a:pt x="2526" y="18524"/>
                  <a:pt x="1923" y="19577"/>
                  <a:pt x="1097" y="20483"/>
                </a:cubicBezTo>
                <a:cubicBezTo>
                  <a:pt x="1746" y="19863"/>
                  <a:pt x="2665" y="19116"/>
                  <a:pt x="3470" y="18588"/>
                </a:cubicBezTo>
                <a:cubicBezTo>
                  <a:pt x="4459" y="17940"/>
                  <a:pt x="5793" y="16747"/>
                  <a:pt x="6443" y="15943"/>
                </a:cubicBezTo>
                <a:cubicBezTo>
                  <a:pt x="8917" y="12886"/>
                  <a:pt x="9947" y="11502"/>
                  <a:pt x="9949" y="11211"/>
                </a:cubicBezTo>
                <a:cubicBezTo>
                  <a:pt x="9950" y="11046"/>
                  <a:pt x="10615" y="10215"/>
                  <a:pt x="11435" y="9360"/>
                </a:cubicBezTo>
                <a:cubicBezTo>
                  <a:pt x="12597" y="8149"/>
                  <a:pt x="13635" y="7569"/>
                  <a:pt x="16138" y="6744"/>
                </a:cubicBezTo>
                <a:cubicBezTo>
                  <a:pt x="19377" y="5678"/>
                  <a:pt x="21041" y="4487"/>
                  <a:pt x="21574" y="2792"/>
                </a:cubicBezTo>
                <a:lnTo>
                  <a:pt x="20309" y="2439"/>
                </a:lnTo>
                <a:cubicBezTo>
                  <a:pt x="19505" y="2216"/>
                  <a:pt x="18613" y="1844"/>
                  <a:pt x="18313" y="1602"/>
                </a:cubicBezTo>
                <a:cubicBezTo>
                  <a:pt x="18013" y="1360"/>
                  <a:pt x="17491" y="1222"/>
                  <a:pt x="17159" y="1308"/>
                </a:cubicBezTo>
                <a:cubicBezTo>
                  <a:pt x="16827" y="1393"/>
                  <a:pt x="16029" y="1091"/>
                  <a:pt x="15384" y="632"/>
                </a:cubicBezTo>
                <a:cubicBezTo>
                  <a:pt x="14943" y="318"/>
                  <a:pt x="14629" y="122"/>
                  <a:pt x="14031" y="0"/>
                </a:cubicBezTo>
                <a:close/>
                <a:moveTo>
                  <a:pt x="586" y="20953"/>
                </a:moveTo>
                <a:cubicBezTo>
                  <a:pt x="450" y="21078"/>
                  <a:pt x="325" y="21230"/>
                  <a:pt x="187" y="21336"/>
                </a:cubicBezTo>
                <a:cubicBezTo>
                  <a:pt x="39" y="21448"/>
                  <a:pt x="-26" y="21527"/>
                  <a:pt x="9" y="21600"/>
                </a:cubicBezTo>
                <a:lnTo>
                  <a:pt x="586" y="20953"/>
                </a:lnTo>
                <a:close/>
              </a:path>
            </a:pathLst>
          </a:custGeom>
          <a:blipFill rotWithShape="0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2"/>
          <p:cNvGrpSpPr/>
          <p:nvPr/>
        </p:nvGrpSpPr>
        <p:grpSpPr>
          <a:xfrm>
            <a:off x="7938678" y="4075645"/>
            <a:ext cx="1054729" cy="984518"/>
            <a:chOff x="7938678" y="4075645"/>
            <a:chExt cx="1054729" cy="984518"/>
          </a:xfrm>
        </p:grpSpPr>
        <p:sp>
          <p:nvSpPr>
            <p:cNvPr id="320" name="Google Shape;320;p12"/>
            <p:cNvSpPr/>
            <p:nvPr/>
          </p:nvSpPr>
          <p:spPr>
            <a:xfrm rot="-7224000">
              <a:off x="8094960" y="4097880"/>
              <a:ext cx="385560" cy="58320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 rot="-7224000">
              <a:off x="8183880" y="4187160"/>
              <a:ext cx="385560" cy="58284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 rot="-7224000">
              <a:off x="8273160" y="4276440"/>
              <a:ext cx="385560" cy="58284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 rot="-7224000">
              <a:off x="8362440" y="4365720"/>
              <a:ext cx="385560" cy="58284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 rot="-7224000">
              <a:off x="8451720" y="4455000"/>
              <a:ext cx="385560" cy="58284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/>
        </p:nvSpPr>
        <p:spPr>
          <a:xfrm>
            <a:off x="1283040" y="-29160"/>
            <a:ext cx="109051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5B277D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Unresolved Questions</a:t>
            </a:r>
            <a:endParaRPr b="0" sz="4800" strike="noStrike">
              <a:solidFill>
                <a:srgbClr val="5B27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368640" y="1529280"/>
            <a:ext cx="1139112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How does a computer throw darts?  By generating random x,y coordinates for where the dart would land</a:t>
            </a:r>
            <a:endParaRPr b="0" sz="23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Given an (x,y), how can the computer tell if it landed in the circle</a:t>
            </a:r>
            <a:endParaRPr b="0" sz="23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Make it simple, use the unit circle, and only throw darts at the upper right quadrant</a:t>
            </a:r>
            <a:endParaRPr b="0" i="0" sz="23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Calculate the distance from 0,0</a:t>
            </a:r>
            <a:endParaRPr b="0" i="0" sz="23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Just calculate the hypotenuse of the triangle </a:t>
            </a:r>
            <a:endParaRPr b="0" i="0" sz="23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hyp</a:t>
            </a: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&lt; 1, then the point falls within the unit circle!</a:t>
            </a:r>
            <a:endParaRPr b="0" i="0" sz="23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lang="en-US" sz="2300" strike="noStrike">
                <a:solidFill>
                  <a:srgbClr val="861001"/>
                </a:solidFill>
                <a:latin typeface="Calibri"/>
                <a:ea typeface="Calibri"/>
                <a:cs typeface="Calibri"/>
                <a:sym typeface="Calibri"/>
              </a:rPr>
              <a:t>ThreadLocalRandom</a:t>
            </a: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b="0" lang="en-US" sz="2300" strike="noStrike">
                <a:solidFill>
                  <a:srgbClr val="86100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to get random numbers</a:t>
            </a:r>
            <a:endParaRPr b="0" sz="23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Its thread safe</a:t>
            </a:r>
            <a:endParaRPr b="0" i="0" sz="23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1116648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13"/>
          <p:cNvGrpSpPr/>
          <p:nvPr/>
        </p:nvGrpSpPr>
        <p:grpSpPr>
          <a:xfrm>
            <a:off x="8603280" y="2663280"/>
            <a:ext cx="2591280" cy="3233880"/>
            <a:chOff x="8603280" y="2663280"/>
            <a:chExt cx="2591280" cy="3233880"/>
          </a:xfrm>
        </p:grpSpPr>
        <p:grpSp>
          <p:nvGrpSpPr>
            <p:cNvPr id="333" name="Google Shape;333;p13"/>
            <p:cNvGrpSpPr/>
            <p:nvPr/>
          </p:nvGrpSpPr>
          <p:grpSpPr>
            <a:xfrm>
              <a:off x="9160920" y="3313440"/>
              <a:ext cx="1537200" cy="1537920"/>
              <a:chOff x="9160920" y="3313440"/>
              <a:chExt cx="1537200" cy="1537920"/>
            </a:xfrm>
          </p:grpSpPr>
          <p:sp>
            <p:nvSpPr>
              <p:cNvPr id="334" name="Google Shape;334;p13"/>
              <p:cNvSpPr/>
              <p:nvPr/>
            </p:nvSpPr>
            <p:spPr>
              <a:xfrm>
                <a:off x="9160920" y="3313440"/>
                <a:ext cx="1537200" cy="1537920"/>
              </a:xfrm>
              <a:prstGeom prst="rect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861001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9160920" y="3313440"/>
                <a:ext cx="1537200" cy="1537920"/>
              </a:xfrm>
              <a:prstGeom prst="ellipse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861001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flipH="1" rot="10800000">
                <a:off x="9910800" y="3676320"/>
                <a:ext cx="304560" cy="3999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5400">
                <a:solidFill>
                  <a:srgbClr val="773F9B"/>
                </a:solidFill>
                <a:prstDash val="dashDot"/>
                <a:miter lim="8000"/>
                <a:headEnd len="sm" w="sm" type="none"/>
                <a:tailEnd len="med" w="med" type="oval"/>
              </a:ln>
            </p:spPr>
          </p:sp>
          <p:sp>
            <p:nvSpPr>
              <p:cNvPr id="337" name="Google Shape;337;p13"/>
              <p:cNvSpPr/>
              <p:nvPr/>
            </p:nvSpPr>
            <p:spPr>
              <a:xfrm flipH="1" rot="10800000">
                <a:off x="10216440" y="3670200"/>
                <a:ext cx="360" cy="409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5400">
                <a:solidFill>
                  <a:srgbClr val="000000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sp>
        </p:grpSp>
        <p:sp>
          <p:nvSpPr>
            <p:cNvPr id="338" name="Google Shape;338;p13"/>
            <p:cNvSpPr/>
            <p:nvPr/>
          </p:nvSpPr>
          <p:spPr>
            <a:xfrm flipH="1" rot="10800000">
              <a:off x="9897480" y="2663280"/>
              <a:ext cx="360" cy="32338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5B9BD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9" name="Google Shape;339;p13"/>
            <p:cNvSpPr/>
            <p:nvPr/>
          </p:nvSpPr>
          <p:spPr>
            <a:xfrm>
              <a:off x="8603280" y="4082400"/>
              <a:ext cx="259128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5B9BD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40" name="Google Shape;340;p13"/>
            <p:cNvSpPr/>
            <p:nvPr/>
          </p:nvSpPr>
          <p:spPr>
            <a:xfrm>
              <a:off x="9599040" y="399492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0,0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9828720" y="305028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0,1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682640" y="404928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1,0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10118160" y="342144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x,y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071720" y="370836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9875160" y="394848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9828720" y="356040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hyp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13"/>
          <p:cNvSpPr/>
          <p:nvPr/>
        </p:nvSpPr>
        <p:spPr>
          <a:xfrm>
            <a:off x="9105840" y="4894920"/>
            <a:ext cx="1597320" cy="445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/>
        </p:nvSpPr>
        <p:spPr>
          <a:xfrm>
            <a:off x="1283040" y="-29160"/>
            <a:ext cx="109051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endParaRPr b="0" sz="48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1108656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2980440" y="1828800"/>
            <a:ext cx="5020560" cy="3596040"/>
          </a:xfrm>
          <a:prstGeom prst="rect">
            <a:avLst/>
          </a:prstGeom>
          <a:solidFill>
            <a:srgbClr val="E9E8D3"/>
          </a:solidFill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function </a:t>
            </a:r>
            <a:r>
              <a:rPr b="1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get number of threads from the command line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argument as numThreads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parallel with four threads {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create random number generator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set numInside to 0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set numOutside to 0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loop numIterations times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set x to new random number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set y to new random number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calculate hyp = square root of x^2+y^2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if hyp &lt; 1.0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add 1 to numInside       // local version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        else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     add 1 to numOutside   // local version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end if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end loop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Sum each thread local numInside and thread local numOutside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Calculate p = numInside / (numInside/numOutside)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Calculate result = 4 * p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print result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end function main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class main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/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endParaRPr b="0" sz="357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  <a:endParaRPr b="0" sz="357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>
            <a:off x="3025350" y="-31925"/>
            <a:ext cx="9016200" cy="6858000"/>
          </a:xfrm>
          <a:prstGeom prst="rect">
            <a:avLst/>
          </a:prstGeom>
          <a:solidFill>
            <a:srgbClr val="DEE6E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java.lang.*;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java.lang.Math;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java.util.Random;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java.util.concurrent.ThreadLocalRandom;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Monte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args)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numIters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numIters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(args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(Exception ex)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strike="noStrike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"Exception when parsing argument"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numIn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numOut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8F5902"/>
                </a:solidFill>
                <a:latin typeface="Courier New"/>
                <a:ea typeface="Courier New"/>
                <a:cs typeface="Courier New"/>
                <a:sym typeface="Courier New"/>
              </a:rPr>
              <a:t>//#omp parallel num_threads(4) shared(numIters) reduction(+:numIn) reduction(+:numOut)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myIters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numIters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ThreadLocalRandom rand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ThreadLocalRandom.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numIn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numOut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100" strike="noStrike">
                <a:solidFill>
                  <a:srgbClr val="8F5902"/>
                </a:solidFill>
                <a:latin typeface="Courier New"/>
                <a:ea typeface="Courier New"/>
                <a:cs typeface="Courier New"/>
                <a:sym typeface="Courier New"/>
              </a:rPr>
              <a:t>//#omp for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myIters; i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100" strike="noStrike">
                <a:solidFill>
                  <a:srgbClr val="8F5902"/>
                </a:solidFill>
                <a:latin typeface="Courier New"/>
                <a:ea typeface="Courier New"/>
                <a:cs typeface="Courier New"/>
                <a:sym typeface="Courier New"/>
              </a:rPr>
              <a:t>// get random number from 0 to 1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rand.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nextDouble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rand.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nextDouble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hyp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Math.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(hyp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numIn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} 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numOut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(((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)numIn)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(numIn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numOut));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fourp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strike="noStrike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"Pi is "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String.</a:t>
            </a:r>
            <a:r>
              <a:rPr lang="en-US" sz="11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(fourp));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/>
          <p:nvPr/>
        </p:nvSpPr>
        <p:spPr>
          <a:xfrm>
            <a:off x="1434960" y="243360"/>
            <a:ext cx="8738640" cy="84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Pyjama Pitfalls</a:t>
            </a:r>
            <a:endParaRPr b="0" sz="433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308520" y="1638000"/>
            <a:ext cx="1009440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4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Implied “default(none)” clause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1" marL="9144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Scope of variables must be declared explicitly in clause (ex. shared(var), private(var)) to use them in parallel region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Pyjama is based on Java 1.5. Newer features such as Lambdas will not work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All Pyjama lines must begin with “//#omp” - extra whitespace will mess this up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If you use the -j2j (source to source) option and do not use the -d (output directory) option when compiling, Pyjama will overwrite your source code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1" marL="9144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If you do use -d option, the directory must already exist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/>
          <p:nvPr/>
        </p:nvSpPr>
        <p:spPr>
          <a:xfrm>
            <a:off x="225000" y="1364040"/>
            <a:ext cx="11510280" cy="4411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4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To use array in parallel region, it must be declared with brackets before variable name </a:t>
            </a:r>
            <a:r>
              <a:rPr b="0" lang="en-US" sz="2100" u="sng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after 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1" marL="9144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int [] arr_var = new int[n];  </a:t>
            </a:r>
            <a:r>
              <a:rPr b="0" i="0" lang="en-US" sz="2850" u="none" cap="none" strike="noStrike">
                <a:solidFill>
                  <a:srgbClr val="008B45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2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1" marL="9144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int arr_var [] = new int[n];  </a:t>
            </a:r>
            <a:r>
              <a:rPr b="0" i="0" lang="en-US" sz="2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Can’t use Pyjama function names as variables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100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This is not an exhaustive list!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1444680" y="268920"/>
            <a:ext cx="808812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Pyjama Pitfalls</a:t>
            </a:r>
            <a:endParaRPr b="0" sz="433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/>
          <p:nvPr/>
        </p:nvSpPr>
        <p:spPr>
          <a:xfrm>
            <a:off x="1203840" y="341280"/>
            <a:ext cx="101451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70" u="none" cap="none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PyJama?</a:t>
            </a:r>
            <a:endParaRPr b="0" sz="357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p2"/>
          <p:cNvSpPr txBox="1"/>
          <p:nvPr/>
        </p:nvSpPr>
        <p:spPr>
          <a:xfrm>
            <a:off x="837720" y="1825200"/>
            <a:ext cx="105120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Easy to learn syntax for writing parallel programs based on OpenMP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OpenMP in C/C++ is standard for scientific parallel computing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So students will be familiar with the C/C++ omp syntax when they take their upper division parallel computing elective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Java is a commonly used language in CS1 and CS2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Caveat: PyJama is not mature (yet)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Lacks full core OpenMP features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Has some peculiarities (more later)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"/>
          <p:cNvSpPr/>
          <p:nvPr/>
        </p:nvSpPr>
        <p:spPr>
          <a:xfrm>
            <a:off x="1329120" y="176760"/>
            <a:ext cx="10201680" cy="10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Comic Sans MS"/>
                <a:ea typeface="Comic Sans MS"/>
                <a:cs typeface="Comic Sans MS"/>
                <a:sym typeface="Comic Sans MS"/>
              </a:rPr>
              <a:t>Pyjama Installation: Environment</a:t>
            </a:r>
            <a:endParaRPr b="0" sz="4330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661320" y="2094480"/>
            <a:ext cx="9540720" cy="37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●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Online Guide: </a:t>
            </a:r>
            <a:r>
              <a:rPr b="0" lang="en-US" sz="2300" u="sng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https://www.csc.tntech.edu/pdcincs/index.php/installation/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-37440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●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Install Java JDK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-37440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●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Download our version of Pyjama (modified to mitigate some of the original problems)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-37440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●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Run script to set PATH variable: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source setpath.sh (Linux/Mac)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setpath.bat (Windows)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"/>
          <p:cNvSpPr/>
          <p:nvPr/>
        </p:nvSpPr>
        <p:spPr>
          <a:xfrm>
            <a:off x="362160" y="1475280"/>
            <a:ext cx="7731360" cy="363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4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1575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Compile with: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java -jar $pyjama FileName.java (linux/mac)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java -jar %pyjama% FileName.java (Windows)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1575"/>
              <a:buFont typeface="Calibri"/>
              <a:buChar char="●"/>
            </a:pPr>
            <a:r>
              <a:rPr b="0" lang="en-US" sz="21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Run with: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java -cp $pyjama:. ExecutableName (Linux/Mac)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java -cp %pyjama%;. ExecutableName (Windows)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1342440" y="187920"/>
            <a:ext cx="1042992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Comic Sans MS"/>
                <a:ea typeface="Comic Sans MS"/>
                <a:cs typeface="Comic Sans MS"/>
                <a:sym typeface="Comic Sans MS"/>
              </a:rPr>
              <a:t>Pyjama Installation: Compile/Run</a:t>
            </a:r>
            <a:endParaRPr b="0" sz="4330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/>
          <p:nvPr/>
        </p:nvSpPr>
        <p:spPr>
          <a:xfrm>
            <a:off x="1394640" y="250200"/>
            <a:ext cx="85827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Comic Sans MS"/>
                <a:ea typeface="Comic Sans MS"/>
                <a:cs typeface="Comic Sans MS"/>
                <a:sym typeface="Comic Sans MS"/>
              </a:rPr>
              <a:t>Pyjama Vs. OpenMP Syntax</a:t>
            </a:r>
            <a:endParaRPr b="0" sz="4330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119520" y="2593440"/>
            <a:ext cx="5630040" cy="2392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 main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argc,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*argv[])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thread_count = atoi(argv[</a:t>
            </a:r>
            <a:r>
              <a:rPr b="0" lang="en-US" sz="12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0" lang="en-US" sz="1200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num_threads(thread_count)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my_id = omp_get_thread_num();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t_count = omp_get_num_threads();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cout &lt;&lt;</a:t>
            </a:r>
            <a:r>
              <a:rPr b="0" lang="en-US" sz="1200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"Hello from "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&lt;&lt;my_id&lt;&lt;</a:t>
            </a:r>
            <a:r>
              <a:rPr b="0" lang="en-US" sz="1200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of "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&lt;&lt;t_count&lt;&lt;endl;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return </a:t>
            </a:r>
            <a:r>
              <a:rPr b="0" lang="en-US" sz="1200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4783680" y="2929680"/>
            <a:ext cx="3808800" cy="444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"/>
          <p:cNvSpPr/>
          <p:nvPr/>
        </p:nvSpPr>
        <p:spPr>
          <a:xfrm>
            <a:off x="5806080" y="2593440"/>
            <a:ext cx="6262200" cy="2778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2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PyjamaHelloWorld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threadCount = Integer.parseInt(args[</a:t>
            </a:r>
            <a:r>
              <a:rPr b="0" lang="en-US" sz="12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1200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//#omp parallel num_threads(threadCount)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myID = Pyjama.omp_get_thread_num();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12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tCount = Pyjama.omp_get_num_threads();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System.out.println(</a:t>
            </a:r>
            <a:r>
              <a:rPr b="0" lang="en-US" sz="1200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"Hello from "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+myID +</a:t>
            </a:r>
            <a:r>
              <a:rPr b="0" lang="en-US" sz="1200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of "</a:t>
            </a: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+tCount);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2062080" y="1864800"/>
            <a:ext cx="205272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3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b="0" sz="303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8065080" y="1864800"/>
            <a:ext cx="174492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3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Pyjama</a:t>
            </a:r>
            <a:endParaRPr b="0" sz="303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/>
          <p:nvPr/>
        </p:nvSpPr>
        <p:spPr>
          <a:xfrm>
            <a:off x="1394640" y="250200"/>
            <a:ext cx="84351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Pyjama Coverage of OpenMP?</a:t>
            </a:r>
            <a:endParaRPr b="0" sz="433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/>
        </p:nvSpPr>
        <p:spPr>
          <a:xfrm>
            <a:off x="1371600" y="231480"/>
            <a:ext cx="1028376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5B277D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Example</a:t>
            </a:r>
            <a:endParaRPr b="0" sz="3600" strike="noStrike">
              <a:solidFill>
                <a:srgbClr val="5B27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5B277D"/>
                </a:solidFill>
                <a:latin typeface="Comic Sans MS"/>
                <a:ea typeface="Comic Sans MS"/>
                <a:cs typeface="Comic Sans MS"/>
                <a:sym typeface="Comic Sans MS"/>
              </a:rPr>
              <a:t>(Hello World, of course)</a:t>
            </a:r>
            <a:endParaRPr b="0" sz="3600" strike="noStrike">
              <a:solidFill>
                <a:srgbClr val="5B27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1210113" y="1832325"/>
            <a:ext cx="9768600" cy="4343400"/>
          </a:xfrm>
          <a:prstGeom prst="rect">
            <a:avLst/>
          </a:prstGeom>
          <a:solidFill>
            <a:srgbClr val="DEE6E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HelloWorld {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args) {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threadCount 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Integer.</a:t>
            </a:r>
            <a:r>
              <a:rPr lang="en-US" sz="18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(args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strike="noStrike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strike="noStrike">
                <a:solidFill>
                  <a:srgbClr val="8F5902"/>
                </a:solidFill>
                <a:latin typeface="Courier New"/>
                <a:ea typeface="Courier New"/>
                <a:cs typeface="Courier New"/>
                <a:sym typeface="Courier New"/>
              </a:rPr>
              <a:t>//#omp parallel num_threads(threadCount)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myID 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Pyjama.</a:t>
            </a:r>
            <a:r>
              <a:rPr lang="en-US" sz="18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omp_get_thread_num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tCount 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Pyjama.</a:t>
            </a:r>
            <a:r>
              <a:rPr lang="en-US" sz="18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omp_get_num_threads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en-US" sz="18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strike="noStrike">
                <a:solidFill>
                  <a:srgbClr val="C4A0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strike="noStrike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"Hello from "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myID 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 strike="noStrike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 of "</a:t>
            </a:r>
            <a:r>
              <a:rPr lang="en-US" sz="1800" strike="noStrike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tCount);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/>
          <p:nvPr/>
        </p:nvSpPr>
        <p:spPr>
          <a:xfrm>
            <a:off x="1394640" y="288000"/>
            <a:ext cx="85827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Pyjama: Parallel Sum</a:t>
            </a:r>
            <a:endParaRPr b="0" sz="433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3039480" y="1132560"/>
            <a:ext cx="5292720" cy="52682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ParallelSum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numThreads =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.parseInt(args[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=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.parseInt(args[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 =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[] results =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[numThreads];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[] arr =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[n];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n; i++) arr[i] =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//#omp parallel num_threads(numThreads) shared(numThreads, n, arr, results)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id =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Pyjama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.omp_get_thread_num();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chunk = (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)n/numThreads;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start = id * chunk;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end;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(id == numThreads -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end = n;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end = start + chunk;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start; i &lt; end; i++)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results[id] += arr[i];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lang="en-US" sz="800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b="0" lang="en-US" sz="800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numThreads; i++)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sum += results[i];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</a:t>
            </a:r>
            <a:r>
              <a:rPr b="0" lang="en-US" sz="800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"sum = "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b="0" lang="en-US" sz="800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.toString(sum));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 txBox="1"/>
          <p:nvPr/>
        </p:nvSpPr>
        <p:spPr>
          <a:xfrm>
            <a:off x="1283040" y="-29160"/>
            <a:ext cx="109051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with Arrays</a:t>
            </a:r>
            <a:endParaRPr b="0" sz="44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368640" y="1529280"/>
            <a:ext cx="1139112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Many parallel computations happen on arrays</a:t>
            </a:r>
            <a:endParaRPr b="0" sz="23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For data decomposition, you must partition the array among the child threads</a:t>
            </a:r>
            <a:endParaRPr b="0" sz="23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725"/>
              <a:buFont typeface="Noto Sans Symbols"/>
              <a:buChar char="−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Pyjama does this for you with </a:t>
            </a:r>
            <a:r>
              <a:rPr i="0" lang="en-US" sz="2300" u="none" cap="none" strike="noStrike">
                <a:solidFill>
                  <a:srgbClr val="442777"/>
                </a:solidFill>
                <a:latin typeface="Courier New"/>
                <a:ea typeface="Courier New"/>
                <a:cs typeface="Courier New"/>
                <a:sym typeface="Courier New"/>
              </a:rPr>
              <a:t>omp parallel for</a:t>
            </a:r>
            <a:endParaRPr i="0" sz="2300" u="none" cap="none" strike="noStrike">
              <a:solidFill>
                <a:srgbClr val="3904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Typically, partitioning is done by assigning a number of items per each thread</a:t>
            </a:r>
            <a:endParaRPr b="0" sz="23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And then having the thread compute its starting and ending index based on its thread id </a:t>
            </a:r>
            <a:endParaRPr b="0" i="0" sz="23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But, Pyjama does all the calculations for you with </a:t>
            </a:r>
            <a:r>
              <a:rPr i="0" lang="en-US" sz="2300" u="none" cap="none" strike="noStrike">
                <a:solidFill>
                  <a:srgbClr val="442777"/>
                </a:solidFill>
                <a:latin typeface="Courier New"/>
                <a:ea typeface="Courier New"/>
                <a:cs typeface="Courier New"/>
                <a:sym typeface="Courier New"/>
              </a:rPr>
              <a:t>omp parallel for</a:t>
            </a:r>
            <a:endParaRPr i="0" sz="2300" u="none" cap="none" strike="noStrike">
              <a:solidFill>
                <a:srgbClr val="3904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11086560" y="4504320"/>
            <a:ext cx="6732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