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6858000" cx="12192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hs0VN9vYeFvnqtJeos4Lyl/iVb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346621-249C-499F-9850-A4D86046AE83}">
  <a:tblStyle styleId="{59346621-249C-499F-9850-A4D86046AE8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4.xml"/><Relationship Id="rId33" Type="http://customschemas.google.com/relationships/presentationmetadata" Target="metadata"/><Relationship Id="rId10" Type="http://schemas.openxmlformats.org/officeDocument/2006/relationships/slide" Target="slides/slide3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3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4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6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6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6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6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6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5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" name="Google Shape;6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160" y="135720"/>
            <a:ext cx="1171440" cy="1171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2"/>
          <p:cNvSpPr txBox="1"/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22"/>
          <p:cNvSpPr txBox="1"/>
          <p:nvPr>
            <p:ph idx="1"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22"/>
          <p:cNvSpPr txBox="1"/>
          <p:nvPr>
            <p:ph idx="12" type="sldNum"/>
          </p:nvPr>
        </p:nvSpPr>
        <p:spPr>
          <a:xfrm>
            <a:off x="11089800" y="4504320"/>
            <a:ext cx="26352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22"/>
          <p:cNvSpPr/>
          <p:nvPr/>
        </p:nvSpPr>
        <p:spPr>
          <a:xfrm>
            <a:off x="5212800" y="6532200"/>
            <a:ext cx="1784880" cy="82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2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652B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6" id="11" name="Google Shape;1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60" y="135720"/>
            <a:ext cx="1171440" cy="11714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1" name="Google Shape;61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160" y="135720"/>
            <a:ext cx="1171440" cy="117144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4"/>
          <p:cNvSpPr txBox="1"/>
          <p:nvPr>
            <p:ph type="title"/>
          </p:nvPr>
        </p:nvSpPr>
        <p:spPr>
          <a:xfrm>
            <a:off x="1283400" y="0"/>
            <a:ext cx="10908000" cy="117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24"/>
          <p:cNvSpPr txBox="1"/>
          <p:nvPr>
            <p:ph idx="1" type="body"/>
          </p:nvPr>
        </p:nvSpPr>
        <p:spPr>
          <a:xfrm>
            <a:off x="369000" y="1529280"/>
            <a:ext cx="11394000" cy="50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11089800" y="4504320"/>
            <a:ext cx="26352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icture 6" id="65" name="Google Shape;6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60" y="135720"/>
            <a:ext cx="1171440" cy="11714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15" name="Google Shape;115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160" y="135720"/>
            <a:ext cx="1171440" cy="117144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11089800" y="4504320"/>
            <a:ext cx="26352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5212800" y="6532200"/>
            <a:ext cx="1784880" cy="82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2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strike="noStrike">
                <a:solidFill>
                  <a:srgbClr val="652B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6" id="118" name="Google Shape;11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60" y="135720"/>
            <a:ext cx="1171440" cy="11714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youtube.com/watch?v=1G7HTwKvYH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4428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 Threads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4428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iPDC Summer Institute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 txBox="1"/>
          <p:nvPr/>
        </p:nvSpPr>
        <p:spPr>
          <a:xfrm>
            <a:off x="11169720" y="4504320"/>
            <a:ext cx="183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 txBox="1"/>
          <p:nvPr/>
        </p:nvSpPr>
        <p:spPr>
          <a:xfrm>
            <a:off x="1283400" y="0"/>
            <a:ext cx="10908000" cy="117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700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endParaRPr b="0" sz="4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 txBox="1"/>
          <p:nvPr/>
        </p:nvSpPr>
        <p:spPr>
          <a:xfrm>
            <a:off x="11089800" y="4504320"/>
            <a:ext cx="26352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1449000" y="2067840"/>
            <a:ext cx="5022000" cy="2422800"/>
          </a:xfrm>
          <a:prstGeom prst="rect">
            <a:avLst/>
          </a:prstGeom>
          <a:solidFill>
            <a:srgbClr val="E9E8D3"/>
          </a:solidFill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function </a:t>
            </a:r>
            <a:r>
              <a:rPr b="1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get number of </a:t>
            </a: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iterations</a:t>
            </a: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from the command line 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argument as numThreads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create four objects of class Monte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passing numThreads / 4 to each of their constructors 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for each Runnable object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create an object of class Thread and pass the Runnable 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to its constructor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start the thread object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end for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wait for 4 threads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Sum numInside and numOutside from each of the four Monte objects into result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p =  numInside / (numInside+numOutside)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Print 4*p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end function main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class main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"/>
          <p:cNvSpPr/>
          <p:nvPr/>
        </p:nvSpPr>
        <p:spPr>
          <a:xfrm>
            <a:off x="6954120" y="1764000"/>
            <a:ext cx="3855960" cy="3520080"/>
          </a:xfrm>
          <a:prstGeom prst="rect">
            <a:avLst/>
          </a:prstGeom>
          <a:solidFill>
            <a:srgbClr val="E9E8D3"/>
          </a:solidFill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Monte</a:t>
            </a: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implements Runnable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has integer numIterations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has double answer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      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function </a:t>
            </a:r>
            <a:r>
              <a:rPr b="1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create random number generator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set numInside to 0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loop numIterations times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set x to new random number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set y to new random number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calculate hyp = square root of x^2+y^2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if hyp &lt; 1.0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add 1 to numInside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end if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end loop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return numInside and numOutside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end function run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function </a:t>
            </a:r>
            <a:r>
              <a:rPr b="1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(iters)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set numIterations to iters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end function constructor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class MyRunnable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"/>
          <p:cNvSpPr txBox="1"/>
          <p:nvPr/>
        </p:nvSpPr>
        <p:spPr>
          <a:xfrm>
            <a:off x="5976000" y="0"/>
            <a:ext cx="629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700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Code</a:t>
            </a:r>
            <a:endParaRPr b="0" sz="4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1"/>
          <p:cNvSpPr txBox="1"/>
          <p:nvPr/>
        </p:nvSpPr>
        <p:spPr>
          <a:xfrm>
            <a:off x="11089800" y="4504320"/>
            <a:ext cx="3402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05" name="Google Shape;305;p11"/>
          <p:cNvGraphicFramePr/>
          <p:nvPr/>
        </p:nvGraphicFramePr>
        <p:xfrm>
          <a:off x="325440" y="373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{59346621-249C-499F-9850-A4D86046AE83}</a:tableStyleId>
              </a:tblPr>
              <a:tblGrid>
                <a:gridCol w="380875"/>
                <a:gridCol w="4938475"/>
              </a:tblGrid>
              <a:tr h="612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41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java.lang.*;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java.lang.Math;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java.util.Random;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java.util.concurrent.ThreadLocalRandom;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Pi {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main(String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iters) {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numIter 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(iters.</a:t>
                      </a:r>
                      <a:r>
                        <a:rPr lang="en-US" sz="10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length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</a:t>
                      </a:r>
                      <a:r>
                        <a:rPr lang="en-US" sz="10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-US" sz="10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println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000" u="none" cap="none" strike="noStrike">
                          <a:solidFill>
                            <a:srgbClr val="4E9A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"usage: Pi &lt;iterations&gt;"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</a:t>
                      </a:r>
                      <a:r>
                        <a:rPr lang="en-US" sz="10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exit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0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numIter 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Integer.</a:t>
                      </a:r>
                      <a:r>
                        <a:rPr lang="en-US" sz="10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parseInt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(iters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-US" sz="10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</a:t>
                      </a: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catch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(Exception ex) {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</a:t>
                      </a:r>
                      <a:r>
                        <a:rPr lang="en-US" sz="10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-US" sz="10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println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000" u="none" cap="none" strike="noStrike">
                          <a:solidFill>
                            <a:srgbClr val="4E9A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"Bad argument"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</a:t>
                      </a:r>
                      <a:r>
                        <a:rPr lang="en-US" sz="10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exit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0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Runnable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runnables 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Runnable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-US" sz="10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Thread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threads 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Thread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-US" sz="10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 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runnables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Monte(numIter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r>
                        <a:rPr lang="en-US" sz="10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threads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Thread(runnables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threads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-US" sz="10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numIn 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numOut 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 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threads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-US" sz="10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join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numIn 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+=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((Monte) runnables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).</a:t>
                      </a:r>
                      <a:r>
                        <a:rPr lang="en-US" sz="10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getNumIn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numOut 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+=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((Monte) runnables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).</a:t>
                      </a:r>
                      <a:r>
                        <a:rPr lang="en-US" sz="10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getNumOut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</a:t>
                      </a: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catch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(Exception ex) {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</a:t>
                      </a:r>
                      <a:r>
                        <a:rPr lang="en-US" sz="10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-US" sz="10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println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000" u="none" cap="none" strike="noStrike">
                          <a:solidFill>
                            <a:srgbClr val="4E9A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"Thread interrupted"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</a:t>
                      </a:r>
                      <a:r>
                        <a:rPr lang="en-US" sz="10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exit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0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p 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((</a:t>
                      </a: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)numIn) 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(numIn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numOut);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fourp 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-US" sz="10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p;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</a:t>
                      </a:r>
                      <a:r>
                        <a:rPr lang="en-US" sz="10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-US" sz="10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println</a:t>
                      </a: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(fourp);	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</a:tr>
            </a:tbl>
          </a:graphicData>
        </a:graphic>
      </p:graphicFrame>
      <p:sp>
        <p:nvSpPr>
          <p:cNvPr id="306" name="Google Shape;306;p11"/>
          <p:cNvSpPr/>
          <p:nvPr/>
        </p:nvSpPr>
        <p:spPr>
          <a:xfrm>
            <a:off x="1765080" y="1472760"/>
            <a:ext cx="126720" cy="4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7" name="Google Shape;307;p11"/>
          <p:cNvGraphicFramePr/>
          <p:nvPr/>
        </p:nvGraphicFramePr>
        <p:xfrm>
          <a:off x="6018840" y="73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{59346621-249C-499F-9850-A4D86046AE83}</a:tableStyleId>
              </a:tblPr>
              <a:tblGrid>
                <a:gridCol w="248050"/>
                <a:gridCol w="5391725"/>
              </a:tblGrid>
              <a:tr h="608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75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76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77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79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80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Monte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implements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Runnable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numIn;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numOut;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iters;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run()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int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both 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doMonte(iters);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numIn 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both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-US" sz="9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numOut 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both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-US" sz="9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Monte(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iterations)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iters 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iterations;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getNumIn() {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numIn;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getNumOut() {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numOut;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doMonte(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iterations)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ThreadLocalRandom rand 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ThreadLocalRandom.</a:t>
                      </a:r>
                      <a:r>
                        <a:rPr lang="en-US" sz="9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int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lnumIn 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int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lnumOut 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for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 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iterations; i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sz="900" u="none" cap="none" strike="noStrike">
                          <a:solidFill>
                            <a:srgbClr val="8F590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get random number from 0 to 1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x 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rand.</a:t>
                      </a:r>
                      <a:r>
                        <a:rPr lang="en-US" sz="9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nextDouble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y 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rand.</a:t>
                      </a:r>
                      <a:r>
                        <a:rPr lang="en-US" sz="9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nextDouble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hyp 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Math.</a:t>
                      </a:r>
                      <a:r>
                        <a:rPr lang="en-US" sz="900" u="none" cap="none" strike="noStrike">
                          <a:solidFill>
                            <a:srgbClr val="C4A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sqrt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y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(hyp 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lnumIn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lnumOut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int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ret 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-US" sz="9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-US" sz="9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lnumIn;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-US" sz="900" u="none" cap="none" strike="noStrike">
                          <a:solidFill>
                            <a:srgbClr val="0000C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CE5C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lnumOut;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04A8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ret;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"/>
          <p:cNvSpPr txBox="1"/>
          <p:nvPr/>
        </p:nvSpPr>
        <p:spPr>
          <a:xfrm>
            <a:off x="1283400" y="0"/>
            <a:ext cx="10908000" cy="117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700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Arrays</a:t>
            </a:r>
            <a:endParaRPr b="0" sz="4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2"/>
          <p:cNvSpPr txBox="1"/>
          <p:nvPr/>
        </p:nvSpPr>
        <p:spPr>
          <a:xfrm>
            <a:off x="369000" y="1529280"/>
            <a:ext cx="11394000" cy="50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Many parallel computations happen on arrays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For data decomposition, you must partition the array among the child threads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Typically, partitioning is done by assigning a number of items per each thread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And then having the thread compute its starting and ending index based on its thread id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2"/>
          <p:cNvSpPr txBox="1"/>
          <p:nvPr/>
        </p:nvSpPr>
        <p:spPr>
          <a:xfrm>
            <a:off x="11089800" y="4504320"/>
            <a:ext cx="26352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"/>
          <p:cNvSpPr txBox="1"/>
          <p:nvPr/>
        </p:nvSpPr>
        <p:spPr>
          <a:xfrm>
            <a:off x="1249920" y="11160"/>
            <a:ext cx="10908000" cy="117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700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Example</a:t>
            </a:r>
            <a:endParaRPr b="0" sz="4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3"/>
          <p:cNvSpPr txBox="1"/>
          <p:nvPr/>
        </p:nvSpPr>
        <p:spPr>
          <a:xfrm>
            <a:off x="369000" y="1529280"/>
            <a:ext cx="11394000" cy="1778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05200" lvl="0" marL="2055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2777"/>
              </a:buClr>
              <a:buSzPts val="2070"/>
              <a:buFont typeface="Arial"/>
              <a:buChar char="•"/>
            </a:pPr>
            <a:r>
              <a:rPr b="0" lang="en-US" sz="207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Simple example to print an array using four threads</a:t>
            </a:r>
            <a:endParaRPr b="0" sz="207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200" lvl="0" marL="20556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42777"/>
              </a:buClr>
              <a:buSzPts val="2070"/>
              <a:buFont typeface="Arial"/>
              <a:buChar char="•"/>
            </a:pPr>
            <a:r>
              <a:rPr b="0" lang="en-US" sz="207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In this example, we will not spawn multiple runnable, but we will spawn on only one</a:t>
            </a:r>
            <a:endParaRPr b="0" sz="207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200" lvl="1" marL="6170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42777"/>
              </a:buClr>
              <a:buSzPts val="2070"/>
              <a:buFont typeface="Arial"/>
              <a:buChar char="•"/>
            </a:pPr>
            <a:r>
              <a:rPr b="0" i="0" lang="en-US" sz="207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The threads will share a single array in the runnable</a:t>
            </a:r>
            <a:endParaRPr b="0" i="0" sz="2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200" lvl="0" marL="20556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42777"/>
              </a:buClr>
              <a:buSzPts val="2070"/>
              <a:buFont typeface="Arial"/>
              <a:buChar char="•"/>
            </a:pPr>
            <a:r>
              <a:rPr b="0" lang="en-US" sz="207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Algorithm:</a:t>
            </a:r>
            <a:endParaRPr b="0" sz="207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3"/>
          <p:cNvSpPr txBox="1"/>
          <p:nvPr/>
        </p:nvSpPr>
        <p:spPr>
          <a:xfrm>
            <a:off x="11089800" y="4504320"/>
            <a:ext cx="26352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2" name="Google Shape;322;p13"/>
          <p:cNvGraphicFramePr/>
          <p:nvPr/>
        </p:nvGraphicFramePr>
        <p:xfrm>
          <a:off x="425880" y="3529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{59346621-249C-499F-9850-A4D86046AE83}</a:tableStyleId>
              </a:tblPr>
              <a:tblGrid>
                <a:gridCol w="312125"/>
                <a:gridCol w="5822650"/>
              </a:tblGrid>
              <a:tr h="216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5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6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7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8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PrintArray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method 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get number of items from the command line 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argument as numItems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create one object of class Printer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passing numItems its constructor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for i from 1 to 4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   create an object of class Thread and pass the 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Printer object to its constructor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   start the thread object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end for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wait for 4 threads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end method main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end class main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Google Shape;323;p13"/>
          <p:cNvGraphicFramePr/>
          <p:nvPr/>
        </p:nvGraphicFramePr>
        <p:xfrm>
          <a:off x="7478280" y="2536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{59346621-249C-499F-9850-A4D86046AE83}</a:tableStyleId>
              </a:tblPr>
              <a:tblGrid>
                <a:gridCol w="574925"/>
                <a:gridCol w="3824275"/>
              </a:tblGrid>
              <a:tr h="414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Printer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has integer array 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intArray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has integer 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nextId</a:t>
                      </a: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initialized to 0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method 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constructor</a:t>
                      </a: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fill intArray with random integers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end method constructor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method 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run</a:t>
                      </a: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// Note that the next two lines must be atomic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//   How do we do this in Java?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set myId to nextId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increment nextId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set howBig to length of intArray devided by 4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set myStart to myId * howBig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// Why do the following?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if this is the last thread (has myId 3)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set myEnd to length of intArray minus 1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else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set my End to myStart + howBig - 1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end if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loop i from myStart to myEnd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print item at the ith index of intArray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end loop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end method run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end class Printer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/>
          <p:nvPr/>
        </p:nvSpPr>
        <p:spPr>
          <a:xfrm>
            <a:off x="1283400" y="0"/>
            <a:ext cx="10908000" cy="117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700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Code</a:t>
            </a:r>
            <a:endParaRPr b="0" sz="4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4"/>
          <p:cNvSpPr txBox="1"/>
          <p:nvPr/>
        </p:nvSpPr>
        <p:spPr>
          <a:xfrm>
            <a:off x="11089800" y="4504320"/>
            <a:ext cx="26352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30" name="Google Shape;330;p14"/>
          <p:cNvGraphicFramePr/>
          <p:nvPr/>
        </p:nvGraphicFramePr>
        <p:xfrm>
          <a:off x="686880" y="1779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{59346621-249C-499F-9850-A4D86046AE83}</a:tableStyleId>
              </a:tblPr>
              <a:tblGrid>
                <a:gridCol w="519850"/>
                <a:gridCol w="4984550"/>
              </a:tblGrid>
              <a:tr h="466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900" u="sng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900" u="sng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java.util.Random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900" u="none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PrintArray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public static void main(String[] args)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numItems = 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(args.length &lt; 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System.err.println(</a:t>
                      </a:r>
                      <a:r>
                        <a:rPr lang="en-US" sz="9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"usage: Hello &lt;numItems&gt;"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System.exit(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numItems = Integer.parseInt(args[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 catch (</a:t>
                      </a:r>
                      <a:r>
                        <a:rPr b="1" lang="en-US" sz="900" u="none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System.err.println(</a:t>
                      </a:r>
                      <a:r>
                        <a:rPr lang="en-US" sz="9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“Bad argument"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System.exit(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Runnable runnable = new Printer(numItems);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Thread[] threads = new Thread[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= 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 &lt; 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i++)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threads[i] = new Thread(runnable);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threads[i].start();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= 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 &lt; 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i++)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threads[i].join();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} catch (</a:t>
                      </a:r>
                      <a:r>
                        <a:rPr b="1" lang="en-US" sz="900" u="none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System.err.println(</a:t>
                      </a:r>
                      <a:r>
                        <a:rPr lang="en-US" sz="9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"Error waiting for “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i);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</a:tr>
            </a:tbl>
          </a:graphicData>
        </a:graphic>
      </p:graphicFrame>
      <p:sp>
        <p:nvSpPr>
          <p:cNvPr id="331" name="Google Shape;331;p14"/>
          <p:cNvSpPr/>
          <p:nvPr/>
        </p:nvSpPr>
        <p:spPr>
          <a:xfrm>
            <a:off x="2166840" y="3308400"/>
            <a:ext cx="126720" cy="4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14"/>
          <p:cNvGraphicFramePr/>
          <p:nvPr/>
        </p:nvGraphicFramePr>
        <p:xfrm>
          <a:off x="6772680" y="1677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{59346621-249C-499F-9850-A4D86046AE83}</a:tableStyleId>
              </a:tblPr>
              <a:tblGrid>
                <a:gridCol w="277550"/>
                <a:gridCol w="4442750"/>
              </a:tblGrid>
              <a:tr h="486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65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900" u="none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Printer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implements Runnable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public 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 intArray;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private 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nextId = 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Printer(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numItems)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intArray = new 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[numItems];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Random rand = new Random();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= 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 &lt; numItems; i++)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intArray[i] = rand.nextInt(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public void run()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myId = 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synchronized(this)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myId = nextId;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nextId++;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howBig = intArray.length / 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myStart = myId * howBig;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myEnd = myStart + howBig-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(myId == 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myEnd = intArray.length-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= myStart; i &lt;= myEnd; i++)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synchronized(this)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System.out.println(</a:t>
                      </a:r>
                      <a:r>
                        <a:rPr lang="en-US" sz="9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"Thread "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myId + 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</a:t>
                      </a:r>
                      <a:r>
                        <a:rPr lang="en-US" sz="9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 index "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i + </a:t>
                      </a:r>
                      <a:r>
                        <a:rPr lang="en-US" sz="9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 in ("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myStart + 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</a:t>
                      </a:r>
                      <a:r>
                        <a:rPr lang="en-US" sz="9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“.."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myEnd + </a:t>
                      </a:r>
                      <a:r>
                        <a:rPr lang="en-US" sz="9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"): "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intArray[i]);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"/>
          <p:cNvSpPr txBox="1"/>
          <p:nvPr/>
        </p:nvSpPr>
        <p:spPr>
          <a:xfrm>
            <a:off x="1283400" y="0"/>
            <a:ext cx="10908000" cy="117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700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Counting Primes in an Array</a:t>
            </a:r>
            <a:endParaRPr b="0" sz="4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5"/>
          <p:cNvSpPr txBox="1"/>
          <p:nvPr/>
        </p:nvSpPr>
        <p:spPr>
          <a:xfrm>
            <a:off x="369000" y="1529280"/>
            <a:ext cx="11394000" cy="50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Implement a Java program to count primes 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Your program should accept a count </a:t>
            </a:r>
            <a:r>
              <a:rPr b="0" i="1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 of numbers from the command line 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The program will generate </a:t>
            </a:r>
            <a:r>
              <a:rPr b="0" i="1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 numbers randomly from [1..50) in an array, and then test each number to see if it is prime 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Use a naive algorithm for testing for primeness (for example, loop from 2 to the square root of the number and attempt to divide it by the loop counter) 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The result of the program should be the number of primes found in the array 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Divide the array evenly among four threads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5"/>
          <p:cNvSpPr txBox="1"/>
          <p:nvPr/>
        </p:nvSpPr>
        <p:spPr>
          <a:xfrm>
            <a:off x="11089800" y="4504320"/>
            <a:ext cx="26352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/>
          <p:nvPr/>
        </p:nvSpPr>
        <p:spPr>
          <a:xfrm>
            <a:off x="1283400" y="0"/>
            <a:ext cx="10908000" cy="117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700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endParaRPr b="0" sz="4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 txBox="1"/>
          <p:nvPr/>
        </p:nvSpPr>
        <p:spPr>
          <a:xfrm>
            <a:off x="11089800" y="4504320"/>
            <a:ext cx="26352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6" name="Google Shape;346;p16"/>
          <p:cNvGraphicFramePr/>
          <p:nvPr/>
        </p:nvGraphicFramePr>
        <p:xfrm>
          <a:off x="497160" y="1590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{59346621-249C-499F-9850-A4D86046AE83}</a:tableStyleId>
              </a:tblPr>
              <a:tblGrid>
                <a:gridCol w="295200"/>
                <a:gridCol w="4514750"/>
              </a:tblGrid>
              <a:tr h="246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5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6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7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8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Primes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method 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get number of items from the command line 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argument as numItems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create one object of class Counter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passing numItems its constructor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for i from 1 to 4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   create an object of class Thread and pass the 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Counter object to its constructor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   start the thread object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end for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wait for 4 threads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set answer to sum of answers from the threads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print answer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end method main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end class main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7" name="Google Shape;347;p16"/>
          <p:cNvGraphicFramePr/>
          <p:nvPr/>
        </p:nvGraphicFramePr>
        <p:xfrm>
          <a:off x="6091560" y="88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{59346621-249C-499F-9850-A4D86046AE83}</a:tableStyleId>
              </a:tblPr>
              <a:tblGrid>
                <a:gridCol w="353875"/>
                <a:gridCol w="4497475"/>
              </a:tblGrid>
              <a:tr h="526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5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6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7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8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Counter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has integer array 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intArray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has integer 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nextId</a:t>
                      </a: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initialized to 0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Has integer array 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answers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method 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constructor</a:t>
                      </a: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fill intArray with random integers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Fill answers with all 0s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end method constructor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method 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run</a:t>
                      </a: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// Note that the next two lines must be atomic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set myId to nextId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increment nextId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set howBig to length of intArray devided by 4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set myStart to myId * howBig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// Why do the following?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if this is the last thread (has myId 3)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set myEnd to length of intArray minus 1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else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set my End to myStart + howBig - 1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end if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loop i from myStart to myEnd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if isPrime(value of intArray at index i)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Increment value of answers at index myId by 1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end if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end loop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end method run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method 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isPrime</a:t>
                      </a: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(num)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// you can figure this out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end method isPrime 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88888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end class Printer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/>
          <p:nvPr/>
        </p:nvSpPr>
        <p:spPr>
          <a:xfrm>
            <a:off x="1283400" y="0"/>
            <a:ext cx="10908000" cy="117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700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Code</a:t>
            </a:r>
            <a:endParaRPr b="0" sz="4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7"/>
          <p:cNvSpPr txBox="1"/>
          <p:nvPr/>
        </p:nvSpPr>
        <p:spPr>
          <a:xfrm>
            <a:off x="11089800" y="4504320"/>
            <a:ext cx="26352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54" name="Google Shape;354;p17"/>
          <p:cNvGraphicFramePr/>
          <p:nvPr/>
        </p:nvGraphicFramePr>
        <p:xfrm>
          <a:off x="1417680" y="96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{59346621-249C-499F-9850-A4D86046AE83}</a:tableStyleId>
              </a:tblPr>
              <a:tblGrid>
                <a:gridCol w="277925"/>
                <a:gridCol w="4499650"/>
              </a:tblGrid>
              <a:tr h="570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800" u="sng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800" u="sng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java.lang.Math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800" u="sng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java.util.Random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800" u="none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Primes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public static void main(String[] args)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lang="en-US" sz="8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numItems = 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(args.length &lt; 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System.err.println(</a:t>
                      </a:r>
                      <a:r>
                        <a:rPr lang="en-US" sz="8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"usage: Hello &lt;numItems&gt;"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System.exit(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numItems = Integer.parseInt(args[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 catch (</a:t>
                      </a:r>
                      <a:r>
                        <a:rPr b="1" lang="en-US" sz="800" u="none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ex)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System.err.println(</a:t>
                      </a:r>
                      <a:r>
                        <a:rPr lang="en-US" sz="8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“Bad argument"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System.exit(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Runnable runnable = new Counter(numItems);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Thread[] threads = new Thread[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-US" sz="8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= 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 &lt; 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i++)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threads[i] = new Thread(runnable);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threads[i].start();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lang="en-US" sz="8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answer = 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-US" sz="8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= 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 &lt; 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i++)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</a:t>
                      </a: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threads[i].join();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answer += ((Counter) runnable).getAnswer(i);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} catch (</a:t>
                      </a:r>
                      <a:r>
                        <a:rPr b="1" lang="en-US" sz="800" u="none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ex)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System.err.println(</a:t>
                      </a:r>
                      <a:r>
                        <a:rPr lang="en-US" sz="8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"Error waiting for "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i);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}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System.out.println(</a:t>
                      </a:r>
                      <a:r>
                        <a:rPr lang="en-US" sz="8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"The number of primes is: "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         answer);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800" u="none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Counter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implements Runnable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public </a:t>
                      </a:r>
                      <a:r>
                        <a:rPr lang="en-US" sz="8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 intArray;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private </a:t>
                      </a:r>
                      <a:r>
                        <a:rPr lang="en-US" sz="8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nextId = 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private </a:t>
                      </a:r>
                      <a:r>
                        <a:rPr lang="en-US" sz="8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 answers;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5" name="Google Shape;355;p17"/>
          <p:cNvGraphicFramePr/>
          <p:nvPr/>
        </p:nvGraphicFramePr>
        <p:xfrm>
          <a:off x="6819840" y="998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{59346621-249C-499F-9850-A4D86046AE83}</a:tableStyleId>
              </a:tblPr>
              <a:tblGrid>
                <a:gridCol w="194050"/>
                <a:gridCol w="4081325"/>
              </a:tblGrid>
              <a:tr h="5825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88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Counter(</a:t>
                      </a:r>
                      <a:r>
                        <a:rPr lang="en-US" sz="8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numItems)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intArray = new </a:t>
                      </a:r>
                      <a:r>
                        <a:rPr lang="en-US" sz="8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[numItems];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Random rand = new Random();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-US" sz="8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= 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 &lt; numItems; i++)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intArray[i] = rand.nextInt(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answers = new </a:t>
                      </a:r>
                      <a:r>
                        <a:rPr lang="en-US" sz="8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 {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 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public void run()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sz="8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myId = 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synchronized(this)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myId = nextId;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nextId++;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sz="8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howBig = intArray.length / 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sz="8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myStart = myId * howBig;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sz="8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myEnd = myStart + howBig-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(myId == 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myEnd = intArray.length-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-US" sz="8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= myStart; i &lt;= myEnd; i++)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</a:t>
                      </a: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(isPrime(intArray[i]))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answers[myId]++;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}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boolean isPrime(</a:t>
                      </a:r>
                      <a:r>
                        <a:rPr lang="en-US" sz="8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num)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(num == 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true;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-US" sz="8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= 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 &lt; Math.sqrt(num); i++)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</a:t>
                      </a: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((num % i) == </a:t>
                      </a:r>
                      <a:r>
                        <a:rPr lang="en-US" sz="8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</a:t>
                      </a: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false;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}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true;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Int getAnswer(</a:t>
                      </a:r>
                      <a:r>
                        <a:rPr lang="en-US" sz="8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idx) {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8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answers[idx];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 txBox="1"/>
          <p:nvPr/>
        </p:nvSpPr>
        <p:spPr>
          <a:xfrm>
            <a:off x="1283400" y="0"/>
            <a:ext cx="10908000" cy="117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700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Challenge</a:t>
            </a:r>
            <a:endParaRPr b="0" sz="4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8"/>
          <p:cNvSpPr txBox="1"/>
          <p:nvPr/>
        </p:nvSpPr>
        <p:spPr>
          <a:xfrm>
            <a:off x="369000" y="1529280"/>
            <a:ext cx="11394000" cy="50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Write a Java program to find the smallest integer in an array. 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Your program should evenly partition the work among four threads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Note that the master thread should wait for the other thread to find the smallest integer in their partition, 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and then choose the smallest from their results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Your program should generate the initial array by filling it with random numbers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The size of the array should be given on the command line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8"/>
          <p:cNvSpPr txBox="1"/>
          <p:nvPr/>
        </p:nvSpPr>
        <p:spPr>
          <a:xfrm>
            <a:off x="11089800" y="4504320"/>
            <a:ext cx="26352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/>
          <p:nvPr/>
        </p:nvSpPr>
        <p:spPr>
          <a:xfrm>
            <a:off x="1283400" y="0"/>
            <a:ext cx="10908000" cy="117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700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Synchronization</a:t>
            </a:r>
            <a:endParaRPr b="0" sz="4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9"/>
          <p:cNvSpPr txBox="1"/>
          <p:nvPr/>
        </p:nvSpPr>
        <p:spPr>
          <a:xfrm>
            <a:off x="369000" y="1529280"/>
            <a:ext cx="11394000" cy="50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The dining philosophers problem 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Classical CS problem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lang="en-US" sz="2300" u="sng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 is worth a thousand words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9"/>
          <p:cNvSpPr txBox="1"/>
          <p:nvPr/>
        </p:nvSpPr>
        <p:spPr>
          <a:xfrm>
            <a:off x="11089800" y="4504320"/>
            <a:ext cx="26352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/>
          <p:nvPr/>
        </p:nvSpPr>
        <p:spPr>
          <a:xfrm>
            <a:off x="1283400" y="0"/>
            <a:ext cx="10908000" cy="117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00" u="none" cap="none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0" i="0" sz="4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 txBox="1"/>
          <p:nvPr/>
        </p:nvSpPr>
        <p:spPr>
          <a:xfrm>
            <a:off x="369000" y="1529280"/>
            <a:ext cx="11394000" cy="50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4000"/>
          </a:bodyPr>
          <a:lstStyle/>
          <a:p>
            <a:pPr indent="-173520" lvl="0" marL="1738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“Java is the first mainstream programming language to explicitly include threading within the language itself, rather than treating threading as a facility of the underlying operating system.” </a:t>
            </a:r>
            <a:br>
              <a:rPr b="0" i="0" lang="en-US" sz="1800" u="none" cap="none" strike="noStrike"/>
            </a:br>
            <a:r>
              <a:rPr b="0" i="0" lang="en-US" sz="175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839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https://www.ibm.com/developerworks/java/tutorials/j-threads/j-threads.html</a:t>
            </a:r>
            <a:endParaRPr b="0" i="0" sz="8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520" lvl="1" marL="521280" marR="0" rtl="0" algn="l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This can be good (portability), or very, very bad (speed, flexibility)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520" lvl="1" marL="521280" marR="0" rtl="0" algn="l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Java threading tends to be heavy weight, and slower than the native thread interface of the OS 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520" lvl="0" marL="173880" marR="0" rtl="0" algn="l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>
                <a:srgbClr val="0365C0"/>
              </a:buClr>
              <a:buSzPct val="1000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365C0"/>
                </a:solidFill>
                <a:latin typeface="Calibri"/>
                <a:ea typeface="Calibri"/>
                <a:cs typeface="Calibri"/>
                <a:sym typeface="Calibri"/>
              </a:rPr>
              <a:t>Note: Java is not widely used for parallel computing, but Java threads are good for teaching concepts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520" lvl="0" marL="173880" marR="0" rtl="0" algn="l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Java threads API is an object oriented version of a common thread API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520" lvl="1" marL="521280" marR="0" rtl="0" algn="l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E.g. Similar to POSIX threads, but Object Oriented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520" lvl="0" marL="173880" marR="0" rtl="0" algn="l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A program starts with one thread 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520" lvl="1" marL="521280" marR="0" rtl="0" algn="l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1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b="0" i="0" lang="en-US" sz="175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 thread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520" lvl="0" marL="173880" marR="0" rtl="0" algn="l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The main thread then creates child threads to help with computations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520" lvl="0" marL="173880" marR="0" rtl="0" algn="l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The main then joins with the child threads when the computation is done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520" lvl="0" marL="173880" marR="0" rtl="0" algn="l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However, the programmer must do the above steps manually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520" lvl="1" marL="521280" marR="0" rtl="0" algn="l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Unlike OpenMP, which implements the fork-join model for you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 txBox="1"/>
          <p:nvPr/>
        </p:nvSpPr>
        <p:spPr>
          <a:xfrm>
            <a:off x="11169720" y="4504320"/>
            <a:ext cx="183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"/>
          <p:cNvSpPr txBox="1"/>
          <p:nvPr/>
        </p:nvSpPr>
        <p:spPr>
          <a:xfrm>
            <a:off x="1283400" y="0"/>
            <a:ext cx="10908000" cy="117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1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330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Pseudocode from William Stallings OS Book</a:t>
            </a:r>
            <a:endParaRPr b="0" sz="433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0"/>
          <p:cNvSpPr txBox="1"/>
          <p:nvPr/>
        </p:nvSpPr>
        <p:spPr>
          <a:xfrm>
            <a:off x="369000" y="1529280"/>
            <a:ext cx="5755680" cy="50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This trick is that this code guarantees that at least one person will get two forks 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We can use Java </a:t>
            </a:r>
            <a:r>
              <a:rPr b="0" lang="en-US" sz="2300" strike="noStrike">
                <a:solidFill>
                  <a:srgbClr val="C82506"/>
                </a:solidFill>
                <a:latin typeface="Calibri"/>
                <a:ea typeface="Calibri"/>
                <a:cs typeface="Calibri"/>
                <a:sym typeface="Calibri"/>
              </a:rPr>
              <a:t>ReentrantLock</a:t>
            </a: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lang="en-US" sz="2300" strike="noStrike">
                <a:solidFill>
                  <a:srgbClr val="C82506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 to implement a Monitor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lang="en-US" sz="2300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Use try..finally to lock and unlock</a:t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11089800" y="4504320"/>
            <a:ext cx="26352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" id="377" name="Google Shape;3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9960" y="1530360"/>
            <a:ext cx="4374720" cy="48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"/>
          <p:cNvSpPr txBox="1"/>
          <p:nvPr/>
        </p:nvSpPr>
        <p:spPr>
          <a:xfrm>
            <a:off x="11089800" y="4504320"/>
            <a:ext cx="26352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83" name="Google Shape;383;p21"/>
          <p:cNvGraphicFramePr/>
          <p:nvPr/>
        </p:nvGraphicFramePr>
        <p:xfrm>
          <a:off x="139320" y="150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{59346621-249C-499F-9850-A4D86046AE83}</a:tableStyleId>
              </a:tblPr>
              <a:tblGrid>
                <a:gridCol w="601925"/>
                <a:gridCol w="5824450"/>
              </a:tblGrid>
              <a:tr h="693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2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3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4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5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6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7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8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9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10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11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12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13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15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16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17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18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21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22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23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24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25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26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27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28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30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31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32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33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34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35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36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37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38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39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40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41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42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43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44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45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46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47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48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49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50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51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52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53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54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55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56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57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58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59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60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61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62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>
                          <a:solidFill>
                            <a:srgbClr val="8B008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import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lang="en-US" sz="700" u="sng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>
                          <a:solidFill>
                            <a:srgbClr val="8B008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import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lang="en-US" sz="700" u="sng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java.util.concurrent.locks.Lock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>
                          <a:solidFill>
                            <a:srgbClr val="8B008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import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lang="en-US" sz="700" u="sng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java.util.concurrent.locks.ReentrantLock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>
                          <a:solidFill>
                            <a:srgbClr val="8B008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import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lang="en-US" sz="700" u="sng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java.util.concurrent.locks.Condition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>
                          <a:solidFill>
                            <a:srgbClr val="8B008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import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lang="en-US" sz="700" u="sng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java.util.Random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8B008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en-US" sz="700" u="none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DiningPhil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public static void main(String[] args)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Runnable phils = new Philosophers();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Thread[] threads;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threads = new Thread[</a:t>
                      </a:r>
                      <a:r>
                        <a:rPr b="0" lang="en-US" sz="700" u="none" cap="none" strike="noStrike">
                          <a:solidFill>
                            <a:srgbClr val="B452C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700" u="none" cap="none" strike="noStrike">
                          <a:solidFill>
                            <a:srgbClr val="8B008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b="0" lang="en-US" sz="700" u="none" cap="none" strike="noStrike">
                          <a:solidFill>
                            <a:srgbClr val="658B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= </a:t>
                      </a:r>
                      <a:r>
                        <a:rPr b="0" lang="en-US" sz="700" u="none" cap="none" strike="noStrike">
                          <a:solidFill>
                            <a:srgbClr val="B452C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 &lt; </a:t>
                      </a:r>
                      <a:r>
                        <a:rPr b="0" lang="en-US" sz="700" u="none" cap="none" strike="noStrike">
                          <a:solidFill>
                            <a:srgbClr val="B452C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i++)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threads[i] = new Thread(phils);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threads[i].start();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 u="none" cap="none" strike="noStrike">
                          <a:solidFill>
                            <a:srgbClr val="8B008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700" u="none" cap="none" strike="noStrike">
                          <a:solidFill>
                            <a:srgbClr val="008B4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Philosophers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implements Runnable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private Lock lock;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private </a:t>
                      </a:r>
                      <a:r>
                        <a:rPr b="0" lang="en-US" sz="700" u="none" cap="none" strike="noStrike">
                          <a:solidFill>
                            <a:srgbClr val="658B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nextId = </a:t>
                      </a:r>
                      <a:r>
                        <a:rPr b="0" lang="en-US" sz="700" u="none" cap="none" strike="noStrike">
                          <a:solidFill>
                            <a:srgbClr val="B452C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private boolean[] fork;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private Condition[] forkReady;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Philosophers()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lock = new ReentrantLock();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fork = new boolean[</a:t>
                      </a:r>
                      <a:r>
                        <a:rPr b="0" lang="en-US" sz="700" u="none" cap="none" strike="noStrike">
                          <a:solidFill>
                            <a:srgbClr val="B452C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forkReady = new Condition[</a:t>
                      </a:r>
                      <a:r>
                        <a:rPr b="0" lang="en-US" sz="700" u="none" cap="none" strike="noStrike">
                          <a:solidFill>
                            <a:srgbClr val="B452C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700" u="none" cap="none" strike="noStrike">
                          <a:solidFill>
                            <a:srgbClr val="8B008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b="0" lang="en-US" sz="700" u="none" cap="none" strike="noStrike">
                          <a:solidFill>
                            <a:srgbClr val="658B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= </a:t>
                      </a:r>
                      <a:r>
                        <a:rPr b="0" lang="en-US" sz="700" u="none" cap="none" strike="noStrike">
                          <a:solidFill>
                            <a:srgbClr val="B452C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 &lt; </a:t>
                      </a:r>
                      <a:r>
                        <a:rPr b="0" lang="en-US" sz="700" u="none" cap="none" strike="noStrike">
                          <a:solidFill>
                            <a:srgbClr val="B452C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i++)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forkReady[i] = lock.newCondition();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fork[i] = true;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private void getForks(</a:t>
                      </a:r>
                      <a:r>
                        <a:rPr b="0" lang="en-US" sz="700" u="none" cap="none" strike="noStrike">
                          <a:solidFill>
                            <a:srgbClr val="658B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pid)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lock.lock();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1" lang="en-US" sz="7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</a:t>
                      </a:r>
                      <a:r>
                        <a:rPr b="0" lang="en-US" sz="700" u="none" cap="none" strike="noStrike">
                          <a:solidFill>
                            <a:srgbClr val="658B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left = pid;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</a:t>
                      </a:r>
                      <a:r>
                        <a:rPr b="0" lang="en-US" sz="700" u="none" cap="none" strike="noStrike">
                          <a:solidFill>
                            <a:srgbClr val="658B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right = (pid+</a:t>
                      </a:r>
                      <a:r>
                        <a:rPr b="0" lang="en-US" sz="700" u="none" cap="none" strike="noStrike">
                          <a:solidFill>
                            <a:srgbClr val="B452C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% </a:t>
                      </a:r>
                      <a:r>
                        <a:rPr b="0" lang="en-US" sz="700" u="none" cap="none" strike="noStrike">
                          <a:solidFill>
                            <a:srgbClr val="B452C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System.out.println(</a:t>
                      </a:r>
                      <a:r>
                        <a:rPr b="0" lang="en-US" sz="700" u="none" cap="none" strike="noStrike">
                          <a:solidFill>
                            <a:srgbClr val="CD55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"Grabbing forks ("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pid + </a:t>
                      </a:r>
                      <a:r>
                        <a:rPr b="0" lang="en-US" sz="700" u="none" cap="none" strike="noStrike">
                          <a:solidFill>
                            <a:srgbClr val="CD55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")..."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	    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</a:t>
                      </a:r>
                      <a:r>
                        <a:rPr b="1" lang="en-US" sz="700" u="none" cap="none" strike="noStrike">
                          <a:solidFill>
                            <a:srgbClr val="8B008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while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b="0" lang="en-US" sz="700" u="none" cap="none" strike="noStrike">
                          <a:solidFill>
                            <a:srgbClr val="A617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fork[left])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	System.out.println(</a:t>
                      </a:r>
                      <a:r>
                        <a:rPr b="0" lang="en-US" sz="7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"Left not available, waiting ("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pid + </a:t>
                      </a:r>
                      <a:r>
                        <a:rPr b="0" lang="en-US" sz="7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")..."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	</a:t>
                      </a:r>
                      <a:r>
                        <a:rPr b="1" lang="en-US" sz="7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    forkReady[left].await();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} catch (</a:t>
                      </a:r>
                      <a:r>
                        <a:rPr b="1" lang="en-US" sz="700" u="none" cap="none" strike="noStrike">
                          <a:solidFill>
                            <a:srgbClr val="008B4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Exception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ex)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    System.out.println(</a:t>
                      </a:r>
                      <a:r>
                        <a:rPr b="0" lang="en-US" sz="700" u="none" cap="none" strike="noStrike">
                          <a:solidFill>
                            <a:srgbClr val="CD55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"Await error"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    ex.printStackTrace();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    System.exit(</a:t>
                      </a:r>
                      <a:r>
                        <a:rPr b="0" lang="en-US" sz="700" u="none" cap="none" strike="noStrike">
                          <a:solidFill>
                            <a:srgbClr val="B452C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}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}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System.out.println(</a:t>
                      </a:r>
                      <a:r>
                        <a:rPr b="0" lang="en-US" sz="700" u="none" cap="none" strike="noStrike">
                          <a:solidFill>
                            <a:srgbClr val="CD55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"Got left fork ("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pid + </a:t>
                      </a:r>
                      <a:r>
                        <a:rPr b="0" lang="en-US" sz="700" u="none" cap="none" strike="noStrike">
                          <a:solidFill>
                            <a:srgbClr val="CD55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")"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fork[left] = false;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</a:t>
                      </a:r>
                      <a:r>
                        <a:rPr b="1" lang="en-US" sz="700" u="none" cap="none" strike="noStrike">
                          <a:solidFill>
                            <a:srgbClr val="8B008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while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b="0" lang="en-US" sz="700" u="none" cap="none" strike="noStrike">
                          <a:solidFill>
                            <a:srgbClr val="A617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fork[right])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	System.out.println(</a:t>
                      </a:r>
                      <a:r>
                        <a:rPr b="0" lang="en-US" sz="7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"Right not available, waiting ("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pid + 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</a:t>
                      </a:r>
                      <a:r>
                        <a:rPr b="0" lang="en-US" sz="7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")..."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	</a:t>
                      </a:r>
                      <a:r>
                        <a:rPr b="1" lang="en-US" sz="7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    forkReady[right].await();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</a:tr>
            </a:tbl>
          </a:graphicData>
        </a:graphic>
      </p:graphicFrame>
      <p:sp>
        <p:nvSpPr>
          <p:cNvPr id="384" name="Google Shape;384;p21"/>
          <p:cNvSpPr/>
          <p:nvPr/>
        </p:nvSpPr>
        <p:spPr>
          <a:xfrm>
            <a:off x="1753200" y="668160"/>
            <a:ext cx="126720" cy="4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5" name="Google Shape;385;p21"/>
          <p:cNvGraphicFramePr/>
          <p:nvPr/>
        </p:nvGraphicFramePr>
        <p:xfrm>
          <a:off x="6832800" y="146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{59346621-249C-499F-9850-A4D86046AE83}</a:tableStyleId>
              </a:tblPr>
              <a:tblGrid>
                <a:gridCol w="578525"/>
                <a:gridCol w="4333325"/>
              </a:tblGrid>
              <a:tr h="620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63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64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65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66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67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68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69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70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71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72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73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74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75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76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77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78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79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80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81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82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83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84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85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86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87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88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89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90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91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92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93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94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95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96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97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98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99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102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103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104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105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106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107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108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109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112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113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114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115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116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117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118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119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</a:t>
                      </a:r>
                      <a:br>
                        <a:rPr lang="en-US" sz="1800" u="none" cap="none" strike="noStrike"/>
                      </a:b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121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} catch (</a:t>
                      </a:r>
                      <a:r>
                        <a:rPr b="1" lang="en-US" sz="700" u="none" cap="none" strike="noStrike">
                          <a:solidFill>
                            <a:srgbClr val="008B4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Exception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ex)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    System.out.println(</a:t>
                      </a:r>
                      <a:r>
                        <a:rPr b="0" lang="en-US" sz="700" u="none" cap="none" strike="noStrike">
                          <a:solidFill>
                            <a:srgbClr val="CD55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"Await error"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    ex.printStackTrace();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    System.exit(</a:t>
                      </a:r>
                      <a:r>
                        <a:rPr b="0" lang="en-US" sz="700" u="none" cap="none" strike="noStrike">
                          <a:solidFill>
                            <a:srgbClr val="B452C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}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}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System.out.println(</a:t>
                      </a:r>
                      <a:r>
                        <a:rPr b="0" lang="en-US" sz="700" u="none" cap="none" strike="noStrike">
                          <a:solidFill>
                            <a:srgbClr val="CD55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"Got right fork ("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pid + </a:t>
                      </a:r>
                      <a:r>
                        <a:rPr b="0" lang="en-US" sz="700" u="none" cap="none" strike="noStrike">
                          <a:solidFill>
                            <a:srgbClr val="CD55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")"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fork[right] = false;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} </a:t>
                      </a:r>
                      <a:r>
                        <a:rPr b="1" lang="en-US" sz="7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finally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lock.unlock();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private void releaseForks(</a:t>
                      </a:r>
                      <a:r>
                        <a:rPr b="0" lang="en-US" sz="700" u="none" cap="none" strike="noStrike">
                          <a:solidFill>
                            <a:srgbClr val="658B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pid)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lock.lock();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1" lang="en-US" sz="700" u="none" cap="none" strike="noStrike">
                          <a:solidFill>
                            <a:srgbClr val="8B008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try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	    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</a:t>
                      </a:r>
                      <a:r>
                        <a:rPr b="0" lang="en-US" sz="700" u="none" cap="none" strike="noStrike">
                          <a:solidFill>
                            <a:srgbClr val="658B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left = pid;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</a:t>
                      </a:r>
                      <a:r>
                        <a:rPr b="0" lang="en-US" sz="700" u="none" cap="none" strike="noStrike">
                          <a:solidFill>
                            <a:srgbClr val="658B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right = (pid+</a:t>
                      </a:r>
                      <a:r>
                        <a:rPr b="0" lang="en-US" sz="700" u="none" cap="none" strike="noStrike">
                          <a:solidFill>
                            <a:srgbClr val="B452C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% </a:t>
                      </a:r>
                      <a:r>
                        <a:rPr b="0" lang="en-US" sz="700" u="none" cap="none" strike="noStrike">
                          <a:solidFill>
                            <a:srgbClr val="B452C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	    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System.out.println(</a:t>
                      </a:r>
                      <a:r>
                        <a:rPr b="0" lang="en-US" sz="700" u="none" cap="none" strike="noStrike">
                          <a:solidFill>
                            <a:srgbClr val="CD55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"Releasing forks ("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pid + </a:t>
                      </a:r>
                      <a:r>
                        <a:rPr b="0" lang="en-US" sz="700" u="none" cap="none" strike="noStrike">
                          <a:solidFill>
                            <a:srgbClr val="CD55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")..."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fork[left] = true;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forkReady[left].signal();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fork[right] = true;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forkReady[right].signal();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} </a:t>
                      </a:r>
                      <a:r>
                        <a:rPr b="1" lang="en-US" sz="7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finally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lock.unlock();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public void run()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lang="en-US" sz="700" u="none" cap="none" strike="noStrike">
                          <a:solidFill>
                            <a:srgbClr val="658B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myId = </a:t>
                      </a:r>
                      <a:r>
                        <a:rPr b="0" lang="en-US" sz="700" u="none" cap="none" strike="noStrike">
                          <a:solidFill>
                            <a:srgbClr val="B452C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lock.lock();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1" lang="en-US" sz="7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myId = nextId;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nextId++;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} </a:t>
                      </a:r>
                      <a:r>
                        <a:rPr b="1" lang="en-US" sz="7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finally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lock.unlock();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Random rand = new Random();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1" lang="en-US" sz="7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</a:t>
                      </a:r>
                      <a:r>
                        <a:rPr b="1" lang="en-US" sz="700" u="none" cap="none" strike="noStrike">
                          <a:solidFill>
                            <a:srgbClr val="8B008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while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(true)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System.out.println(</a:t>
                      </a:r>
                      <a:r>
                        <a:rPr b="0" lang="en-US" sz="700" u="none" cap="none" strike="noStrike">
                          <a:solidFill>
                            <a:srgbClr val="CD55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"In deep thought ("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myId + </a:t>
                      </a:r>
                      <a:r>
                        <a:rPr b="0" lang="en-US" sz="700" u="none" cap="none" strike="noStrike">
                          <a:solidFill>
                            <a:srgbClr val="CD55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")..."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Thread.sleep(rand.nextInt(</a:t>
                      </a:r>
                      <a:r>
                        <a:rPr b="0" lang="en-US" sz="700" u="none" cap="none" strike="noStrike">
                          <a:solidFill>
                            <a:srgbClr val="B452C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2000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getForks(myId);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System.out.println(</a:t>
                      </a:r>
                      <a:r>
                        <a:rPr b="0" lang="en-US" sz="700" u="none" cap="none" strike="noStrike">
                          <a:solidFill>
                            <a:srgbClr val="CD55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"Eating, yum ("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myId + </a:t>
                      </a:r>
                      <a:r>
                        <a:rPr b="0" lang="en-US" sz="700" u="none" cap="none" strike="noStrike">
                          <a:solidFill>
                            <a:srgbClr val="CD55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")..."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Thread.sleep(rand.nextInt(</a:t>
                      </a:r>
                      <a:r>
                        <a:rPr b="0" lang="en-US" sz="700" u="none" cap="none" strike="noStrike">
                          <a:solidFill>
                            <a:srgbClr val="B452C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2000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releaseForks(myId);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}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 catch (</a:t>
                      </a:r>
                      <a:r>
                        <a:rPr b="1" lang="en-US" sz="700" u="none" cap="none" strike="noStrike">
                          <a:solidFill>
                            <a:srgbClr val="008B4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Exception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ex) {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System.out.println(</a:t>
                      </a:r>
                      <a:r>
                        <a:rPr b="0" lang="en-US" sz="700" u="none" cap="none" strike="noStrike">
                          <a:solidFill>
                            <a:srgbClr val="CD55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"Error in run"</a:t>
                      </a: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ex.printStackTrace();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/>
          <p:nvPr/>
        </p:nvSpPr>
        <p:spPr>
          <a:xfrm>
            <a:off x="1283400" y="0"/>
            <a:ext cx="10908000" cy="117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00" u="none" cap="none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a Java Threads Program</a:t>
            </a:r>
            <a:endParaRPr b="0" i="0" sz="4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369000" y="1529280"/>
            <a:ext cx="11394000" cy="50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Typically, you need the following parts: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Create the </a:t>
            </a:r>
            <a:r>
              <a:rPr b="1" i="0" lang="en-US" sz="2300" u="none" cap="none" strike="noStrike">
                <a:solidFill>
                  <a:srgbClr val="0365C0"/>
                </a:solidFill>
                <a:latin typeface="Calibri"/>
                <a:ea typeface="Calibri"/>
                <a:cs typeface="Calibri"/>
                <a:sym typeface="Calibri"/>
              </a:rPr>
              <a:t>main class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2" marL="11430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Implement the </a:t>
            </a:r>
            <a:r>
              <a:rPr b="1" i="0" lang="en-US" sz="2300" u="none" cap="none" strike="noStrike">
                <a:solidFill>
                  <a:srgbClr val="0365C0"/>
                </a:solidFill>
                <a:latin typeface="Calibri"/>
                <a:ea typeface="Calibri"/>
                <a:cs typeface="Calibri"/>
                <a:sym typeface="Calibri"/>
              </a:rPr>
              <a:t>main method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3" marL="16002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Code that creates the child threads, waits for them to complete, and then prints the answer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Implement a </a:t>
            </a:r>
            <a:r>
              <a:rPr b="1" i="0" lang="en-US" sz="2300" u="none" cap="none" strike="noStrike">
                <a:solidFill>
                  <a:srgbClr val="861001"/>
                </a:solidFill>
                <a:latin typeface="Calibri"/>
                <a:ea typeface="Calibri"/>
                <a:cs typeface="Calibri"/>
                <a:sym typeface="Calibri"/>
              </a:rPr>
              <a:t>Runnable</a:t>
            </a: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 class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2" marL="11430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Implement the </a:t>
            </a:r>
            <a:r>
              <a:rPr b="1" i="0" lang="en-US" sz="2300" u="none" cap="none" strike="noStrike">
                <a:solidFill>
                  <a:srgbClr val="861001"/>
                </a:solidFill>
                <a:latin typeface="Calibri"/>
                <a:ea typeface="Calibri"/>
                <a:cs typeface="Calibri"/>
                <a:sym typeface="Calibri"/>
              </a:rPr>
              <a:t>run()</a:t>
            </a: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 method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3" marL="16002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Contains the thread’s logic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2" marL="11430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Implement a </a:t>
            </a:r>
            <a:r>
              <a:rPr b="1" i="0" lang="en-US" sz="2300" u="none" cap="none" strike="noStrike">
                <a:solidFill>
                  <a:srgbClr val="0365C0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3" marL="16002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Typically sets the partition information for a thread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11169720" y="4504320"/>
            <a:ext cx="183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/>
          <p:nvPr/>
        </p:nvSpPr>
        <p:spPr>
          <a:xfrm>
            <a:off x="1283400" y="0"/>
            <a:ext cx="10908000" cy="117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00" u="none" cap="none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a Java Threads Program</a:t>
            </a:r>
            <a:endParaRPr b="0" i="0" sz="4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369000" y="1529280"/>
            <a:ext cx="11394000" cy="50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pseudocode</a:t>
            </a: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 for a typical Java threads program look like the following: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11169720" y="4504320"/>
            <a:ext cx="183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7" name="Google Shape;197;p4"/>
          <p:cNvGraphicFramePr/>
          <p:nvPr/>
        </p:nvGraphicFramePr>
        <p:xfrm>
          <a:off x="1937880" y="2381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{59346621-249C-499F-9850-A4D86046AE83}</a:tableStyleId>
              </a:tblPr>
              <a:tblGrid>
                <a:gridCol w="247675"/>
                <a:gridCol w="7366325"/>
              </a:tblGrid>
              <a:tr h="403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5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6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7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8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br>
                        <a:rPr lang="en-US" sz="1800" u="none" cap="none" strike="noStrike"/>
                      </a:br>
                      <a:r>
                        <a:rPr b="0" lang="en-US" sz="9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main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method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main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// Note: main is executed by the main thread, only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// given n partitions that you want to compute in parallel: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create n objects that implements Runnable (in this example MyRunnable - see below), 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passing the partition size to their constructors    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for each MyRunnable object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   create an object of type Thread and pass the MyRunnable object to its constructor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   start the thread object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end for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wait for n threads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print results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end method main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end class main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MyRunnable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implements Runnable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method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run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 do the computation of my part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end method run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method</a:t>
                      </a: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constructor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set my part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end method constructor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end class MyRunnable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/>
        </p:nvSpPr>
        <p:spPr>
          <a:xfrm>
            <a:off x="1283400" y="0"/>
            <a:ext cx="10908000" cy="117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70" u="none" cap="none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Example</a:t>
            </a:r>
            <a:endParaRPr b="0" i="0" sz="36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70" u="none" cap="none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(Hello World, of course)</a:t>
            </a:r>
            <a:endParaRPr b="0" i="0" sz="36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/>
          <p:cNvSpPr txBox="1"/>
          <p:nvPr/>
        </p:nvSpPr>
        <p:spPr>
          <a:xfrm>
            <a:off x="11169720" y="4504320"/>
            <a:ext cx="183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1854360" y="467640"/>
            <a:ext cx="126720" cy="4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5" name="Google Shape;205;p5"/>
          <p:cNvGraphicFramePr/>
          <p:nvPr/>
        </p:nvGraphicFramePr>
        <p:xfrm>
          <a:off x="1510468" y="13887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{59346621-249C-499F-9850-A4D86046AE83}</a:tableStyleId>
              </a:tblPr>
              <a:tblGrid>
                <a:gridCol w="222475"/>
                <a:gridCol w="4379750"/>
              </a:tblGrid>
              <a:tr h="448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900" u="sng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900" u="none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Hello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public static void main(String[] args)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numThreads = 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// Number of threads to be executed should be passed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// on the command line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// If nothing was passed on the command line, 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// then print error and exit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(args.length &lt; 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System.err.println(</a:t>
                      </a:r>
                      <a:r>
                        <a:rPr lang="en-US" sz="9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"usage: Hello &lt;numthreads&gt;"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System.exit(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// Convert the command line string to an integer,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//    exit if error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numThreads = Integer.parseInt(args[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 catch (</a:t>
                      </a:r>
                      <a:r>
                        <a:rPr b="1" lang="en-US" sz="900" u="none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System.err.println(</a:t>
                      </a:r>
                      <a:r>
                        <a:rPr lang="en-US" sz="9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“Invalid argument”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System.exit(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// Spawn the number of threads passed on 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// the command line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Thread[] threads = new Thread[numThreads];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= 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 &lt; numThreads; i++)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threads[i] = new Thread(new HelloWorker(i));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threads[i].start();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5"/>
          <p:cNvSpPr/>
          <p:nvPr/>
        </p:nvSpPr>
        <p:spPr>
          <a:xfrm>
            <a:off x="1908000" y="437400"/>
            <a:ext cx="126720" cy="4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7" name="Google Shape;207;p5"/>
          <p:cNvGraphicFramePr/>
          <p:nvPr/>
        </p:nvGraphicFramePr>
        <p:xfrm>
          <a:off x="6229708" y="138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{59346621-249C-499F-9850-A4D86046AE83}</a:tableStyleId>
              </a:tblPr>
              <a:tblGrid>
                <a:gridCol w="236150"/>
                <a:gridCol w="4255925"/>
              </a:tblGrid>
              <a:tr h="438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59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60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// Wait 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the threads to finish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= 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 &lt; numThreads; i++)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threads[i].join();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 catch (</a:t>
                      </a:r>
                      <a:r>
                        <a:rPr b="1" lang="en-US" sz="900" u="none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System.err.println(</a:t>
                      </a:r>
                      <a:r>
                        <a:rPr lang="en-US" sz="9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"Error waiting: thread "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i);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900" u="none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HelloWorker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implements Runnable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// Constructor to 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the 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this thread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HelloWorker(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iden)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iden;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// This method </a:t>
                      </a:r>
                      <a:r>
                        <a:rPr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invoked when the thread starts.  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// It will 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 friendly message.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run()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synchronized(this)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System.out.println(</a:t>
                      </a:r>
                      <a:r>
                        <a:rPr lang="en-US" sz="9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"Hello World from thread "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+ 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p5"/>
          <p:cNvSpPr/>
          <p:nvPr/>
        </p:nvSpPr>
        <p:spPr>
          <a:xfrm>
            <a:off x="4448520" y="3732480"/>
            <a:ext cx="126720" cy="4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"/>
          <p:cNvSpPr/>
          <p:nvPr/>
        </p:nvSpPr>
        <p:spPr>
          <a:xfrm>
            <a:off x="1295280" y="6036120"/>
            <a:ext cx="474372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69359" lvl="0" marL="687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Compile: javac Hello.java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9359" lvl="0" marL="687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Run: java Hello 10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 txBox="1"/>
          <p:nvPr/>
        </p:nvSpPr>
        <p:spPr>
          <a:xfrm>
            <a:off x="1283400" y="0"/>
            <a:ext cx="10908000" cy="117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70" u="none" cap="none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Example</a:t>
            </a:r>
            <a:endParaRPr b="0" i="0" sz="36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70" u="none" cap="none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(Hello World, of course)</a:t>
            </a:r>
            <a:endParaRPr b="0" i="0" sz="36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11169720" y="4504320"/>
            <a:ext cx="183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1854360" y="467640"/>
            <a:ext cx="126720" cy="4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7" name="Google Shape;217;p6"/>
          <p:cNvGraphicFramePr/>
          <p:nvPr/>
        </p:nvGraphicFramePr>
        <p:xfrm>
          <a:off x="1532880" y="1314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{59346621-249C-499F-9850-A4D86046AE83}</a:tableStyleId>
              </a:tblPr>
              <a:tblGrid>
                <a:gridCol w="222475"/>
                <a:gridCol w="4379750"/>
              </a:tblGrid>
              <a:tr h="445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900" u="sng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900" u="none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Hello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public static void main(String[] args)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numThreads = 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// Number of threads to be executed should be passed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// on the command line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// If nothing was passed on the command line, 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// then print error and exit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(args.length &lt; 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System.err.println(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"usage: Hello &lt;numthreads&gt;"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System.exit(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// Convert the command line string to an integer,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//    exit if error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numThreads = Integer.parseInt(args[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 catch (</a:t>
                      </a:r>
                      <a:r>
                        <a:rPr b="1" lang="en-US" sz="900" u="none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System.err.println(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“Invalid argument”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System.exit(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// Spawn the number of threads passed on 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// the command line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Thread[] threads = new Thread[numThreads];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= 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 &lt; numThreads; i++)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threads[i] = new Thread(new HelloWorker(i));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threads[i].start();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6"/>
          <p:cNvSpPr/>
          <p:nvPr/>
        </p:nvSpPr>
        <p:spPr>
          <a:xfrm>
            <a:off x="1908000" y="437400"/>
            <a:ext cx="126720" cy="4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9" name="Google Shape;219;p6"/>
          <p:cNvGraphicFramePr/>
          <p:nvPr/>
        </p:nvGraphicFramePr>
        <p:xfrm>
          <a:off x="6252120" y="1312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{59346621-249C-499F-9850-A4D86046AE83}</a:tableStyleId>
              </a:tblPr>
              <a:tblGrid>
                <a:gridCol w="242650"/>
                <a:gridCol w="4372200"/>
              </a:tblGrid>
              <a:tr h="438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51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54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55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56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57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58</a:t>
                      </a:r>
                      <a:b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59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// Wait 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the threads to finish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= </a:t>
                      </a:r>
                      <a:r>
                        <a:rPr lang="en-US" sz="900" u="none" cap="none" strike="noStrike">
                          <a:solidFill>
                            <a:srgbClr val="B452C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i &lt; numThreads; i++)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threads[i].join();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 catch (</a:t>
                      </a:r>
                      <a:r>
                        <a:rPr b="1" lang="en-US" sz="900" u="none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System.err.println(</a:t>
                      </a:r>
                      <a:r>
                        <a:rPr lang="en-US" sz="9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"Error waiting: thread "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i);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900" u="none" cap="none" strike="noStrike">
                          <a:solidFill>
                            <a:srgbClr val="008B4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HelloWorker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implements Runnable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// Constructor to 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the 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this thread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HelloWorker(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iden)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iden;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// This method </a:t>
                      </a:r>
                      <a:r>
                        <a:rPr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invoked when the thread starts.  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// It will </a:t>
                      </a:r>
                      <a:r>
                        <a:rPr b="1" lang="en-US" sz="900" u="none" cap="none" strike="noStrike">
                          <a:solidFill>
                            <a:srgbClr val="8B00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 friendly message.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run()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synchronized(this) {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System.out.println(</a:t>
                      </a:r>
                      <a:r>
                        <a:rPr lang="en-US" sz="900" u="none" cap="none" strike="noStrike">
                          <a:solidFill>
                            <a:srgbClr val="CD55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"Hello World from thread "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+ </a:t>
                      </a:r>
                      <a:r>
                        <a:rPr lang="en-US" sz="900" u="none" cap="none" strike="noStrike">
                          <a:solidFill>
                            <a:srgbClr val="658B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12600" marL="126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BD8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6"/>
          <p:cNvSpPr/>
          <p:nvPr/>
        </p:nvSpPr>
        <p:spPr>
          <a:xfrm>
            <a:off x="4448520" y="3732480"/>
            <a:ext cx="126720" cy="4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"/>
          <p:cNvSpPr/>
          <p:nvPr/>
        </p:nvSpPr>
        <p:spPr>
          <a:xfrm>
            <a:off x="2871000" y="5779440"/>
            <a:ext cx="3872880" cy="517320"/>
          </a:xfrm>
          <a:prstGeom prst="rect">
            <a:avLst/>
          </a:prstGeom>
          <a:solidFill>
            <a:srgbClr val="FFFC79">
              <a:alpha val="44705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365C0"/>
                </a:solidFill>
                <a:latin typeface="Calibri"/>
                <a:ea typeface="Calibri"/>
                <a:cs typeface="Calibri"/>
                <a:sym typeface="Calibri"/>
              </a:rPr>
              <a:t>Create thread objects, passing them Runnables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1186200" y="6293280"/>
            <a:ext cx="1462800" cy="517200"/>
          </a:xfrm>
          <a:prstGeom prst="rect">
            <a:avLst/>
          </a:prstGeom>
          <a:solidFill>
            <a:srgbClr val="FFFC79">
              <a:alpha val="44705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365C0"/>
                </a:solidFill>
                <a:latin typeface="Calibri"/>
                <a:ea typeface="Calibri"/>
                <a:cs typeface="Calibri"/>
                <a:sym typeface="Calibri"/>
              </a:rPr>
              <a:t>Start the threads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8602560" y="1573200"/>
            <a:ext cx="2102100" cy="517200"/>
          </a:xfrm>
          <a:prstGeom prst="rect">
            <a:avLst/>
          </a:prstGeom>
          <a:solidFill>
            <a:srgbClr val="FFFC79">
              <a:alpha val="44705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365C0"/>
                </a:solidFill>
                <a:latin typeface="Calibri"/>
                <a:ea typeface="Calibri"/>
                <a:cs typeface="Calibri"/>
                <a:sym typeface="Calibri"/>
              </a:rPr>
              <a:t>Wait for threads to finish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/>
          <p:nvPr/>
        </p:nvSpPr>
        <p:spPr>
          <a:xfrm rot="-3679833">
            <a:off x="1348549" y="5594528"/>
            <a:ext cx="1146959" cy="241556"/>
          </a:xfrm>
          <a:custGeom>
            <a:rect b="b" l="l" r="r" t="t"/>
            <a:pathLst>
              <a:path extrusionOk="0" h="19839" w="21600">
                <a:moveTo>
                  <a:pt x="0" y="19839"/>
                </a:moveTo>
                <a:cubicBezTo>
                  <a:pt x="1193" y="17581"/>
                  <a:pt x="2373" y="15275"/>
                  <a:pt x="3543" y="12928"/>
                </a:cubicBezTo>
                <a:cubicBezTo>
                  <a:pt x="7008" y="5976"/>
                  <a:pt x="10687" y="-1761"/>
                  <a:pt x="14761" y="356"/>
                </a:cubicBezTo>
                <a:cubicBezTo>
                  <a:pt x="17875" y="1974"/>
                  <a:pt x="20498" y="9431"/>
                  <a:pt x="21600" y="19823"/>
                </a:cubicBezTo>
              </a:path>
            </a:pathLst>
          </a:custGeom>
          <a:noFill/>
          <a:ln cap="flat" cmpd="sng" w="25400">
            <a:solidFill>
              <a:srgbClr val="0365C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6"/>
          <p:cNvSpPr/>
          <p:nvPr/>
        </p:nvSpPr>
        <p:spPr>
          <a:xfrm rot="10262319">
            <a:off x="8299686" y="1709178"/>
            <a:ext cx="327949" cy="102585"/>
          </a:xfrm>
          <a:custGeom>
            <a:rect b="b" l="l" r="r" t="t"/>
            <a:pathLst>
              <a:path extrusionOk="0" h="20701" w="21600">
                <a:moveTo>
                  <a:pt x="0" y="16562"/>
                </a:moveTo>
                <a:cubicBezTo>
                  <a:pt x="3140" y="20402"/>
                  <a:pt x="6560" y="21600"/>
                  <a:pt x="9903" y="20031"/>
                </a:cubicBezTo>
                <a:cubicBezTo>
                  <a:pt x="14465" y="17890"/>
                  <a:pt x="18620" y="10775"/>
                  <a:pt x="21600" y="0"/>
                </a:cubicBezTo>
              </a:path>
            </a:pathLst>
          </a:custGeom>
          <a:noFill/>
          <a:ln cap="flat" cmpd="sng" w="25400">
            <a:solidFill>
              <a:srgbClr val="0365C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6"/>
          <p:cNvSpPr/>
          <p:nvPr/>
        </p:nvSpPr>
        <p:spPr>
          <a:xfrm>
            <a:off x="5176080" y="3495960"/>
            <a:ext cx="919080" cy="1156680"/>
          </a:xfrm>
          <a:prstGeom prst="rect">
            <a:avLst/>
          </a:prstGeom>
          <a:solidFill>
            <a:srgbClr val="FFFC79">
              <a:alpha val="44705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365C0"/>
                </a:solidFill>
                <a:latin typeface="Calibri"/>
                <a:ea typeface="Calibri"/>
                <a:cs typeface="Calibri"/>
                <a:sym typeface="Calibri"/>
              </a:rPr>
              <a:t>This is how the thread gets its id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/>
          <p:nvPr/>
        </p:nvSpPr>
        <p:spPr>
          <a:xfrm flipH="1">
            <a:off x="5100858" y="4805040"/>
            <a:ext cx="572022" cy="2930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0365C0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28" name="Google Shape;228;p6"/>
          <p:cNvSpPr/>
          <p:nvPr/>
        </p:nvSpPr>
        <p:spPr>
          <a:xfrm flipH="1" rot="10800000">
            <a:off x="6055200" y="3471840"/>
            <a:ext cx="649800" cy="649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0365C0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29" name="Google Shape;229;p6"/>
          <p:cNvSpPr/>
          <p:nvPr/>
        </p:nvSpPr>
        <p:spPr>
          <a:xfrm>
            <a:off x="8430840" y="5013000"/>
            <a:ext cx="1398960" cy="518040"/>
          </a:xfrm>
          <a:prstGeom prst="rect">
            <a:avLst/>
          </a:prstGeom>
          <a:solidFill>
            <a:srgbClr val="FFFC79">
              <a:alpha val="44705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365C0"/>
                </a:solidFill>
                <a:latin typeface="Calibri"/>
                <a:ea typeface="Calibri"/>
                <a:cs typeface="Calibri"/>
                <a:sym typeface="Calibri"/>
              </a:rPr>
              <a:t>The thread’s computation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"/>
          <p:cNvSpPr/>
          <p:nvPr/>
        </p:nvSpPr>
        <p:spPr>
          <a:xfrm rot="10800000">
            <a:off x="7651800" y="4552200"/>
            <a:ext cx="795960" cy="497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0365C0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31" name="Google Shape;231;p6"/>
          <p:cNvSpPr/>
          <p:nvPr/>
        </p:nvSpPr>
        <p:spPr>
          <a:xfrm rot="10800000">
            <a:off x="3857760" y="5115960"/>
            <a:ext cx="762480" cy="693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0365C0"/>
            </a:solidFill>
            <a:prstDash val="solid"/>
            <a:miter lim="8000"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 txBox="1"/>
          <p:nvPr/>
        </p:nvSpPr>
        <p:spPr>
          <a:xfrm>
            <a:off x="1283400" y="0"/>
            <a:ext cx="10908000" cy="117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00" u="none" cap="none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Notes, Caveats, and Advice</a:t>
            </a:r>
            <a:endParaRPr b="0" i="0" sz="4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7"/>
          <p:cNvSpPr txBox="1"/>
          <p:nvPr/>
        </p:nvSpPr>
        <p:spPr>
          <a:xfrm>
            <a:off x="369000" y="1529280"/>
            <a:ext cx="11394000" cy="50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7000"/>
          </a:bodyPr>
          <a:lstStyle/>
          <a:p>
            <a:pPr indent="-159524" lvl="0" marL="1598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61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Two ways exists to create threads in Java</a:t>
            </a:r>
            <a:endParaRPr b="0" i="0" sz="16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9524" lvl="1" marL="47988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61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Extending Thread or implementing Runnable</a:t>
            </a:r>
            <a:endParaRPr b="0" i="0" sz="16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9524" lvl="0" marL="15984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61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Note that a Thread object is not really a OS thread</a:t>
            </a:r>
            <a:endParaRPr b="0" i="0" sz="16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9524" lvl="1" marL="47988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61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You actually do not know when the real thread is created - that is according to the Java implementation</a:t>
            </a:r>
            <a:endParaRPr b="0" i="0" sz="16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9524" lvl="0" marL="15984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61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If a thread needs thread specific information, such as what data it is supposed to compute:</a:t>
            </a:r>
            <a:endParaRPr b="0" i="0" sz="16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9524" lvl="1" marL="47988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61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Then that info should be in the Runnable object</a:t>
            </a:r>
            <a:endParaRPr b="0" i="0" sz="16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9524" lvl="1" marL="47988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61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It can be passed to the constructor when the Runnable is created</a:t>
            </a:r>
            <a:endParaRPr b="0" i="0" sz="16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9524" lvl="0" marL="15984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61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It's a bad idea to start() threads from within a constructor</a:t>
            </a:r>
            <a:endParaRPr b="0" i="0" sz="16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9524" lvl="0" marL="15984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61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A thread ends when:</a:t>
            </a:r>
            <a:endParaRPr b="0" i="0" sz="16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9524" lvl="1" marL="47988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61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It come to the end of its run() method</a:t>
            </a:r>
            <a:endParaRPr b="0" i="0" sz="16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9524" lvl="1" marL="47988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61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It throws an exception that is not caught</a:t>
            </a:r>
            <a:endParaRPr b="0" i="0" sz="16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9524" lvl="1" marL="47988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61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Another thread calls the deprecated stop() method (do not use)</a:t>
            </a:r>
            <a:endParaRPr b="0" i="0" sz="16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9524" lvl="0" marL="15984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61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Note that the program will not exit until the last thread is finished (except for daemon threads)</a:t>
            </a:r>
            <a:endParaRPr b="0" i="0" sz="16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9524" lvl="1" marL="47988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42777"/>
              </a:buClr>
              <a:buSzPct val="100000"/>
              <a:buFont typeface="Arial"/>
              <a:buChar char="•"/>
            </a:pPr>
            <a:r>
              <a:rPr b="0" i="0" lang="en-US" sz="161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But do not count on this “feature”, you should always join with your threads if you need to wait for them to finish</a:t>
            </a:r>
            <a:endParaRPr b="0" i="0" sz="16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"/>
          <p:cNvSpPr txBox="1"/>
          <p:nvPr/>
        </p:nvSpPr>
        <p:spPr>
          <a:xfrm>
            <a:off x="11169720" y="4504320"/>
            <a:ext cx="183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/>
          <p:nvPr/>
        </p:nvSpPr>
        <p:spPr>
          <a:xfrm>
            <a:off x="1283400" y="0"/>
            <a:ext cx="10908000" cy="117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00" u="none" cap="none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Slightly More Complex Example</a:t>
            </a:r>
            <a:endParaRPr b="0" i="0" sz="4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369000" y="1529280"/>
            <a:ext cx="11394000" cy="50158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11169720" y="4504320"/>
            <a:ext cx="183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6" name="Google Shape;246;p8"/>
          <p:cNvGrpSpPr/>
          <p:nvPr/>
        </p:nvGrpSpPr>
        <p:grpSpPr>
          <a:xfrm>
            <a:off x="5250960" y="1594080"/>
            <a:ext cx="1823400" cy="1433880"/>
            <a:chOff x="5250960" y="1594080"/>
            <a:chExt cx="1823400" cy="1433880"/>
          </a:xfrm>
        </p:grpSpPr>
        <p:grpSp>
          <p:nvGrpSpPr>
            <p:cNvPr id="247" name="Google Shape;247;p8"/>
            <p:cNvGrpSpPr/>
            <p:nvPr/>
          </p:nvGrpSpPr>
          <p:grpSpPr>
            <a:xfrm>
              <a:off x="5250960" y="1594080"/>
              <a:ext cx="892440" cy="899640"/>
              <a:chOff x="5250960" y="1594080"/>
              <a:chExt cx="892440" cy="899640"/>
            </a:xfrm>
          </p:grpSpPr>
          <p:sp>
            <p:nvSpPr>
              <p:cNvPr id="248" name="Google Shape;248;p8"/>
              <p:cNvSpPr/>
              <p:nvPr/>
            </p:nvSpPr>
            <p:spPr>
              <a:xfrm>
                <a:off x="5250960" y="1601280"/>
                <a:ext cx="892440" cy="892440"/>
              </a:xfrm>
              <a:prstGeom prst="rect">
                <a:avLst/>
              </a:prstGeom>
              <a:gradFill>
                <a:gsLst>
                  <a:gs pos="0">
                    <a:srgbClr val="80B860"/>
                  </a:gs>
                  <a:gs pos="100000">
                    <a:srgbClr val="6FB242"/>
                  </a:gs>
                </a:gsLst>
                <a:lin ang="5400000" scaled="0"/>
              </a:gra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63360" rotWithShape="0" dir="5400000" dist="1908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5250960" y="1601280"/>
                <a:ext cx="892440" cy="892440"/>
              </a:xfrm>
              <a:prstGeom prst="ellipse">
                <a:avLst/>
              </a:prstGeom>
              <a:gradFill>
                <a:gsLst>
                  <a:gs pos="0">
                    <a:srgbClr val="80B860"/>
                  </a:gs>
                  <a:gs pos="100000">
                    <a:srgbClr val="6FB242"/>
                  </a:gs>
                </a:gsLst>
                <a:lin ang="5400000" scaled="0"/>
              </a:gra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63360" rotWithShape="0" dir="5400000" dist="1908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 flipH="1" rot="10800000">
                <a:off x="5705280" y="1594080"/>
                <a:ext cx="360" cy="463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12700">
                <a:solidFill>
                  <a:srgbClr val="5B9BD5"/>
                </a:solidFill>
                <a:prstDash val="solid"/>
                <a:miter lim="8000"/>
                <a:headEnd len="med" w="med" type="oval"/>
                <a:tailEnd len="sm" w="sm" type="none"/>
              </a:ln>
            </p:spPr>
          </p:sp>
        </p:grpSp>
        <p:sp>
          <p:nvSpPr>
            <p:cNvPr id="251" name="Google Shape;251;p8"/>
            <p:cNvSpPr/>
            <p:nvPr/>
          </p:nvSpPr>
          <p:spPr>
            <a:xfrm>
              <a:off x="5804640" y="1758240"/>
              <a:ext cx="1269720" cy="12697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noFill/>
            </a:ln>
          </p:spPr>
        </p:sp>
      </p:grpSp>
      <p:grpSp>
        <p:nvGrpSpPr>
          <p:cNvPr id="252" name="Google Shape;252;p8"/>
          <p:cNvGrpSpPr/>
          <p:nvPr/>
        </p:nvGrpSpPr>
        <p:grpSpPr>
          <a:xfrm>
            <a:off x="8129880" y="4086720"/>
            <a:ext cx="1823400" cy="1433880"/>
            <a:chOff x="8129880" y="4086720"/>
            <a:chExt cx="1823400" cy="1433880"/>
          </a:xfrm>
        </p:grpSpPr>
        <p:grpSp>
          <p:nvGrpSpPr>
            <p:cNvPr id="253" name="Google Shape;253;p8"/>
            <p:cNvGrpSpPr/>
            <p:nvPr/>
          </p:nvGrpSpPr>
          <p:grpSpPr>
            <a:xfrm>
              <a:off x="8129880" y="4086720"/>
              <a:ext cx="892440" cy="899640"/>
              <a:chOff x="8129880" y="4086720"/>
              <a:chExt cx="892440" cy="899640"/>
            </a:xfrm>
          </p:grpSpPr>
          <p:sp>
            <p:nvSpPr>
              <p:cNvPr id="254" name="Google Shape;254;p8"/>
              <p:cNvSpPr/>
              <p:nvPr/>
            </p:nvSpPr>
            <p:spPr>
              <a:xfrm>
                <a:off x="8129880" y="4093920"/>
                <a:ext cx="892440" cy="892440"/>
              </a:xfrm>
              <a:prstGeom prst="rect">
                <a:avLst/>
              </a:prstGeom>
              <a:gradFill>
                <a:gsLst>
                  <a:gs pos="0">
                    <a:srgbClr val="80B860"/>
                  </a:gs>
                  <a:gs pos="100000">
                    <a:srgbClr val="6FB242"/>
                  </a:gs>
                </a:gsLst>
                <a:lin ang="5400000" scaled="0"/>
              </a:gra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63360" rotWithShape="0" dir="5400000" dist="1908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8129880" y="4093920"/>
                <a:ext cx="892440" cy="892440"/>
              </a:xfrm>
              <a:prstGeom prst="ellipse">
                <a:avLst/>
              </a:prstGeom>
              <a:gradFill>
                <a:gsLst>
                  <a:gs pos="0">
                    <a:srgbClr val="80B860"/>
                  </a:gs>
                  <a:gs pos="100000">
                    <a:srgbClr val="6FB242"/>
                  </a:gs>
                </a:gsLst>
                <a:lin ang="5400000" scaled="0"/>
              </a:gradFill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63360" rotWithShape="0" dir="5400000" dist="1908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 flipH="1" rot="10800000">
                <a:off x="8584200" y="4086720"/>
                <a:ext cx="360" cy="463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12700">
                <a:solidFill>
                  <a:srgbClr val="5B9BD5"/>
                </a:solidFill>
                <a:prstDash val="solid"/>
                <a:miter lim="8000"/>
                <a:headEnd len="med" w="med" type="oval"/>
                <a:tailEnd len="sm" w="sm" type="none"/>
              </a:ln>
            </p:spPr>
          </p:sp>
        </p:grpSp>
        <p:sp>
          <p:nvSpPr>
            <p:cNvPr id="257" name="Google Shape;257;p8"/>
            <p:cNvSpPr/>
            <p:nvPr/>
          </p:nvSpPr>
          <p:spPr>
            <a:xfrm>
              <a:off x="8683560" y="4250880"/>
              <a:ext cx="1269720" cy="12697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noFill/>
            </a:ln>
          </p:spPr>
        </p:sp>
      </p:grpSp>
      <p:sp>
        <p:nvSpPr>
          <p:cNvPr id="258" name="Google Shape;258;p8"/>
          <p:cNvSpPr/>
          <p:nvPr/>
        </p:nvSpPr>
        <p:spPr>
          <a:xfrm rot="-7224000">
            <a:off x="7757640" y="3926160"/>
            <a:ext cx="385560" cy="583200"/>
          </a:xfrm>
          <a:custGeom>
            <a:rect b="b" l="l" r="r" t="t"/>
            <a:pathLst>
              <a:path extrusionOk="0" h="21600" w="21574">
                <a:moveTo>
                  <a:pt x="14031" y="0"/>
                </a:moveTo>
                <a:cubicBezTo>
                  <a:pt x="13569" y="150"/>
                  <a:pt x="13321" y="404"/>
                  <a:pt x="12899" y="867"/>
                </a:cubicBezTo>
                <a:cubicBezTo>
                  <a:pt x="12147" y="1693"/>
                  <a:pt x="11925" y="2533"/>
                  <a:pt x="11923" y="4511"/>
                </a:cubicBezTo>
                <a:cubicBezTo>
                  <a:pt x="11921" y="7260"/>
                  <a:pt x="10723" y="9487"/>
                  <a:pt x="8529" y="10815"/>
                </a:cubicBezTo>
                <a:cubicBezTo>
                  <a:pt x="7957" y="11160"/>
                  <a:pt x="7486" y="11571"/>
                  <a:pt x="7486" y="11726"/>
                </a:cubicBezTo>
                <a:cubicBezTo>
                  <a:pt x="7486" y="11881"/>
                  <a:pt x="6813" y="12634"/>
                  <a:pt x="6000" y="13386"/>
                </a:cubicBezTo>
                <a:cubicBezTo>
                  <a:pt x="5186" y="14138"/>
                  <a:pt x="4513" y="14874"/>
                  <a:pt x="4513" y="15032"/>
                </a:cubicBezTo>
                <a:cubicBezTo>
                  <a:pt x="4513" y="15190"/>
                  <a:pt x="3952" y="15907"/>
                  <a:pt x="3249" y="16619"/>
                </a:cubicBezTo>
                <a:cubicBezTo>
                  <a:pt x="2545" y="17330"/>
                  <a:pt x="2100" y="18063"/>
                  <a:pt x="2272" y="18250"/>
                </a:cubicBezTo>
                <a:cubicBezTo>
                  <a:pt x="2526" y="18524"/>
                  <a:pt x="1923" y="19577"/>
                  <a:pt x="1097" y="20483"/>
                </a:cubicBezTo>
                <a:cubicBezTo>
                  <a:pt x="1746" y="19863"/>
                  <a:pt x="2665" y="19116"/>
                  <a:pt x="3470" y="18588"/>
                </a:cubicBezTo>
                <a:cubicBezTo>
                  <a:pt x="4459" y="17940"/>
                  <a:pt x="5793" y="16747"/>
                  <a:pt x="6443" y="15943"/>
                </a:cubicBezTo>
                <a:cubicBezTo>
                  <a:pt x="8917" y="12886"/>
                  <a:pt x="9947" y="11502"/>
                  <a:pt x="9949" y="11211"/>
                </a:cubicBezTo>
                <a:cubicBezTo>
                  <a:pt x="9950" y="11046"/>
                  <a:pt x="10615" y="10215"/>
                  <a:pt x="11435" y="9360"/>
                </a:cubicBezTo>
                <a:cubicBezTo>
                  <a:pt x="12597" y="8149"/>
                  <a:pt x="13635" y="7569"/>
                  <a:pt x="16138" y="6744"/>
                </a:cubicBezTo>
                <a:cubicBezTo>
                  <a:pt x="19377" y="5678"/>
                  <a:pt x="21041" y="4487"/>
                  <a:pt x="21574" y="2792"/>
                </a:cubicBezTo>
                <a:lnTo>
                  <a:pt x="20309" y="2439"/>
                </a:lnTo>
                <a:cubicBezTo>
                  <a:pt x="19505" y="2216"/>
                  <a:pt x="18613" y="1844"/>
                  <a:pt x="18313" y="1602"/>
                </a:cubicBezTo>
                <a:cubicBezTo>
                  <a:pt x="18013" y="1360"/>
                  <a:pt x="17491" y="1222"/>
                  <a:pt x="17159" y="1308"/>
                </a:cubicBezTo>
                <a:cubicBezTo>
                  <a:pt x="16827" y="1393"/>
                  <a:pt x="16029" y="1091"/>
                  <a:pt x="15384" y="632"/>
                </a:cubicBezTo>
                <a:cubicBezTo>
                  <a:pt x="14943" y="318"/>
                  <a:pt x="14629" y="122"/>
                  <a:pt x="14031" y="0"/>
                </a:cubicBezTo>
                <a:close/>
                <a:moveTo>
                  <a:pt x="586" y="20953"/>
                </a:moveTo>
                <a:cubicBezTo>
                  <a:pt x="450" y="21078"/>
                  <a:pt x="325" y="21230"/>
                  <a:pt x="187" y="21336"/>
                </a:cubicBezTo>
                <a:cubicBezTo>
                  <a:pt x="39" y="21448"/>
                  <a:pt x="-26" y="21527"/>
                  <a:pt x="9" y="21600"/>
                </a:cubicBezTo>
                <a:lnTo>
                  <a:pt x="586" y="20953"/>
                </a:lnTo>
                <a:close/>
              </a:path>
            </a:pathLst>
          </a:custGeom>
          <a:blipFill rotWithShape="0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"/>
          <p:cNvSpPr/>
          <p:nvPr/>
        </p:nvSpPr>
        <p:spPr>
          <a:xfrm rot="-7224000">
            <a:off x="7927560" y="4256640"/>
            <a:ext cx="385560" cy="583200"/>
          </a:xfrm>
          <a:custGeom>
            <a:rect b="b" l="l" r="r" t="t"/>
            <a:pathLst>
              <a:path extrusionOk="0" h="21600" w="21574">
                <a:moveTo>
                  <a:pt x="14031" y="0"/>
                </a:moveTo>
                <a:cubicBezTo>
                  <a:pt x="13569" y="150"/>
                  <a:pt x="13321" y="404"/>
                  <a:pt x="12899" y="867"/>
                </a:cubicBezTo>
                <a:cubicBezTo>
                  <a:pt x="12147" y="1693"/>
                  <a:pt x="11925" y="2533"/>
                  <a:pt x="11923" y="4511"/>
                </a:cubicBezTo>
                <a:cubicBezTo>
                  <a:pt x="11921" y="7260"/>
                  <a:pt x="10723" y="9487"/>
                  <a:pt x="8529" y="10815"/>
                </a:cubicBezTo>
                <a:cubicBezTo>
                  <a:pt x="7957" y="11160"/>
                  <a:pt x="7486" y="11571"/>
                  <a:pt x="7486" y="11726"/>
                </a:cubicBezTo>
                <a:cubicBezTo>
                  <a:pt x="7486" y="11881"/>
                  <a:pt x="6813" y="12634"/>
                  <a:pt x="6000" y="13386"/>
                </a:cubicBezTo>
                <a:cubicBezTo>
                  <a:pt x="5186" y="14138"/>
                  <a:pt x="4513" y="14874"/>
                  <a:pt x="4513" y="15032"/>
                </a:cubicBezTo>
                <a:cubicBezTo>
                  <a:pt x="4513" y="15190"/>
                  <a:pt x="3952" y="15907"/>
                  <a:pt x="3249" y="16619"/>
                </a:cubicBezTo>
                <a:cubicBezTo>
                  <a:pt x="2545" y="17330"/>
                  <a:pt x="2100" y="18063"/>
                  <a:pt x="2272" y="18250"/>
                </a:cubicBezTo>
                <a:cubicBezTo>
                  <a:pt x="2526" y="18524"/>
                  <a:pt x="1923" y="19577"/>
                  <a:pt x="1097" y="20483"/>
                </a:cubicBezTo>
                <a:cubicBezTo>
                  <a:pt x="1746" y="19863"/>
                  <a:pt x="2665" y="19116"/>
                  <a:pt x="3470" y="18588"/>
                </a:cubicBezTo>
                <a:cubicBezTo>
                  <a:pt x="4459" y="17940"/>
                  <a:pt x="5793" y="16747"/>
                  <a:pt x="6443" y="15943"/>
                </a:cubicBezTo>
                <a:cubicBezTo>
                  <a:pt x="8917" y="12886"/>
                  <a:pt x="9947" y="11502"/>
                  <a:pt x="9949" y="11211"/>
                </a:cubicBezTo>
                <a:cubicBezTo>
                  <a:pt x="9950" y="11046"/>
                  <a:pt x="10615" y="10215"/>
                  <a:pt x="11435" y="9360"/>
                </a:cubicBezTo>
                <a:cubicBezTo>
                  <a:pt x="12597" y="8149"/>
                  <a:pt x="13635" y="7569"/>
                  <a:pt x="16138" y="6744"/>
                </a:cubicBezTo>
                <a:cubicBezTo>
                  <a:pt x="19377" y="5678"/>
                  <a:pt x="21041" y="4487"/>
                  <a:pt x="21574" y="2792"/>
                </a:cubicBezTo>
                <a:lnTo>
                  <a:pt x="20309" y="2439"/>
                </a:lnTo>
                <a:cubicBezTo>
                  <a:pt x="19505" y="2216"/>
                  <a:pt x="18613" y="1844"/>
                  <a:pt x="18313" y="1602"/>
                </a:cubicBezTo>
                <a:cubicBezTo>
                  <a:pt x="18013" y="1360"/>
                  <a:pt x="17491" y="1222"/>
                  <a:pt x="17159" y="1308"/>
                </a:cubicBezTo>
                <a:cubicBezTo>
                  <a:pt x="16827" y="1393"/>
                  <a:pt x="16029" y="1091"/>
                  <a:pt x="15384" y="632"/>
                </a:cubicBezTo>
                <a:cubicBezTo>
                  <a:pt x="14943" y="318"/>
                  <a:pt x="14629" y="122"/>
                  <a:pt x="14031" y="0"/>
                </a:cubicBezTo>
                <a:close/>
                <a:moveTo>
                  <a:pt x="586" y="20953"/>
                </a:moveTo>
                <a:cubicBezTo>
                  <a:pt x="450" y="21078"/>
                  <a:pt x="325" y="21230"/>
                  <a:pt x="187" y="21336"/>
                </a:cubicBezTo>
                <a:cubicBezTo>
                  <a:pt x="39" y="21448"/>
                  <a:pt x="-26" y="21527"/>
                  <a:pt x="9" y="21600"/>
                </a:cubicBezTo>
                <a:lnTo>
                  <a:pt x="586" y="20953"/>
                </a:lnTo>
                <a:close/>
              </a:path>
            </a:pathLst>
          </a:custGeom>
          <a:blipFill rotWithShape="0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8"/>
          <p:cNvSpPr/>
          <p:nvPr/>
        </p:nvSpPr>
        <p:spPr>
          <a:xfrm rot="-7224000">
            <a:off x="8177400" y="4587120"/>
            <a:ext cx="385560" cy="583200"/>
          </a:xfrm>
          <a:custGeom>
            <a:rect b="b" l="l" r="r" t="t"/>
            <a:pathLst>
              <a:path extrusionOk="0" h="21600" w="21574">
                <a:moveTo>
                  <a:pt x="14031" y="0"/>
                </a:moveTo>
                <a:cubicBezTo>
                  <a:pt x="13569" y="150"/>
                  <a:pt x="13321" y="404"/>
                  <a:pt x="12899" y="867"/>
                </a:cubicBezTo>
                <a:cubicBezTo>
                  <a:pt x="12147" y="1693"/>
                  <a:pt x="11925" y="2533"/>
                  <a:pt x="11923" y="4511"/>
                </a:cubicBezTo>
                <a:cubicBezTo>
                  <a:pt x="11921" y="7260"/>
                  <a:pt x="10723" y="9487"/>
                  <a:pt x="8529" y="10815"/>
                </a:cubicBezTo>
                <a:cubicBezTo>
                  <a:pt x="7957" y="11160"/>
                  <a:pt x="7486" y="11571"/>
                  <a:pt x="7486" y="11726"/>
                </a:cubicBezTo>
                <a:cubicBezTo>
                  <a:pt x="7486" y="11881"/>
                  <a:pt x="6813" y="12634"/>
                  <a:pt x="6000" y="13386"/>
                </a:cubicBezTo>
                <a:cubicBezTo>
                  <a:pt x="5186" y="14138"/>
                  <a:pt x="4513" y="14874"/>
                  <a:pt x="4513" y="15032"/>
                </a:cubicBezTo>
                <a:cubicBezTo>
                  <a:pt x="4513" y="15190"/>
                  <a:pt x="3952" y="15907"/>
                  <a:pt x="3249" y="16619"/>
                </a:cubicBezTo>
                <a:cubicBezTo>
                  <a:pt x="2545" y="17330"/>
                  <a:pt x="2100" y="18063"/>
                  <a:pt x="2272" y="18250"/>
                </a:cubicBezTo>
                <a:cubicBezTo>
                  <a:pt x="2526" y="18524"/>
                  <a:pt x="1923" y="19577"/>
                  <a:pt x="1097" y="20483"/>
                </a:cubicBezTo>
                <a:cubicBezTo>
                  <a:pt x="1746" y="19863"/>
                  <a:pt x="2665" y="19116"/>
                  <a:pt x="3470" y="18588"/>
                </a:cubicBezTo>
                <a:cubicBezTo>
                  <a:pt x="4459" y="17940"/>
                  <a:pt x="5793" y="16747"/>
                  <a:pt x="6443" y="15943"/>
                </a:cubicBezTo>
                <a:cubicBezTo>
                  <a:pt x="8917" y="12886"/>
                  <a:pt x="9947" y="11502"/>
                  <a:pt x="9949" y="11211"/>
                </a:cubicBezTo>
                <a:cubicBezTo>
                  <a:pt x="9950" y="11046"/>
                  <a:pt x="10615" y="10215"/>
                  <a:pt x="11435" y="9360"/>
                </a:cubicBezTo>
                <a:cubicBezTo>
                  <a:pt x="12597" y="8149"/>
                  <a:pt x="13635" y="7569"/>
                  <a:pt x="16138" y="6744"/>
                </a:cubicBezTo>
                <a:cubicBezTo>
                  <a:pt x="19377" y="5678"/>
                  <a:pt x="21041" y="4487"/>
                  <a:pt x="21574" y="2792"/>
                </a:cubicBezTo>
                <a:lnTo>
                  <a:pt x="20309" y="2439"/>
                </a:lnTo>
                <a:cubicBezTo>
                  <a:pt x="19505" y="2216"/>
                  <a:pt x="18613" y="1844"/>
                  <a:pt x="18313" y="1602"/>
                </a:cubicBezTo>
                <a:cubicBezTo>
                  <a:pt x="18013" y="1360"/>
                  <a:pt x="17491" y="1222"/>
                  <a:pt x="17159" y="1308"/>
                </a:cubicBezTo>
                <a:cubicBezTo>
                  <a:pt x="16827" y="1393"/>
                  <a:pt x="16029" y="1091"/>
                  <a:pt x="15384" y="632"/>
                </a:cubicBezTo>
                <a:cubicBezTo>
                  <a:pt x="14943" y="318"/>
                  <a:pt x="14629" y="122"/>
                  <a:pt x="14031" y="0"/>
                </a:cubicBezTo>
                <a:close/>
                <a:moveTo>
                  <a:pt x="586" y="20953"/>
                </a:moveTo>
                <a:cubicBezTo>
                  <a:pt x="450" y="21078"/>
                  <a:pt x="325" y="21230"/>
                  <a:pt x="187" y="21336"/>
                </a:cubicBezTo>
                <a:cubicBezTo>
                  <a:pt x="39" y="21448"/>
                  <a:pt x="-26" y="21527"/>
                  <a:pt x="9" y="21600"/>
                </a:cubicBezTo>
                <a:lnTo>
                  <a:pt x="586" y="20953"/>
                </a:lnTo>
                <a:close/>
              </a:path>
            </a:pathLst>
          </a:custGeom>
          <a:blipFill rotWithShape="0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" name="Google Shape;261;p8"/>
          <p:cNvGrpSpPr/>
          <p:nvPr/>
        </p:nvGrpSpPr>
        <p:grpSpPr>
          <a:xfrm>
            <a:off x="7940838" y="4075645"/>
            <a:ext cx="1055244" cy="984790"/>
            <a:chOff x="7940838" y="4075645"/>
            <a:chExt cx="1055244" cy="984790"/>
          </a:xfrm>
        </p:grpSpPr>
        <p:sp>
          <p:nvSpPr>
            <p:cNvPr id="262" name="Google Shape;262;p8"/>
            <p:cNvSpPr/>
            <p:nvPr/>
          </p:nvSpPr>
          <p:spPr>
            <a:xfrm rot="-7224000">
              <a:off x="8097120" y="4097880"/>
              <a:ext cx="385560" cy="583200"/>
            </a:xfrm>
            <a:custGeom>
              <a:rect b="b" l="l" r="r" t="t"/>
              <a:pathLst>
                <a:path extrusionOk="0" h="21600" w="21574">
                  <a:moveTo>
                    <a:pt x="14031" y="0"/>
                  </a:moveTo>
                  <a:cubicBezTo>
                    <a:pt x="13569" y="150"/>
                    <a:pt x="13321" y="404"/>
                    <a:pt x="12899" y="867"/>
                  </a:cubicBezTo>
                  <a:cubicBezTo>
                    <a:pt x="12147" y="1693"/>
                    <a:pt x="11925" y="2533"/>
                    <a:pt x="11923" y="4511"/>
                  </a:cubicBezTo>
                  <a:cubicBezTo>
                    <a:pt x="11921" y="7260"/>
                    <a:pt x="10723" y="9487"/>
                    <a:pt x="8529" y="10815"/>
                  </a:cubicBezTo>
                  <a:cubicBezTo>
                    <a:pt x="7957" y="11160"/>
                    <a:pt x="7486" y="11571"/>
                    <a:pt x="7486" y="11726"/>
                  </a:cubicBezTo>
                  <a:cubicBezTo>
                    <a:pt x="7486" y="11881"/>
                    <a:pt x="6813" y="12634"/>
                    <a:pt x="6000" y="13386"/>
                  </a:cubicBezTo>
                  <a:cubicBezTo>
                    <a:pt x="5186" y="14138"/>
                    <a:pt x="4513" y="14874"/>
                    <a:pt x="4513" y="15032"/>
                  </a:cubicBezTo>
                  <a:cubicBezTo>
                    <a:pt x="4513" y="15190"/>
                    <a:pt x="3952" y="15907"/>
                    <a:pt x="3249" y="16619"/>
                  </a:cubicBezTo>
                  <a:cubicBezTo>
                    <a:pt x="2545" y="17330"/>
                    <a:pt x="2100" y="18063"/>
                    <a:pt x="2272" y="18250"/>
                  </a:cubicBezTo>
                  <a:cubicBezTo>
                    <a:pt x="2526" y="18524"/>
                    <a:pt x="1923" y="19577"/>
                    <a:pt x="1097" y="20483"/>
                  </a:cubicBezTo>
                  <a:cubicBezTo>
                    <a:pt x="1746" y="19863"/>
                    <a:pt x="2665" y="19116"/>
                    <a:pt x="3470" y="18588"/>
                  </a:cubicBezTo>
                  <a:cubicBezTo>
                    <a:pt x="4459" y="17940"/>
                    <a:pt x="5793" y="16747"/>
                    <a:pt x="6443" y="15943"/>
                  </a:cubicBezTo>
                  <a:cubicBezTo>
                    <a:pt x="8917" y="12886"/>
                    <a:pt x="9947" y="11502"/>
                    <a:pt x="9949" y="11211"/>
                  </a:cubicBezTo>
                  <a:cubicBezTo>
                    <a:pt x="9950" y="11046"/>
                    <a:pt x="10615" y="10215"/>
                    <a:pt x="11435" y="9360"/>
                  </a:cubicBezTo>
                  <a:cubicBezTo>
                    <a:pt x="12597" y="8149"/>
                    <a:pt x="13635" y="7569"/>
                    <a:pt x="16138" y="6744"/>
                  </a:cubicBezTo>
                  <a:cubicBezTo>
                    <a:pt x="19377" y="5678"/>
                    <a:pt x="21041" y="4487"/>
                    <a:pt x="21574" y="2792"/>
                  </a:cubicBezTo>
                  <a:lnTo>
                    <a:pt x="20309" y="2439"/>
                  </a:lnTo>
                  <a:cubicBezTo>
                    <a:pt x="19505" y="2216"/>
                    <a:pt x="18613" y="1844"/>
                    <a:pt x="18313" y="1602"/>
                  </a:cubicBezTo>
                  <a:cubicBezTo>
                    <a:pt x="18013" y="1360"/>
                    <a:pt x="17491" y="1222"/>
                    <a:pt x="17159" y="1308"/>
                  </a:cubicBezTo>
                  <a:cubicBezTo>
                    <a:pt x="16827" y="1393"/>
                    <a:pt x="16029" y="1091"/>
                    <a:pt x="15384" y="632"/>
                  </a:cubicBezTo>
                  <a:cubicBezTo>
                    <a:pt x="14943" y="318"/>
                    <a:pt x="14629" y="122"/>
                    <a:pt x="14031" y="0"/>
                  </a:cubicBezTo>
                  <a:close/>
                  <a:moveTo>
                    <a:pt x="586" y="20953"/>
                  </a:moveTo>
                  <a:cubicBezTo>
                    <a:pt x="450" y="21078"/>
                    <a:pt x="325" y="21230"/>
                    <a:pt x="187" y="21336"/>
                  </a:cubicBezTo>
                  <a:cubicBezTo>
                    <a:pt x="39" y="21448"/>
                    <a:pt x="-26" y="21527"/>
                    <a:pt x="9" y="21600"/>
                  </a:cubicBezTo>
                  <a:lnTo>
                    <a:pt x="586" y="20953"/>
                  </a:lnTo>
                  <a:close/>
                </a:path>
              </a:pathLst>
            </a:custGeom>
            <a:blipFill rotWithShape="0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 rot="-7224000">
              <a:off x="8186400" y="4187160"/>
              <a:ext cx="385560" cy="583200"/>
            </a:xfrm>
            <a:custGeom>
              <a:rect b="b" l="l" r="r" t="t"/>
              <a:pathLst>
                <a:path extrusionOk="0" h="21600" w="21574">
                  <a:moveTo>
                    <a:pt x="14031" y="0"/>
                  </a:moveTo>
                  <a:cubicBezTo>
                    <a:pt x="13569" y="150"/>
                    <a:pt x="13321" y="404"/>
                    <a:pt x="12899" y="867"/>
                  </a:cubicBezTo>
                  <a:cubicBezTo>
                    <a:pt x="12147" y="1693"/>
                    <a:pt x="11925" y="2533"/>
                    <a:pt x="11923" y="4511"/>
                  </a:cubicBezTo>
                  <a:cubicBezTo>
                    <a:pt x="11921" y="7260"/>
                    <a:pt x="10723" y="9487"/>
                    <a:pt x="8529" y="10815"/>
                  </a:cubicBezTo>
                  <a:cubicBezTo>
                    <a:pt x="7957" y="11160"/>
                    <a:pt x="7486" y="11571"/>
                    <a:pt x="7486" y="11726"/>
                  </a:cubicBezTo>
                  <a:cubicBezTo>
                    <a:pt x="7486" y="11881"/>
                    <a:pt x="6813" y="12634"/>
                    <a:pt x="6000" y="13386"/>
                  </a:cubicBezTo>
                  <a:cubicBezTo>
                    <a:pt x="5186" y="14138"/>
                    <a:pt x="4513" y="14874"/>
                    <a:pt x="4513" y="15032"/>
                  </a:cubicBezTo>
                  <a:cubicBezTo>
                    <a:pt x="4513" y="15190"/>
                    <a:pt x="3952" y="15907"/>
                    <a:pt x="3249" y="16619"/>
                  </a:cubicBezTo>
                  <a:cubicBezTo>
                    <a:pt x="2545" y="17330"/>
                    <a:pt x="2100" y="18063"/>
                    <a:pt x="2272" y="18250"/>
                  </a:cubicBezTo>
                  <a:cubicBezTo>
                    <a:pt x="2526" y="18524"/>
                    <a:pt x="1923" y="19577"/>
                    <a:pt x="1097" y="20483"/>
                  </a:cubicBezTo>
                  <a:cubicBezTo>
                    <a:pt x="1746" y="19863"/>
                    <a:pt x="2665" y="19116"/>
                    <a:pt x="3470" y="18588"/>
                  </a:cubicBezTo>
                  <a:cubicBezTo>
                    <a:pt x="4459" y="17940"/>
                    <a:pt x="5793" y="16747"/>
                    <a:pt x="6443" y="15943"/>
                  </a:cubicBezTo>
                  <a:cubicBezTo>
                    <a:pt x="8917" y="12886"/>
                    <a:pt x="9947" y="11502"/>
                    <a:pt x="9949" y="11211"/>
                  </a:cubicBezTo>
                  <a:cubicBezTo>
                    <a:pt x="9950" y="11046"/>
                    <a:pt x="10615" y="10215"/>
                    <a:pt x="11435" y="9360"/>
                  </a:cubicBezTo>
                  <a:cubicBezTo>
                    <a:pt x="12597" y="8149"/>
                    <a:pt x="13635" y="7569"/>
                    <a:pt x="16138" y="6744"/>
                  </a:cubicBezTo>
                  <a:cubicBezTo>
                    <a:pt x="19377" y="5678"/>
                    <a:pt x="21041" y="4487"/>
                    <a:pt x="21574" y="2792"/>
                  </a:cubicBezTo>
                  <a:lnTo>
                    <a:pt x="20309" y="2439"/>
                  </a:lnTo>
                  <a:cubicBezTo>
                    <a:pt x="19505" y="2216"/>
                    <a:pt x="18613" y="1844"/>
                    <a:pt x="18313" y="1602"/>
                  </a:cubicBezTo>
                  <a:cubicBezTo>
                    <a:pt x="18013" y="1360"/>
                    <a:pt x="17491" y="1222"/>
                    <a:pt x="17159" y="1308"/>
                  </a:cubicBezTo>
                  <a:cubicBezTo>
                    <a:pt x="16827" y="1393"/>
                    <a:pt x="16029" y="1091"/>
                    <a:pt x="15384" y="632"/>
                  </a:cubicBezTo>
                  <a:cubicBezTo>
                    <a:pt x="14943" y="318"/>
                    <a:pt x="14629" y="122"/>
                    <a:pt x="14031" y="0"/>
                  </a:cubicBezTo>
                  <a:close/>
                  <a:moveTo>
                    <a:pt x="586" y="20953"/>
                  </a:moveTo>
                  <a:cubicBezTo>
                    <a:pt x="450" y="21078"/>
                    <a:pt x="325" y="21230"/>
                    <a:pt x="187" y="21336"/>
                  </a:cubicBezTo>
                  <a:cubicBezTo>
                    <a:pt x="39" y="21448"/>
                    <a:pt x="-26" y="21527"/>
                    <a:pt x="9" y="21600"/>
                  </a:cubicBezTo>
                  <a:lnTo>
                    <a:pt x="586" y="20953"/>
                  </a:lnTo>
                  <a:close/>
                </a:path>
              </a:pathLst>
            </a:custGeom>
            <a:blipFill rotWithShape="0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 rot="-7224000">
              <a:off x="8275680" y="4276440"/>
              <a:ext cx="385560" cy="583200"/>
            </a:xfrm>
            <a:custGeom>
              <a:rect b="b" l="l" r="r" t="t"/>
              <a:pathLst>
                <a:path extrusionOk="0" h="21600" w="21574">
                  <a:moveTo>
                    <a:pt x="14031" y="0"/>
                  </a:moveTo>
                  <a:cubicBezTo>
                    <a:pt x="13569" y="150"/>
                    <a:pt x="13321" y="404"/>
                    <a:pt x="12899" y="867"/>
                  </a:cubicBezTo>
                  <a:cubicBezTo>
                    <a:pt x="12147" y="1693"/>
                    <a:pt x="11925" y="2533"/>
                    <a:pt x="11923" y="4511"/>
                  </a:cubicBezTo>
                  <a:cubicBezTo>
                    <a:pt x="11921" y="7260"/>
                    <a:pt x="10723" y="9487"/>
                    <a:pt x="8529" y="10815"/>
                  </a:cubicBezTo>
                  <a:cubicBezTo>
                    <a:pt x="7957" y="11160"/>
                    <a:pt x="7486" y="11571"/>
                    <a:pt x="7486" y="11726"/>
                  </a:cubicBezTo>
                  <a:cubicBezTo>
                    <a:pt x="7486" y="11881"/>
                    <a:pt x="6813" y="12634"/>
                    <a:pt x="6000" y="13386"/>
                  </a:cubicBezTo>
                  <a:cubicBezTo>
                    <a:pt x="5186" y="14138"/>
                    <a:pt x="4513" y="14874"/>
                    <a:pt x="4513" y="15032"/>
                  </a:cubicBezTo>
                  <a:cubicBezTo>
                    <a:pt x="4513" y="15190"/>
                    <a:pt x="3952" y="15907"/>
                    <a:pt x="3249" y="16619"/>
                  </a:cubicBezTo>
                  <a:cubicBezTo>
                    <a:pt x="2545" y="17330"/>
                    <a:pt x="2100" y="18063"/>
                    <a:pt x="2272" y="18250"/>
                  </a:cubicBezTo>
                  <a:cubicBezTo>
                    <a:pt x="2526" y="18524"/>
                    <a:pt x="1923" y="19577"/>
                    <a:pt x="1097" y="20483"/>
                  </a:cubicBezTo>
                  <a:cubicBezTo>
                    <a:pt x="1746" y="19863"/>
                    <a:pt x="2665" y="19116"/>
                    <a:pt x="3470" y="18588"/>
                  </a:cubicBezTo>
                  <a:cubicBezTo>
                    <a:pt x="4459" y="17940"/>
                    <a:pt x="5793" y="16747"/>
                    <a:pt x="6443" y="15943"/>
                  </a:cubicBezTo>
                  <a:cubicBezTo>
                    <a:pt x="8917" y="12886"/>
                    <a:pt x="9947" y="11502"/>
                    <a:pt x="9949" y="11211"/>
                  </a:cubicBezTo>
                  <a:cubicBezTo>
                    <a:pt x="9950" y="11046"/>
                    <a:pt x="10615" y="10215"/>
                    <a:pt x="11435" y="9360"/>
                  </a:cubicBezTo>
                  <a:cubicBezTo>
                    <a:pt x="12597" y="8149"/>
                    <a:pt x="13635" y="7569"/>
                    <a:pt x="16138" y="6744"/>
                  </a:cubicBezTo>
                  <a:cubicBezTo>
                    <a:pt x="19377" y="5678"/>
                    <a:pt x="21041" y="4487"/>
                    <a:pt x="21574" y="2792"/>
                  </a:cubicBezTo>
                  <a:lnTo>
                    <a:pt x="20309" y="2439"/>
                  </a:lnTo>
                  <a:cubicBezTo>
                    <a:pt x="19505" y="2216"/>
                    <a:pt x="18613" y="1844"/>
                    <a:pt x="18313" y="1602"/>
                  </a:cubicBezTo>
                  <a:cubicBezTo>
                    <a:pt x="18013" y="1360"/>
                    <a:pt x="17491" y="1222"/>
                    <a:pt x="17159" y="1308"/>
                  </a:cubicBezTo>
                  <a:cubicBezTo>
                    <a:pt x="16827" y="1393"/>
                    <a:pt x="16029" y="1091"/>
                    <a:pt x="15384" y="632"/>
                  </a:cubicBezTo>
                  <a:cubicBezTo>
                    <a:pt x="14943" y="318"/>
                    <a:pt x="14629" y="122"/>
                    <a:pt x="14031" y="0"/>
                  </a:cubicBezTo>
                  <a:close/>
                  <a:moveTo>
                    <a:pt x="586" y="20953"/>
                  </a:moveTo>
                  <a:cubicBezTo>
                    <a:pt x="450" y="21078"/>
                    <a:pt x="325" y="21230"/>
                    <a:pt x="187" y="21336"/>
                  </a:cubicBezTo>
                  <a:cubicBezTo>
                    <a:pt x="39" y="21448"/>
                    <a:pt x="-26" y="21527"/>
                    <a:pt x="9" y="21600"/>
                  </a:cubicBezTo>
                  <a:lnTo>
                    <a:pt x="586" y="20953"/>
                  </a:lnTo>
                  <a:close/>
                </a:path>
              </a:pathLst>
            </a:custGeom>
            <a:blipFill rotWithShape="0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 rot="-7224000">
              <a:off x="8364960" y="4365720"/>
              <a:ext cx="385560" cy="583200"/>
            </a:xfrm>
            <a:custGeom>
              <a:rect b="b" l="l" r="r" t="t"/>
              <a:pathLst>
                <a:path extrusionOk="0" h="21600" w="21574">
                  <a:moveTo>
                    <a:pt x="14031" y="0"/>
                  </a:moveTo>
                  <a:cubicBezTo>
                    <a:pt x="13569" y="150"/>
                    <a:pt x="13321" y="404"/>
                    <a:pt x="12899" y="867"/>
                  </a:cubicBezTo>
                  <a:cubicBezTo>
                    <a:pt x="12147" y="1693"/>
                    <a:pt x="11925" y="2533"/>
                    <a:pt x="11923" y="4511"/>
                  </a:cubicBezTo>
                  <a:cubicBezTo>
                    <a:pt x="11921" y="7260"/>
                    <a:pt x="10723" y="9487"/>
                    <a:pt x="8529" y="10815"/>
                  </a:cubicBezTo>
                  <a:cubicBezTo>
                    <a:pt x="7957" y="11160"/>
                    <a:pt x="7486" y="11571"/>
                    <a:pt x="7486" y="11726"/>
                  </a:cubicBezTo>
                  <a:cubicBezTo>
                    <a:pt x="7486" y="11881"/>
                    <a:pt x="6813" y="12634"/>
                    <a:pt x="6000" y="13386"/>
                  </a:cubicBezTo>
                  <a:cubicBezTo>
                    <a:pt x="5186" y="14138"/>
                    <a:pt x="4513" y="14874"/>
                    <a:pt x="4513" y="15032"/>
                  </a:cubicBezTo>
                  <a:cubicBezTo>
                    <a:pt x="4513" y="15190"/>
                    <a:pt x="3952" y="15907"/>
                    <a:pt x="3249" y="16619"/>
                  </a:cubicBezTo>
                  <a:cubicBezTo>
                    <a:pt x="2545" y="17330"/>
                    <a:pt x="2100" y="18063"/>
                    <a:pt x="2272" y="18250"/>
                  </a:cubicBezTo>
                  <a:cubicBezTo>
                    <a:pt x="2526" y="18524"/>
                    <a:pt x="1923" y="19577"/>
                    <a:pt x="1097" y="20483"/>
                  </a:cubicBezTo>
                  <a:cubicBezTo>
                    <a:pt x="1746" y="19863"/>
                    <a:pt x="2665" y="19116"/>
                    <a:pt x="3470" y="18588"/>
                  </a:cubicBezTo>
                  <a:cubicBezTo>
                    <a:pt x="4459" y="17940"/>
                    <a:pt x="5793" y="16747"/>
                    <a:pt x="6443" y="15943"/>
                  </a:cubicBezTo>
                  <a:cubicBezTo>
                    <a:pt x="8917" y="12886"/>
                    <a:pt x="9947" y="11502"/>
                    <a:pt x="9949" y="11211"/>
                  </a:cubicBezTo>
                  <a:cubicBezTo>
                    <a:pt x="9950" y="11046"/>
                    <a:pt x="10615" y="10215"/>
                    <a:pt x="11435" y="9360"/>
                  </a:cubicBezTo>
                  <a:cubicBezTo>
                    <a:pt x="12597" y="8149"/>
                    <a:pt x="13635" y="7569"/>
                    <a:pt x="16138" y="6744"/>
                  </a:cubicBezTo>
                  <a:cubicBezTo>
                    <a:pt x="19377" y="5678"/>
                    <a:pt x="21041" y="4487"/>
                    <a:pt x="21574" y="2792"/>
                  </a:cubicBezTo>
                  <a:lnTo>
                    <a:pt x="20309" y="2439"/>
                  </a:lnTo>
                  <a:cubicBezTo>
                    <a:pt x="19505" y="2216"/>
                    <a:pt x="18613" y="1844"/>
                    <a:pt x="18313" y="1602"/>
                  </a:cubicBezTo>
                  <a:cubicBezTo>
                    <a:pt x="18013" y="1360"/>
                    <a:pt x="17491" y="1222"/>
                    <a:pt x="17159" y="1308"/>
                  </a:cubicBezTo>
                  <a:cubicBezTo>
                    <a:pt x="16827" y="1393"/>
                    <a:pt x="16029" y="1091"/>
                    <a:pt x="15384" y="632"/>
                  </a:cubicBezTo>
                  <a:cubicBezTo>
                    <a:pt x="14943" y="318"/>
                    <a:pt x="14629" y="122"/>
                    <a:pt x="14031" y="0"/>
                  </a:cubicBezTo>
                  <a:close/>
                  <a:moveTo>
                    <a:pt x="586" y="20953"/>
                  </a:moveTo>
                  <a:cubicBezTo>
                    <a:pt x="450" y="21078"/>
                    <a:pt x="325" y="21230"/>
                    <a:pt x="187" y="21336"/>
                  </a:cubicBezTo>
                  <a:cubicBezTo>
                    <a:pt x="39" y="21448"/>
                    <a:pt x="-26" y="21527"/>
                    <a:pt x="9" y="21600"/>
                  </a:cubicBezTo>
                  <a:lnTo>
                    <a:pt x="586" y="20953"/>
                  </a:lnTo>
                  <a:close/>
                </a:path>
              </a:pathLst>
            </a:custGeom>
            <a:blipFill rotWithShape="0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 rot="-7224000">
              <a:off x="8454240" y="4455000"/>
              <a:ext cx="385560" cy="583200"/>
            </a:xfrm>
            <a:custGeom>
              <a:rect b="b" l="l" r="r" t="t"/>
              <a:pathLst>
                <a:path extrusionOk="0" h="21600" w="21574">
                  <a:moveTo>
                    <a:pt x="14031" y="0"/>
                  </a:moveTo>
                  <a:cubicBezTo>
                    <a:pt x="13569" y="150"/>
                    <a:pt x="13321" y="404"/>
                    <a:pt x="12899" y="867"/>
                  </a:cubicBezTo>
                  <a:cubicBezTo>
                    <a:pt x="12147" y="1693"/>
                    <a:pt x="11925" y="2533"/>
                    <a:pt x="11923" y="4511"/>
                  </a:cubicBezTo>
                  <a:cubicBezTo>
                    <a:pt x="11921" y="7260"/>
                    <a:pt x="10723" y="9487"/>
                    <a:pt x="8529" y="10815"/>
                  </a:cubicBezTo>
                  <a:cubicBezTo>
                    <a:pt x="7957" y="11160"/>
                    <a:pt x="7486" y="11571"/>
                    <a:pt x="7486" y="11726"/>
                  </a:cubicBezTo>
                  <a:cubicBezTo>
                    <a:pt x="7486" y="11881"/>
                    <a:pt x="6813" y="12634"/>
                    <a:pt x="6000" y="13386"/>
                  </a:cubicBezTo>
                  <a:cubicBezTo>
                    <a:pt x="5186" y="14138"/>
                    <a:pt x="4513" y="14874"/>
                    <a:pt x="4513" y="15032"/>
                  </a:cubicBezTo>
                  <a:cubicBezTo>
                    <a:pt x="4513" y="15190"/>
                    <a:pt x="3952" y="15907"/>
                    <a:pt x="3249" y="16619"/>
                  </a:cubicBezTo>
                  <a:cubicBezTo>
                    <a:pt x="2545" y="17330"/>
                    <a:pt x="2100" y="18063"/>
                    <a:pt x="2272" y="18250"/>
                  </a:cubicBezTo>
                  <a:cubicBezTo>
                    <a:pt x="2526" y="18524"/>
                    <a:pt x="1923" y="19577"/>
                    <a:pt x="1097" y="20483"/>
                  </a:cubicBezTo>
                  <a:cubicBezTo>
                    <a:pt x="1746" y="19863"/>
                    <a:pt x="2665" y="19116"/>
                    <a:pt x="3470" y="18588"/>
                  </a:cubicBezTo>
                  <a:cubicBezTo>
                    <a:pt x="4459" y="17940"/>
                    <a:pt x="5793" y="16747"/>
                    <a:pt x="6443" y="15943"/>
                  </a:cubicBezTo>
                  <a:cubicBezTo>
                    <a:pt x="8917" y="12886"/>
                    <a:pt x="9947" y="11502"/>
                    <a:pt x="9949" y="11211"/>
                  </a:cubicBezTo>
                  <a:cubicBezTo>
                    <a:pt x="9950" y="11046"/>
                    <a:pt x="10615" y="10215"/>
                    <a:pt x="11435" y="9360"/>
                  </a:cubicBezTo>
                  <a:cubicBezTo>
                    <a:pt x="12597" y="8149"/>
                    <a:pt x="13635" y="7569"/>
                    <a:pt x="16138" y="6744"/>
                  </a:cubicBezTo>
                  <a:cubicBezTo>
                    <a:pt x="19377" y="5678"/>
                    <a:pt x="21041" y="4487"/>
                    <a:pt x="21574" y="2792"/>
                  </a:cubicBezTo>
                  <a:lnTo>
                    <a:pt x="20309" y="2439"/>
                  </a:lnTo>
                  <a:cubicBezTo>
                    <a:pt x="19505" y="2216"/>
                    <a:pt x="18613" y="1844"/>
                    <a:pt x="18313" y="1602"/>
                  </a:cubicBezTo>
                  <a:cubicBezTo>
                    <a:pt x="18013" y="1360"/>
                    <a:pt x="17491" y="1222"/>
                    <a:pt x="17159" y="1308"/>
                  </a:cubicBezTo>
                  <a:cubicBezTo>
                    <a:pt x="16827" y="1393"/>
                    <a:pt x="16029" y="1091"/>
                    <a:pt x="15384" y="632"/>
                  </a:cubicBezTo>
                  <a:cubicBezTo>
                    <a:pt x="14943" y="318"/>
                    <a:pt x="14629" y="122"/>
                    <a:pt x="14031" y="0"/>
                  </a:cubicBezTo>
                  <a:close/>
                  <a:moveTo>
                    <a:pt x="586" y="20953"/>
                  </a:moveTo>
                  <a:cubicBezTo>
                    <a:pt x="450" y="21078"/>
                    <a:pt x="325" y="21230"/>
                    <a:pt x="187" y="21336"/>
                  </a:cubicBezTo>
                  <a:cubicBezTo>
                    <a:pt x="39" y="21448"/>
                    <a:pt x="-26" y="21527"/>
                    <a:pt x="9" y="21600"/>
                  </a:cubicBezTo>
                  <a:lnTo>
                    <a:pt x="586" y="20953"/>
                  </a:lnTo>
                  <a:close/>
                </a:path>
              </a:pathLst>
            </a:custGeom>
            <a:blipFill rotWithShape="0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/>
          <p:nvPr/>
        </p:nvSpPr>
        <p:spPr>
          <a:xfrm>
            <a:off x="1283400" y="0"/>
            <a:ext cx="10908000" cy="117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00" u="none" cap="none" strike="noStrike">
                <a:solidFill>
                  <a:srgbClr val="442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Unresolved Questions</a:t>
            </a:r>
            <a:endParaRPr b="0" i="0" sz="4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369000" y="1529280"/>
            <a:ext cx="11394000" cy="50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How does a computer throw darts?  By generating random x,y coordinates for where the dart would land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Given an (x,y), how can the computer tell if it landed in the circle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Make it simple, use the unit circle, and only throw darts at the upper right quadrant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Calculate the distance from 0,0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2" marL="11430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Just calculate the hypotenuse of the triangle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hyp</a:t>
            </a: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 &lt; 1, then the point falls within the unit circle!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0" i="0" lang="en-US" sz="2300" u="none" cap="none" strike="noStrike">
                <a:solidFill>
                  <a:srgbClr val="861001"/>
                </a:solidFill>
                <a:latin typeface="Calibri"/>
                <a:ea typeface="Calibri"/>
                <a:cs typeface="Calibri"/>
                <a:sym typeface="Calibri"/>
              </a:rPr>
              <a:t>ThreadLocalRandom</a:t>
            </a: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 instead of </a:t>
            </a:r>
            <a:r>
              <a:rPr b="0" i="0" lang="en-US" sz="2300" u="none" cap="none" strike="noStrike">
                <a:solidFill>
                  <a:srgbClr val="86100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 to get random numbers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442777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442777"/>
                </a:solidFill>
                <a:latin typeface="Calibri"/>
                <a:ea typeface="Calibri"/>
                <a:cs typeface="Calibri"/>
                <a:sym typeface="Calibri"/>
              </a:rPr>
              <a:t>Its thread safe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 txBox="1"/>
          <p:nvPr/>
        </p:nvSpPr>
        <p:spPr>
          <a:xfrm>
            <a:off x="11169720" y="4504320"/>
            <a:ext cx="183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4" name="Google Shape;274;p9"/>
          <p:cNvGrpSpPr/>
          <p:nvPr/>
        </p:nvGrpSpPr>
        <p:grpSpPr>
          <a:xfrm>
            <a:off x="8605800" y="2663280"/>
            <a:ext cx="2592000" cy="3233880"/>
            <a:chOff x="8605800" y="2663280"/>
            <a:chExt cx="2592000" cy="3233880"/>
          </a:xfrm>
        </p:grpSpPr>
        <p:grpSp>
          <p:nvGrpSpPr>
            <p:cNvPr id="275" name="Google Shape;275;p9"/>
            <p:cNvGrpSpPr/>
            <p:nvPr/>
          </p:nvGrpSpPr>
          <p:grpSpPr>
            <a:xfrm>
              <a:off x="9163440" y="3313440"/>
              <a:ext cx="1537920" cy="1537920"/>
              <a:chOff x="9163440" y="3313440"/>
              <a:chExt cx="1537920" cy="1537920"/>
            </a:xfrm>
          </p:grpSpPr>
          <p:sp>
            <p:nvSpPr>
              <p:cNvPr id="276" name="Google Shape;276;p9"/>
              <p:cNvSpPr/>
              <p:nvPr/>
            </p:nvSpPr>
            <p:spPr>
              <a:xfrm>
                <a:off x="9163440" y="3313440"/>
                <a:ext cx="1537920" cy="1537920"/>
              </a:xfrm>
              <a:prstGeom prst="rect">
                <a:avLst/>
              </a:prstGeom>
              <a:gradFill>
                <a:gsLst>
                  <a:gs pos="0">
                    <a:srgbClr val="80B860"/>
                  </a:gs>
                  <a:gs pos="100000">
                    <a:srgbClr val="6FB242"/>
                  </a:gs>
                </a:gsLst>
                <a:lin ang="5400000" scaled="0"/>
              </a:gradFill>
              <a:ln cap="flat" cmpd="sng" w="12700">
                <a:solidFill>
                  <a:srgbClr val="861001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63360" rotWithShape="0" dir="5400000" dist="1908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9163440" y="3313440"/>
                <a:ext cx="1537920" cy="1537920"/>
              </a:xfrm>
              <a:prstGeom prst="ellipse">
                <a:avLst/>
              </a:prstGeom>
              <a:gradFill>
                <a:gsLst>
                  <a:gs pos="0">
                    <a:srgbClr val="80B860"/>
                  </a:gs>
                  <a:gs pos="100000">
                    <a:srgbClr val="6FB242"/>
                  </a:gs>
                </a:gsLst>
                <a:lin ang="5400000" scaled="0"/>
              </a:gradFill>
              <a:ln cap="flat" cmpd="sng" w="12700">
                <a:solidFill>
                  <a:srgbClr val="861001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blurRad="63360" rotWithShape="0" dir="5400000" dist="1908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 flipH="1" rot="10800000">
                <a:off x="9913680" y="3676320"/>
                <a:ext cx="304560" cy="3999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5400">
                <a:solidFill>
                  <a:srgbClr val="773F9B"/>
                </a:solidFill>
                <a:prstDash val="dashDot"/>
                <a:miter lim="8000"/>
                <a:headEnd len="sm" w="sm" type="none"/>
                <a:tailEnd len="med" w="med" type="oval"/>
              </a:ln>
            </p:spPr>
          </p:sp>
          <p:sp>
            <p:nvSpPr>
              <p:cNvPr id="279" name="Google Shape;279;p9"/>
              <p:cNvSpPr/>
              <p:nvPr/>
            </p:nvSpPr>
            <p:spPr>
              <a:xfrm flipH="1" rot="10800000">
                <a:off x="10219320" y="3670200"/>
                <a:ext cx="360" cy="409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5400">
                <a:solidFill>
                  <a:srgbClr val="000000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sp>
        </p:grpSp>
        <p:sp>
          <p:nvSpPr>
            <p:cNvPr id="280" name="Google Shape;280;p9"/>
            <p:cNvSpPr/>
            <p:nvPr/>
          </p:nvSpPr>
          <p:spPr>
            <a:xfrm flipH="1" rot="10800000">
              <a:off x="9900360" y="2663280"/>
              <a:ext cx="360" cy="32338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12700">
              <a:solidFill>
                <a:srgbClr val="5B9BD5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81" name="Google Shape;281;p9"/>
            <p:cNvSpPr/>
            <p:nvPr/>
          </p:nvSpPr>
          <p:spPr>
            <a:xfrm>
              <a:off x="8605800" y="4082400"/>
              <a:ext cx="2592000" cy="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12700">
              <a:solidFill>
                <a:srgbClr val="5B9BD5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82" name="Google Shape;282;p9"/>
            <p:cNvSpPr/>
            <p:nvPr/>
          </p:nvSpPr>
          <p:spPr>
            <a:xfrm>
              <a:off x="9601920" y="3994920"/>
              <a:ext cx="400680" cy="368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0,0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9831600" y="3050280"/>
              <a:ext cx="400680" cy="368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0,1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10685880" y="4049280"/>
              <a:ext cx="400680" cy="368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1,0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0121040" y="3421440"/>
              <a:ext cx="400680" cy="368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x,y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0074600" y="3708360"/>
              <a:ext cx="400680" cy="368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9878040" y="3948480"/>
              <a:ext cx="400680" cy="368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9831600" y="3560400"/>
              <a:ext cx="400680" cy="368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hyp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9"/>
          <p:cNvSpPr/>
          <p:nvPr/>
        </p:nvSpPr>
        <p:spPr>
          <a:xfrm>
            <a:off x="9108360" y="4894920"/>
            <a:ext cx="1597680" cy="4453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"/>
          <p:cNvSpPr txBox="1"/>
          <p:nvPr/>
        </p:nvSpPr>
        <p:spPr>
          <a:xfrm>
            <a:off x="10595520" y="4908600"/>
            <a:ext cx="269280" cy="28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