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3575"/>
  <p:notesSz cx="7102475" cy="10234600"/>
  <p:embeddedFontLst>
    <p:embeddedFont>
      <p:font typeface="PT Sans"/>
      <p:regular r:id="rId17"/>
      <p:bold r:id="rId18"/>
      <p:italic r:id="rId19"/>
      <p:boldItalic r:id="rId20"/>
    </p:embeddedFont>
    <p:embeddedFont>
      <p:font typeface="Lemon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N9VFDmoL/gTMchCHSThY3lrv2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B9C0ED-96AD-4E5A-BA23-EF7A8275F0A4}">
  <a:tblStyle styleId="{C4B9C0ED-96AD-4E5A-BA23-EF7A8275F0A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Lemon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T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3975" y="767575"/>
            <a:ext cx="47352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225" y="4861425"/>
            <a:ext cx="568197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710225" y="4861425"/>
            <a:ext cx="568197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83975" y="767575"/>
            <a:ext cx="47352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710225" y="4861425"/>
            <a:ext cx="568197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83975" y="767575"/>
            <a:ext cx="47352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710225" y="4861425"/>
            <a:ext cx="568197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83975" y="767575"/>
            <a:ext cx="47352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10225" y="4861425"/>
            <a:ext cx="568197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83975" y="767575"/>
            <a:ext cx="47352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710225" y="4861425"/>
            <a:ext cx="568197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83975" y="767575"/>
            <a:ext cx="47352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710225" y="4861425"/>
            <a:ext cx="568197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83975" y="767575"/>
            <a:ext cx="47352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710225" y="4861425"/>
            <a:ext cx="568197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83975" y="767575"/>
            <a:ext cx="47352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710225" y="4861425"/>
            <a:ext cx="568197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83975" y="767575"/>
            <a:ext cx="47352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710225" y="4861425"/>
            <a:ext cx="568197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83975" y="767575"/>
            <a:ext cx="47352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710225" y="4861425"/>
            <a:ext cx="568197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83975" y="767575"/>
            <a:ext cx="47352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838080" y="1825200"/>
            <a:ext cx="105156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3" type="body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4" type="body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838080" y="1825200"/>
            <a:ext cx="338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2" type="body"/>
          </p:nvPr>
        </p:nvSpPr>
        <p:spPr>
          <a:xfrm>
            <a:off x="4393440" y="1825200"/>
            <a:ext cx="338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3" type="body"/>
          </p:nvPr>
        </p:nvSpPr>
        <p:spPr>
          <a:xfrm>
            <a:off x="7949160" y="1825200"/>
            <a:ext cx="338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4" type="body"/>
          </p:nvPr>
        </p:nvSpPr>
        <p:spPr>
          <a:xfrm>
            <a:off x="838080" y="4098240"/>
            <a:ext cx="338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5" type="body"/>
          </p:nvPr>
        </p:nvSpPr>
        <p:spPr>
          <a:xfrm>
            <a:off x="4393440" y="4098240"/>
            <a:ext cx="338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6" type="body"/>
          </p:nvPr>
        </p:nvSpPr>
        <p:spPr>
          <a:xfrm>
            <a:off x="7949160" y="4098240"/>
            <a:ext cx="338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" type="subTitle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" type="body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2" type="body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idx="1" type="subTitle"/>
          </p:nvPr>
        </p:nvSpPr>
        <p:spPr>
          <a:xfrm>
            <a:off x="1204560" y="341280"/>
            <a:ext cx="1014876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2" type="body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3" type="body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" type="body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2"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3" type="body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"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2"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3" type="body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" type="body"/>
          </p:nvPr>
        </p:nvSpPr>
        <p:spPr>
          <a:xfrm>
            <a:off x="838080" y="1825200"/>
            <a:ext cx="105156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2" type="body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"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2"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3" type="body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4" type="body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6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" type="body"/>
          </p:nvPr>
        </p:nvSpPr>
        <p:spPr>
          <a:xfrm>
            <a:off x="838080" y="1825200"/>
            <a:ext cx="338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2" type="body"/>
          </p:nvPr>
        </p:nvSpPr>
        <p:spPr>
          <a:xfrm>
            <a:off x="4393440" y="1825200"/>
            <a:ext cx="338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3" type="body"/>
          </p:nvPr>
        </p:nvSpPr>
        <p:spPr>
          <a:xfrm>
            <a:off x="7949160" y="1825200"/>
            <a:ext cx="338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4" type="body"/>
          </p:nvPr>
        </p:nvSpPr>
        <p:spPr>
          <a:xfrm>
            <a:off x="838080" y="4098240"/>
            <a:ext cx="338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5" type="body"/>
          </p:nvPr>
        </p:nvSpPr>
        <p:spPr>
          <a:xfrm>
            <a:off x="4393440" y="4098240"/>
            <a:ext cx="338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6"/>
          <p:cNvSpPr txBox="1"/>
          <p:nvPr>
            <p:ph idx="6" type="body"/>
          </p:nvPr>
        </p:nvSpPr>
        <p:spPr>
          <a:xfrm>
            <a:off x="7949160" y="4098240"/>
            <a:ext cx="338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2" type="body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idx="1" type="subTitle"/>
          </p:nvPr>
        </p:nvSpPr>
        <p:spPr>
          <a:xfrm>
            <a:off x="1204560" y="341280"/>
            <a:ext cx="1014876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3" type="body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3" type="body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3" type="body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1" name="Google Shape;11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480" y="74520"/>
            <a:ext cx="1171440" cy="1171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480" y="74520"/>
            <a:ext cx="1171440" cy="1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24"/>
          <p:cNvCxnSpPr/>
          <p:nvPr/>
        </p:nvCxnSpPr>
        <p:spPr>
          <a:xfrm>
            <a:off x="743040" y="434880"/>
            <a:ext cx="0" cy="139068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3" name="Google Shape;63;p24"/>
          <p:cNvSpPr txBox="1"/>
          <p:nvPr>
            <p:ph type="title"/>
          </p:nvPr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ython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/>
        </p:nvSpPr>
        <p:spPr>
          <a:xfrm>
            <a:off x="1523880" y="1321920"/>
            <a:ext cx="9144000" cy="218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OpenMPy</a:t>
            </a:r>
            <a:endParaRPr b="0" sz="600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1523880" y="3601800"/>
            <a:ext cx="9144000" cy="1655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IPDC Workshop</a:t>
            </a:r>
            <a:endParaRPr b="0" sz="18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Thanks to Caleb Huck for help on the slides</a:t>
            </a:r>
            <a:endParaRPr b="0" sz="18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/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Caveats</a:t>
            </a:r>
            <a:endParaRPr b="0" sz="400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Only supports the following core OpenMP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10"/>
          <p:cNvGraphicFramePr/>
          <p:nvPr/>
        </p:nvGraphicFramePr>
        <p:xfrm>
          <a:off x="1536840" y="2538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{C4B9C0ED-96AD-4E5A-BA23-EF7A8275F0A4}</a:tableStyleId>
              </a:tblPr>
              <a:tblGrid>
                <a:gridCol w="2969275"/>
                <a:gridCol w="3391925"/>
                <a:gridCol w="2546650"/>
              </a:tblGrid>
              <a:tr h="64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Directives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Clauses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 Functions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64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parallel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num_threads([t])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omp_get_thread_num()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64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for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reduction([op]:[var])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omp_get_num_threads()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71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parallel for 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shared([var</a:t>
                      </a:r>
                      <a:r>
                        <a:rPr b="0" baseline="-2500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], [var</a:t>
                      </a:r>
                      <a:r>
                        <a:rPr b="0" baseline="-2500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],…,[var</a:t>
                      </a:r>
                      <a:r>
                        <a:rPr b="0" baseline="-2500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])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omp_get_wtime()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71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barrier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private([var</a:t>
                      </a:r>
                      <a:r>
                        <a:rPr b="0" baseline="-2500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], [var</a:t>
                      </a:r>
                      <a:r>
                        <a:rPr b="0" baseline="-2500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],…,[var</a:t>
                      </a:r>
                      <a:r>
                        <a:rPr b="0" baseline="-2500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])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critical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OpenMPy</a:t>
            </a:r>
            <a:endParaRPr b="0" sz="400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Top three languages used in teaching early CS: 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C/C++</a:t>
            </a:r>
            <a:endParaRPr b="0" i="0" sz="20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b="0" i="0" sz="20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0" sz="20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998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OpenMP only supports FORTRAN, C, C++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998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Several Java implementations with varying usability (covered later)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Pyjama with fixes and additions is what we are using in this workshop</a:t>
            </a:r>
            <a:endParaRPr b="0" i="0" sz="20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998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1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No implementations in Python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998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Note: main reason for adding OpenMP Python support is not for performance!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It is for teaching parallel concepts</a:t>
            </a:r>
            <a:endParaRPr b="0" i="0" sz="20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Obstacles</a:t>
            </a:r>
            <a:endParaRPr b="0" sz="400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Python has a GIL!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Despite what the Python developers say, having a GIL is not good</a:t>
            </a:r>
            <a:endParaRPr b="0" i="0" sz="20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Perhaps the most problematic design decision of Python\</a:t>
            </a:r>
            <a:endParaRPr b="0" i="0" sz="18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The GIL will not be removed any time soon</a:t>
            </a:r>
            <a:endParaRPr b="0" i="0" sz="18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Solution: Use a re-implementation of Python that has no GIL</a:t>
            </a:r>
            <a:endParaRPr b="0" i="0" sz="20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Jython!  It is implemented on the JVM and has no GIL      </a:t>
            </a:r>
            <a:r>
              <a:rPr b="0" i="0" lang="en-US" sz="1800" u="sng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https://www.jython.org/</a:t>
            </a:r>
            <a:endParaRPr b="0" i="0" sz="18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998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Python data structure access is serialized!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Access to arrays put serialized code in your program – remember Amdahls law!</a:t>
            </a:r>
            <a:endParaRPr b="0" i="0" sz="20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Solution: Jython again!  It allows access to Java data structures.</a:t>
            </a:r>
            <a:endParaRPr b="0" i="0" sz="20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Access to Java data structures from Python under Jython is not serialized</a:t>
            </a:r>
            <a:endParaRPr b="0" i="0" sz="18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/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it works</a:t>
            </a:r>
            <a:endParaRPr b="0" sz="400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838080" y="1825200"/>
            <a:ext cx="10515600" cy="20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1000"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39047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Our modified Jython interpreter first pre-processes the code to handle the omp directives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99"/>
              </a:spcBef>
              <a:spcAft>
                <a:spcPts val="0"/>
              </a:spcAft>
              <a:buClr>
                <a:srgbClr val="39047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Using C-Python (Python3)</a:t>
            </a:r>
            <a:endParaRPr b="0" i="0" sz="2000" u="none" cap="none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998"/>
              </a:spcBef>
              <a:spcAft>
                <a:spcPts val="0"/>
              </a:spcAft>
              <a:buClr>
                <a:srgbClr val="39047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The pre-processor produces a second source file will all the necessary parallel code is native Python threads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998"/>
              </a:spcBef>
              <a:spcAft>
                <a:spcPts val="0"/>
              </a:spcAft>
              <a:buClr>
                <a:srgbClr val="39047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Jython then loads an omp runtile library and runs the program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&#10;&#10;Description automatically generated"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3622320"/>
            <a:ext cx="6629400" cy="323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Example</a:t>
            </a:r>
            <a:endParaRPr b="0" sz="400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(Hello World, of course)</a:t>
            </a:r>
            <a:endParaRPr b="0" sz="400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1344960" y="1828800"/>
            <a:ext cx="9314280" cy="3200400"/>
          </a:xfrm>
          <a:prstGeom prst="rect">
            <a:avLst/>
          </a:prstGeom>
          <a:solidFill>
            <a:srgbClr val="EEEEE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from</a:t>
            </a: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omp </a:t>
            </a:r>
            <a:r>
              <a:rPr b="0" lang="en-US" sz="18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import</a:t>
            </a: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8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import</a:t>
            </a: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sys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threadCount </a:t>
            </a:r>
            <a:r>
              <a:rPr b="0" lang="en-US" sz="18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8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int</a:t>
            </a: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(sys</a:t>
            </a:r>
            <a:r>
              <a:rPr b="0" lang="en-US" sz="18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argv[</a:t>
            </a:r>
            <a:r>
              <a:rPr b="0" lang="en-US" sz="18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])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8F5902"/>
                </a:solidFill>
                <a:latin typeface="Lemon"/>
                <a:ea typeface="Lemon"/>
                <a:cs typeface="Lemon"/>
                <a:sym typeface="Lemon"/>
              </a:rPr>
              <a:t>#omp parallel num_threads(threadCount)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myID </a:t>
            </a:r>
            <a:r>
              <a:rPr b="0" lang="en-US" sz="18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omp_get_thread_num()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tCount </a:t>
            </a:r>
            <a:r>
              <a:rPr b="0" lang="en-US" sz="18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omp_get_num_threads()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</a:t>
            </a:r>
            <a:r>
              <a:rPr b="0" lang="en-US" sz="1800" strike="noStrike">
                <a:solidFill>
                  <a:srgbClr val="8F5902"/>
                </a:solidFill>
                <a:latin typeface="Lemon"/>
                <a:ea typeface="Lemon"/>
                <a:cs typeface="Lemon"/>
                <a:sym typeface="Lemon"/>
              </a:rPr>
              <a:t>#omp critical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</a:t>
            </a:r>
            <a:r>
              <a:rPr b="0" lang="en-US" sz="18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print</a:t>
            </a: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</a:t>
            </a:r>
            <a:r>
              <a:rPr b="0" lang="en-US" sz="1800" strike="noStrike">
                <a:solidFill>
                  <a:srgbClr val="4E9A06"/>
                </a:solidFill>
                <a:latin typeface="Lemon"/>
                <a:ea typeface="Lemon"/>
                <a:cs typeface="Lemon"/>
                <a:sym typeface="Lemon"/>
              </a:rPr>
              <a:t>"Hello from "</a:t>
            </a: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, myID, </a:t>
            </a:r>
            <a:r>
              <a:rPr b="0" lang="en-US" sz="1800" strike="noStrike">
                <a:solidFill>
                  <a:srgbClr val="4E9A06"/>
                </a:solidFill>
                <a:latin typeface="Lemon"/>
                <a:ea typeface="Lemon"/>
                <a:cs typeface="Lemon"/>
                <a:sym typeface="Lemon"/>
              </a:rPr>
              <a:t>" of "</a:t>
            </a:r>
            <a:r>
              <a:rPr b="0" lang="en-US" sz="18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, tCount)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Next Example: Array Sum</a:t>
            </a:r>
            <a:endParaRPr b="0" sz="400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29960" y="1819080"/>
            <a:ext cx="5970240" cy="4124520"/>
          </a:xfrm>
          <a:prstGeom prst="rect">
            <a:avLst/>
          </a:prstGeom>
          <a:solidFill>
            <a:srgbClr val="EEEEE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from omp import *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import sys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import random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import math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from jarray import array, zeros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def fillArray(a):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ran = random.Random()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for i in  range(len(a)):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a[i] = ran.uniform(0,100)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numThreads = 0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n = 0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if len(sys.argv) != 3: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print("usage: ", sys.argv[0], " &lt;num_threads&gt; &lt;num_items&gt;")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sys.exit(1)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6269400" y="1828800"/>
            <a:ext cx="5846400" cy="4105800"/>
          </a:xfrm>
          <a:prstGeom prst="rect">
            <a:avLst/>
          </a:prstGeom>
          <a:solidFill>
            <a:srgbClr val="EEEEE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try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: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numThreads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(sys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argv[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])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n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(sys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argv[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2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])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except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CC0000"/>
                </a:solidFill>
                <a:latin typeface="Lemon"/>
                <a:ea typeface="Lemon"/>
                <a:cs typeface="Lemon"/>
                <a:sym typeface="Lemon"/>
              </a:rPr>
              <a:t>ValueError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: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print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</a:t>
            </a:r>
            <a:r>
              <a:rPr b="0" lang="en-US" sz="1200" strike="noStrike">
                <a:solidFill>
                  <a:srgbClr val="4E9A06"/>
                </a:solidFill>
                <a:latin typeface="Lemon"/>
                <a:ea typeface="Lemon"/>
                <a:cs typeface="Lemon"/>
                <a:sym typeface="Lemon"/>
              </a:rPr>
              <a:t>"Cannot convert arguments to integers"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sys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exit(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zeros(n,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float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fillArray(a)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sum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F5902"/>
                </a:solidFill>
                <a:latin typeface="Lemon"/>
                <a:ea typeface="Lemon"/>
                <a:cs typeface="Lemon"/>
                <a:sym typeface="Lemon"/>
              </a:rPr>
              <a:t>#omp parallel for shared(a) num_threads(numThreads) reduction(+:sum)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for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i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in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range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len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(a)):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sum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+=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a[i]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print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</a:t>
            </a:r>
            <a:r>
              <a:rPr b="0" lang="en-US" sz="1200" strike="noStrike">
                <a:solidFill>
                  <a:srgbClr val="4E9A06"/>
                </a:solidFill>
                <a:latin typeface="Lemon"/>
                <a:ea typeface="Lemon"/>
                <a:cs typeface="Lemon"/>
                <a:sym typeface="Lemon"/>
              </a:rPr>
              <a:t>"Sum is "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,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sum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/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Next Example: Count Primes</a:t>
            </a:r>
            <a:endParaRPr b="0" sz="400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5486400" y="1666800"/>
            <a:ext cx="6706800" cy="5018400"/>
          </a:xfrm>
          <a:prstGeom prst="rect">
            <a:avLst/>
          </a:prstGeom>
          <a:solidFill>
            <a:srgbClr val="EEEEE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numThreads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n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if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len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(sys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argv)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!=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3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print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</a:t>
            </a:r>
            <a:r>
              <a:rPr b="0" lang="en-US" sz="1200" strike="noStrike">
                <a:solidFill>
                  <a:srgbClr val="4E9A06"/>
                </a:solidFill>
                <a:latin typeface="Lemon"/>
                <a:ea typeface="Lemon"/>
                <a:cs typeface="Lemon"/>
                <a:sym typeface="Lemon"/>
              </a:rPr>
              <a:t>"usage: "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, sys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argv[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], </a:t>
            </a:r>
            <a:r>
              <a:rPr b="0" lang="en-US" sz="1200" strike="noStrike">
                <a:solidFill>
                  <a:srgbClr val="4E9A06"/>
                </a:solidFill>
                <a:latin typeface="Lemon"/>
                <a:ea typeface="Lemon"/>
                <a:cs typeface="Lemon"/>
                <a:sym typeface="Lemon"/>
              </a:rPr>
              <a:t>" &lt;num_threads&gt; &lt;num_items&gt;"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sys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exit(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try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numThreads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(sys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argv[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])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n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(sys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argv[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2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])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except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CC0000"/>
                </a:solidFill>
                <a:latin typeface="Lemon"/>
                <a:ea typeface="Lemon"/>
                <a:cs typeface="Lemon"/>
                <a:sym typeface="Lemon"/>
              </a:rPr>
              <a:t>ValueError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print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</a:t>
            </a:r>
            <a:r>
              <a:rPr b="0" lang="en-US" sz="1200" strike="noStrike">
                <a:solidFill>
                  <a:srgbClr val="4E9A06"/>
                </a:solidFill>
                <a:latin typeface="Lemon"/>
                <a:ea typeface="Lemon"/>
                <a:cs typeface="Lemon"/>
                <a:sym typeface="Lemon"/>
              </a:rPr>
              <a:t>"Cannot convert arguments to integers"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sys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exit(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zeros(n,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fillArray(a)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count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		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F5902"/>
                </a:solidFill>
                <a:latin typeface="Lemon"/>
                <a:ea typeface="Lemon"/>
                <a:cs typeface="Lemon"/>
                <a:sym typeface="Lemon"/>
              </a:rPr>
              <a:t>#omp parallel for shared(a) num_threads(numThreads) reduction(+:count)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for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i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in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range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len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(a)):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if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isPrime(a[i]):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    count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+=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print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</a:t>
            </a:r>
            <a:r>
              <a:rPr b="0" lang="en-US" sz="1200" strike="noStrike">
                <a:solidFill>
                  <a:srgbClr val="4E9A06"/>
                </a:solidFill>
                <a:latin typeface="Lemon"/>
                <a:ea typeface="Lemon"/>
                <a:cs typeface="Lemon"/>
                <a:sym typeface="Lemon"/>
              </a:rPr>
              <a:t>"Count is "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, count)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336600" y="1666800"/>
            <a:ext cx="4921200" cy="4962600"/>
          </a:xfrm>
          <a:prstGeom prst="rect">
            <a:avLst/>
          </a:prstGeom>
          <a:solidFill>
            <a:srgbClr val="EEEEE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from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omp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import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*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import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sys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import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random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import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math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from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jarray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import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array, zeros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def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fillArray(a):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ran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random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Random()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for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i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in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range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len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(a)):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a[i]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ran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randint(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,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10000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def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isPrime(num):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if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num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2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: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return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True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for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i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in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range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3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,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(math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sqrt(num))):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if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(num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%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i)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return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False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;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return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True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;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/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Third Example: Monte Carlo Method for Calculating Π</a:t>
            </a:r>
            <a:endParaRPr b="0" sz="400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518400" y="1666800"/>
            <a:ext cx="4572000" cy="4048200"/>
          </a:xfrm>
          <a:prstGeom prst="rect">
            <a:avLst/>
          </a:prstGeom>
          <a:solidFill>
            <a:srgbClr val="EEEEE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from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omp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import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*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import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sys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import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random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import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math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numIters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if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len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(sys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argv)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!=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2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print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</a:t>
            </a:r>
            <a:r>
              <a:rPr b="0" lang="en-US" sz="1200" strike="noStrike">
                <a:solidFill>
                  <a:srgbClr val="4E9A06"/>
                </a:solidFill>
                <a:latin typeface="Lemon"/>
                <a:ea typeface="Lemon"/>
                <a:cs typeface="Lemon"/>
                <a:sym typeface="Lemon"/>
              </a:rPr>
              <a:t>"usage: "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, argv[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], </a:t>
            </a:r>
            <a:r>
              <a:rPr b="0" lang="en-US" sz="1200" strike="noStrike">
                <a:solidFill>
                  <a:srgbClr val="4E9A06"/>
                </a:solidFill>
                <a:latin typeface="Lemon"/>
                <a:ea typeface="Lemon"/>
                <a:cs typeface="Lemon"/>
                <a:sym typeface="Lemon"/>
              </a:rPr>
              <a:t>" &lt;num_iterations&gt;"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try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numIters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(sys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argv[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])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except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CC0000"/>
                </a:solidFill>
                <a:latin typeface="Lemon"/>
                <a:ea typeface="Lemon"/>
                <a:cs typeface="Lemon"/>
                <a:sym typeface="Lemon"/>
              </a:rPr>
              <a:t>ValueError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print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</a:t>
            </a:r>
            <a:r>
              <a:rPr b="0" lang="en-US" sz="1200" strike="noStrike">
                <a:solidFill>
                  <a:srgbClr val="4E9A06"/>
                </a:solidFill>
                <a:latin typeface="Lemon"/>
                <a:ea typeface="Lemon"/>
                <a:cs typeface="Lemon"/>
                <a:sym typeface="Lemon"/>
              </a:rPr>
              <a:t>"Cannot convert argument to integer"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sys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exit(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numIn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numOut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5355000" y="1678320"/>
            <a:ext cx="6400800" cy="3976920"/>
          </a:xfrm>
          <a:prstGeom prst="rect">
            <a:avLst/>
          </a:prstGeom>
          <a:solidFill>
            <a:srgbClr val="EEEEE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F5902"/>
                </a:solidFill>
                <a:latin typeface="Lemon"/>
                <a:ea typeface="Lemon"/>
                <a:cs typeface="Lemon"/>
                <a:sym typeface="Lemon"/>
              </a:rPr>
              <a:t>#omp parallel num_threads(4) reduction(+:numIn) reduction(+:numOut) 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localRandom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random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Random()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myIters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numIters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numIn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numOut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</a:t>
            </a:r>
            <a:r>
              <a:rPr b="0" lang="en-US" sz="1200" strike="noStrike">
                <a:solidFill>
                  <a:srgbClr val="8F5902"/>
                </a:solidFill>
                <a:latin typeface="Lemon"/>
                <a:ea typeface="Lemon"/>
                <a:cs typeface="Lemon"/>
                <a:sym typeface="Lemon"/>
              </a:rPr>
              <a:t>#omp for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for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i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in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range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(myIters):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    </a:t>
            </a:r>
            <a:r>
              <a:rPr b="0" lang="en-US" sz="1200" strike="noStrike">
                <a:solidFill>
                  <a:srgbClr val="8F5902"/>
                </a:solidFill>
                <a:latin typeface="Lemon"/>
                <a:ea typeface="Lemon"/>
                <a:cs typeface="Lemon"/>
                <a:sym typeface="Lemon"/>
              </a:rPr>
              <a:t>#get random number from 0 to 1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    x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localRandom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uniform(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,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    y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localRandom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uniform(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,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    hyp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math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.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sqrt(x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*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x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+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y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*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y)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if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hyp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&lt;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1.0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        numIn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+=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   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else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: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               numOut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+=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p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float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(numIn)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/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(numIn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+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numOut)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fourp 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=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b="0" lang="en-US" sz="1200" strike="noStrike">
                <a:solidFill>
                  <a:srgbClr val="0000CF"/>
                </a:solidFill>
                <a:latin typeface="Lemon"/>
                <a:ea typeface="Lemon"/>
                <a:cs typeface="Lemon"/>
                <a:sym typeface="Lemon"/>
              </a:rPr>
              <a:t>4</a:t>
            </a:r>
            <a:r>
              <a:rPr b="0" lang="en-US" sz="1200" strike="noStrike">
                <a:solidFill>
                  <a:srgbClr val="CE5C00"/>
                </a:solidFill>
                <a:latin typeface="Lemon"/>
                <a:ea typeface="Lemon"/>
                <a:cs typeface="Lemon"/>
                <a:sym typeface="Lemon"/>
              </a:rPr>
              <a:t>*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p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204A87"/>
                </a:solidFill>
                <a:latin typeface="Lemon"/>
                <a:ea typeface="Lemon"/>
                <a:cs typeface="Lemon"/>
                <a:sym typeface="Lemon"/>
              </a:rPr>
              <a:t>print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(</a:t>
            </a:r>
            <a:r>
              <a:rPr b="0" lang="en-US" sz="1200" strike="noStrike">
                <a:solidFill>
                  <a:srgbClr val="4E9A06"/>
                </a:solidFill>
                <a:latin typeface="Lemon"/>
                <a:ea typeface="Lemon"/>
                <a:cs typeface="Lemon"/>
                <a:sym typeface="Lemon"/>
              </a:rPr>
              <a:t>"Pi is "</a:t>
            </a:r>
            <a:r>
              <a:rPr b="0" lang="en-US" sz="1200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, fourp)</a:t>
            </a:r>
            <a:endParaRPr b="0" sz="1200" strike="noStrike">
              <a:solidFill>
                <a:srgbClr val="000000"/>
              </a:solidFill>
              <a:latin typeface="Lemon"/>
              <a:ea typeface="Lemon"/>
              <a:cs typeface="Lemon"/>
              <a:sym typeface="Lem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1204560" y="341280"/>
            <a:ext cx="1014876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39047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Caveats</a:t>
            </a:r>
            <a:endParaRPr b="0" sz="4000" strike="noStrike">
              <a:solidFill>
                <a:srgbClr val="3904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Must use our modified Jython interpreter, and must have Java installed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998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Jython cannot use Python modules written in C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998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Must use Java array or your program suffers from serial access to native Python lists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998"/>
              </a:spcBef>
              <a:spcAft>
                <a:spcPts val="0"/>
              </a:spcAft>
              <a:buClr>
                <a:srgbClr val="39047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Must indent under every </a:t>
            </a:r>
            <a:r>
              <a:rPr b="0" lang="en-US" sz="2400" strike="noStrike">
                <a:solidFill>
                  <a:srgbClr val="390470"/>
                </a:solidFill>
                <a:latin typeface="Lemon"/>
                <a:ea typeface="Lemon"/>
                <a:cs typeface="Lemon"/>
                <a:sym typeface="Lemon"/>
              </a:rPr>
              <a:t>#omp</a:t>
            </a: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 comment (even </a:t>
            </a:r>
            <a:r>
              <a:rPr b="0" lang="en-US" sz="2400" strike="noStrike">
                <a:solidFill>
                  <a:srgbClr val="390470"/>
                </a:solidFill>
                <a:latin typeface="Lemon"/>
                <a:ea typeface="Lemon"/>
                <a:cs typeface="Lemon"/>
                <a:sym typeface="Lemon"/>
              </a:rPr>
              <a:t>#omp for</a:t>
            </a:r>
            <a:r>
              <a:rPr b="0" lang="en-US" sz="2400" strike="noStrike">
                <a:solidFill>
                  <a:srgbClr val="390470"/>
                </a:solidFill>
                <a:latin typeface="Arial"/>
                <a:ea typeface="Arial"/>
                <a:cs typeface="Arial"/>
                <a:sym typeface="Arial"/>
              </a:rPr>
              <a:t>)f</a:t>
            </a:r>
            <a:endParaRPr b="0" sz="2400" strike="noStrike">
              <a:solidFill>
                <a:srgbClr val="3904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2021-08-13T11:34:50Z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