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9" r:id="rId4"/>
    <p:sldId id="258" r:id="rId5"/>
    <p:sldId id="259" r:id="rId6"/>
    <p:sldId id="260" r:id="rId7"/>
    <p:sldId id="263" r:id="rId8"/>
    <p:sldId id="271" r:id="rId9"/>
    <p:sldId id="261" r:id="rId10"/>
    <p:sldId id="270" r:id="rId11"/>
    <p:sldId id="264" r:id="rId12"/>
    <p:sldId id="272"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1"/>
    <p:restoredTop sz="94704"/>
  </p:normalViewPr>
  <p:slideViewPr>
    <p:cSldViewPr snapToGrid="0" snapToObjects="1">
      <p:cViewPr varScale="1">
        <p:scale>
          <a:sx n="135" d="100"/>
          <a:sy n="135" d="100"/>
        </p:scale>
        <p:origin x="7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F263-BAA7-6740-B112-0F6D5F516690}" type="datetimeFigureOut">
              <a:rPr lang="en-US" smtClean="0"/>
              <a:t>9/6/21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03589-985E-DC45-8A9B-794D78B95FC9}" type="slidenum">
              <a:rPr lang="en-US" smtClean="0"/>
              <a:t>‹#›</a:t>
            </a:fld>
            <a:endParaRPr lang="en-US"/>
          </a:p>
        </p:txBody>
      </p:sp>
    </p:spTree>
    <p:extLst>
      <p:ext uri="{BB962C8B-B14F-4D97-AF65-F5344CB8AC3E}">
        <p14:creationId xmlns:p14="http://schemas.microsoft.com/office/powerpoint/2010/main" val="118743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7681-60E9-6941-9776-0D8387CC9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1CCB3-FDEF-8743-A615-2CDAC7220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249CD-EFE8-CB4D-AECF-7219338F2343}"/>
              </a:ext>
            </a:extLst>
          </p:cNvPr>
          <p:cNvSpPr>
            <a:spLocks noGrp="1"/>
          </p:cNvSpPr>
          <p:nvPr>
            <p:ph type="dt" sz="half" idx="10"/>
          </p:nvPr>
        </p:nvSpPr>
        <p:spPr/>
        <p:txBody>
          <a:bodyPr/>
          <a:lstStyle/>
          <a:p>
            <a:fld id="{896502EC-5A23-0A42-8CE2-62DA425351FD}" type="datetime1">
              <a:rPr lang="en-US" smtClean="0"/>
              <a:t>9/6/21</a:t>
            </a:fld>
            <a:endParaRPr lang="en-US"/>
          </a:p>
        </p:txBody>
      </p:sp>
      <p:sp>
        <p:nvSpPr>
          <p:cNvPr id="5" name="Footer Placeholder 4">
            <a:extLst>
              <a:ext uri="{FF2B5EF4-FFF2-40B4-BE49-F238E27FC236}">
                <a16:creationId xmlns:a16="http://schemas.microsoft.com/office/drawing/2014/main" id="{8661C94A-992C-F44A-945A-EA351DABE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86683-91E8-BF48-81A3-899C9D95987F}"/>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51285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2812-6E78-F941-AD44-7931A6557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BDEAD-B50F-5748-8A2B-26616ABE57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AD561-CF5A-9144-BE55-7262663D7AAA}"/>
              </a:ext>
            </a:extLst>
          </p:cNvPr>
          <p:cNvSpPr>
            <a:spLocks noGrp="1"/>
          </p:cNvSpPr>
          <p:nvPr>
            <p:ph type="dt" sz="half" idx="10"/>
          </p:nvPr>
        </p:nvSpPr>
        <p:spPr/>
        <p:txBody>
          <a:bodyPr/>
          <a:lstStyle/>
          <a:p>
            <a:fld id="{D4A8F505-58D0-304A-A36F-58ADBDAC934B}" type="datetime1">
              <a:rPr lang="en-US" smtClean="0"/>
              <a:t>9/6/21</a:t>
            </a:fld>
            <a:endParaRPr lang="en-US"/>
          </a:p>
        </p:txBody>
      </p:sp>
      <p:sp>
        <p:nvSpPr>
          <p:cNvPr id="5" name="Footer Placeholder 4">
            <a:extLst>
              <a:ext uri="{FF2B5EF4-FFF2-40B4-BE49-F238E27FC236}">
                <a16:creationId xmlns:a16="http://schemas.microsoft.com/office/drawing/2014/main" id="{564BE9D4-8390-E548-B00A-2E4A9ED39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29CB-C009-064F-9FBB-6F8F308859F6}"/>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45191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2B534-A49E-CA4C-8BB8-71F376922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D199AB-B3C7-E841-9A8E-5888EC1B56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A6643-58E1-6347-A9D5-4B7B030D4FBA}"/>
              </a:ext>
            </a:extLst>
          </p:cNvPr>
          <p:cNvSpPr>
            <a:spLocks noGrp="1"/>
          </p:cNvSpPr>
          <p:nvPr>
            <p:ph type="dt" sz="half" idx="10"/>
          </p:nvPr>
        </p:nvSpPr>
        <p:spPr/>
        <p:txBody>
          <a:bodyPr/>
          <a:lstStyle/>
          <a:p>
            <a:fld id="{FCEA910F-D549-5E4F-97F6-8D509E0E9BDD}" type="datetime1">
              <a:rPr lang="en-US" smtClean="0"/>
              <a:t>9/6/21</a:t>
            </a:fld>
            <a:endParaRPr lang="en-US"/>
          </a:p>
        </p:txBody>
      </p:sp>
      <p:sp>
        <p:nvSpPr>
          <p:cNvPr id="5" name="Footer Placeholder 4">
            <a:extLst>
              <a:ext uri="{FF2B5EF4-FFF2-40B4-BE49-F238E27FC236}">
                <a16:creationId xmlns:a16="http://schemas.microsoft.com/office/drawing/2014/main" id="{5CDD040E-4FFD-1841-9D82-E5982E17D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EA503-51A8-EB47-99A3-DC6B9C846500}"/>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75907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BF19-70ED-614E-8C96-818AC430F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AEC71-F546-AC49-A4D2-235958980E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0547B-1535-E149-A7AD-0BD685395406}"/>
              </a:ext>
            </a:extLst>
          </p:cNvPr>
          <p:cNvSpPr>
            <a:spLocks noGrp="1"/>
          </p:cNvSpPr>
          <p:nvPr>
            <p:ph type="dt" sz="half" idx="10"/>
          </p:nvPr>
        </p:nvSpPr>
        <p:spPr/>
        <p:txBody>
          <a:bodyPr/>
          <a:lstStyle/>
          <a:p>
            <a:fld id="{44209C88-7C98-0348-B3C7-2D7D384B6554}" type="datetime1">
              <a:rPr lang="en-US" smtClean="0"/>
              <a:t>9/6/21</a:t>
            </a:fld>
            <a:endParaRPr lang="en-US"/>
          </a:p>
        </p:txBody>
      </p:sp>
      <p:sp>
        <p:nvSpPr>
          <p:cNvPr id="5" name="Footer Placeholder 4">
            <a:extLst>
              <a:ext uri="{FF2B5EF4-FFF2-40B4-BE49-F238E27FC236}">
                <a16:creationId xmlns:a16="http://schemas.microsoft.com/office/drawing/2014/main" id="{31E91FFE-3B5E-A648-AB7F-B3FA347BF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38E3B-4F67-0A43-9CFA-08D15A448D6B}"/>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139683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FCD9-9047-EC41-8E28-3B9C0AA60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FC502-57C3-F745-86B4-D1B5E0BDF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34A5D4-69DD-F049-8F77-A8D950FF1D33}"/>
              </a:ext>
            </a:extLst>
          </p:cNvPr>
          <p:cNvSpPr>
            <a:spLocks noGrp="1"/>
          </p:cNvSpPr>
          <p:nvPr>
            <p:ph type="dt" sz="half" idx="10"/>
          </p:nvPr>
        </p:nvSpPr>
        <p:spPr/>
        <p:txBody>
          <a:bodyPr/>
          <a:lstStyle/>
          <a:p>
            <a:fld id="{16A306BC-6468-D042-91BE-D7318A474707}" type="datetime1">
              <a:rPr lang="en-US" smtClean="0"/>
              <a:t>9/6/21</a:t>
            </a:fld>
            <a:endParaRPr lang="en-US"/>
          </a:p>
        </p:txBody>
      </p:sp>
      <p:sp>
        <p:nvSpPr>
          <p:cNvPr id="5" name="Footer Placeholder 4">
            <a:extLst>
              <a:ext uri="{FF2B5EF4-FFF2-40B4-BE49-F238E27FC236}">
                <a16:creationId xmlns:a16="http://schemas.microsoft.com/office/drawing/2014/main" id="{2CD6CFE8-83A3-0048-BA34-95F84A78F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24F84-3838-9442-9559-30ACBC7EBAF5}"/>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42586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9B47-F66A-264A-9A10-BFEC8B6EB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82909-D1FD-3843-BCB3-725EB9BF41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6F6528-61E1-6340-92C4-71DD6260C5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F94DE-E064-2846-97F2-04D993820D1F}"/>
              </a:ext>
            </a:extLst>
          </p:cNvPr>
          <p:cNvSpPr>
            <a:spLocks noGrp="1"/>
          </p:cNvSpPr>
          <p:nvPr>
            <p:ph type="dt" sz="half" idx="10"/>
          </p:nvPr>
        </p:nvSpPr>
        <p:spPr/>
        <p:txBody>
          <a:bodyPr/>
          <a:lstStyle/>
          <a:p>
            <a:fld id="{D410E309-B1C9-8E4B-A776-397F7B6150D7}" type="datetime1">
              <a:rPr lang="en-US" smtClean="0"/>
              <a:t>9/6/21</a:t>
            </a:fld>
            <a:endParaRPr lang="en-US"/>
          </a:p>
        </p:txBody>
      </p:sp>
      <p:sp>
        <p:nvSpPr>
          <p:cNvPr id="6" name="Footer Placeholder 5">
            <a:extLst>
              <a:ext uri="{FF2B5EF4-FFF2-40B4-BE49-F238E27FC236}">
                <a16:creationId xmlns:a16="http://schemas.microsoft.com/office/drawing/2014/main" id="{7DAFA4ED-A80F-4843-8B59-CD1522B4A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2537-1E4C-BB40-A5E7-CF113DA0F71B}"/>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340000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250C-45D0-A74F-BD4B-6ED5FE83E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82576-2372-E94F-8C68-5CFA1B35A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BD44D0-0FC3-264E-98DA-C09728192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DC335-DF56-6E46-BF00-D74A5DF3A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A8204-3DCD-9945-A870-F12130FF95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96F1A-18FD-4046-8099-84A99C45216D}"/>
              </a:ext>
            </a:extLst>
          </p:cNvPr>
          <p:cNvSpPr>
            <a:spLocks noGrp="1"/>
          </p:cNvSpPr>
          <p:nvPr>
            <p:ph type="dt" sz="half" idx="10"/>
          </p:nvPr>
        </p:nvSpPr>
        <p:spPr/>
        <p:txBody>
          <a:bodyPr/>
          <a:lstStyle/>
          <a:p>
            <a:fld id="{5D9DACEE-CCCB-744F-BFB5-DFE4EEC695A8}" type="datetime1">
              <a:rPr lang="en-US" smtClean="0"/>
              <a:t>9/6/21</a:t>
            </a:fld>
            <a:endParaRPr lang="en-US"/>
          </a:p>
        </p:txBody>
      </p:sp>
      <p:sp>
        <p:nvSpPr>
          <p:cNvPr id="8" name="Footer Placeholder 7">
            <a:extLst>
              <a:ext uri="{FF2B5EF4-FFF2-40B4-BE49-F238E27FC236}">
                <a16:creationId xmlns:a16="http://schemas.microsoft.com/office/drawing/2014/main" id="{86A4F7E9-B171-BE4B-9AAC-D8C97CD05F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CE533-2F71-A143-ADBB-C0AF1C78C97F}"/>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63256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B29D-169E-4C4F-8942-A1C493DA67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43888-EF9F-6A45-BDC8-46C75E30CCF5}"/>
              </a:ext>
            </a:extLst>
          </p:cNvPr>
          <p:cNvSpPr>
            <a:spLocks noGrp="1"/>
          </p:cNvSpPr>
          <p:nvPr>
            <p:ph type="dt" sz="half" idx="10"/>
          </p:nvPr>
        </p:nvSpPr>
        <p:spPr/>
        <p:txBody>
          <a:bodyPr/>
          <a:lstStyle/>
          <a:p>
            <a:fld id="{F73DEDB5-AFB0-8945-B3B0-F7CE0DE2EB2B}" type="datetime1">
              <a:rPr lang="en-US" smtClean="0"/>
              <a:t>9/6/21</a:t>
            </a:fld>
            <a:endParaRPr lang="en-US"/>
          </a:p>
        </p:txBody>
      </p:sp>
      <p:sp>
        <p:nvSpPr>
          <p:cNvPr id="4" name="Footer Placeholder 3">
            <a:extLst>
              <a:ext uri="{FF2B5EF4-FFF2-40B4-BE49-F238E27FC236}">
                <a16:creationId xmlns:a16="http://schemas.microsoft.com/office/drawing/2014/main" id="{9E53C12C-764B-354A-A65A-97D2F27F4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405CF-2337-264F-B9C9-8BADD5CF1BF5}"/>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18967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F4669-882E-984C-89D0-A9D75C8A17AA}"/>
              </a:ext>
            </a:extLst>
          </p:cNvPr>
          <p:cNvSpPr>
            <a:spLocks noGrp="1"/>
          </p:cNvSpPr>
          <p:nvPr>
            <p:ph type="dt" sz="half" idx="10"/>
          </p:nvPr>
        </p:nvSpPr>
        <p:spPr/>
        <p:txBody>
          <a:bodyPr/>
          <a:lstStyle/>
          <a:p>
            <a:fld id="{4B310B16-AD6B-2740-8D03-5860BD4FCB60}" type="datetime1">
              <a:rPr lang="en-US" smtClean="0"/>
              <a:t>9/6/21</a:t>
            </a:fld>
            <a:endParaRPr lang="en-US"/>
          </a:p>
        </p:txBody>
      </p:sp>
      <p:sp>
        <p:nvSpPr>
          <p:cNvPr id="3" name="Footer Placeholder 2">
            <a:extLst>
              <a:ext uri="{FF2B5EF4-FFF2-40B4-BE49-F238E27FC236}">
                <a16:creationId xmlns:a16="http://schemas.microsoft.com/office/drawing/2014/main" id="{6283571F-0CCC-A94A-A409-B6FC556A3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66D09C-E39D-1445-8AAD-4BF82DEF949E}"/>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15920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124E-F310-7844-A30B-A499A6981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D7DD17-A248-9447-8532-A79DF66C5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99416-C996-A843-A0C2-E365CD062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DE63E2-DA89-2F49-A279-D28F6F42E727}"/>
              </a:ext>
            </a:extLst>
          </p:cNvPr>
          <p:cNvSpPr>
            <a:spLocks noGrp="1"/>
          </p:cNvSpPr>
          <p:nvPr>
            <p:ph type="dt" sz="half" idx="10"/>
          </p:nvPr>
        </p:nvSpPr>
        <p:spPr/>
        <p:txBody>
          <a:bodyPr/>
          <a:lstStyle/>
          <a:p>
            <a:fld id="{7122DBEA-AA5B-D049-9788-9DADF5933C32}" type="datetime1">
              <a:rPr lang="en-US" smtClean="0"/>
              <a:t>9/6/21</a:t>
            </a:fld>
            <a:endParaRPr lang="en-US"/>
          </a:p>
        </p:txBody>
      </p:sp>
      <p:sp>
        <p:nvSpPr>
          <p:cNvPr id="6" name="Footer Placeholder 5">
            <a:extLst>
              <a:ext uri="{FF2B5EF4-FFF2-40B4-BE49-F238E27FC236}">
                <a16:creationId xmlns:a16="http://schemas.microsoft.com/office/drawing/2014/main" id="{5999180F-DED0-4741-B7A2-C3F413023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975A8-8435-F546-B902-1A110E9FF5A3}"/>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392598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936A-26E2-A249-98A1-4EB8F0B5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8A296-86A6-0248-843D-0EAD97375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DE9CA-3D47-224D-A7ED-73ABEA118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CCD315-5918-0347-9890-F468FD715C4C}"/>
              </a:ext>
            </a:extLst>
          </p:cNvPr>
          <p:cNvSpPr>
            <a:spLocks noGrp="1"/>
          </p:cNvSpPr>
          <p:nvPr>
            <p:ph type="dt" sz="half" idx="10"/>
          </p:nvPr>
        </p:nvSpPr>
        <p:spPr/>
        <p:txBody>
          <a:bodyPr/>
          <a:lstStyle/>
          <a:p>
            <a:fld id="{0EB13761-5A7E-1143-8C15-3DF5A46AE827}" type="datetime1">
              <a:rPr lang="en-US" smtClean="0"/>
              <a:t>9/6/21</a:t>
            </a:fld>
            <a:endParaRPr lang="en-US"/>
          </a:p>
        </p:txBody>
      </p:sp>
      <p:sp>
        <p:nvSpPr>
          <p:cNvPr id="6" name="Footer Placeholder 5">
            <a:extLst>
              <a:ext uri="{FF2B5EF4-FFF2-40B4-BE49-F238E27FC236}">
                <a16:creationId xmlns:a16="http://schemas.microsoft.com/office/drawing/2014/main" id="{A3418788-550A-104C-8FDE-0D7CE18AD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F9272-D5BC-6849-86D7-14E668F49EA4}"/>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64675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9D58A-C54E-9C48-80C8-FCF8BD453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65568-CF65-8645-878B-88D6BE32F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862F1-A562-9A4D-B42A-BA55C3315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A3075-D7AA-EB44-A467-263FB152E4BA}" type="datetime1">
              <a:rPr lang="en-US" smtClean="0"/>
              <a:t>9/6/21</a:t>
            </a:fld>
            <a:endParaRPr lang="en-US"/>
          </a:p>
        </p:txBody>
      </p:sp>
      <p:sp>
        <p:nvSpPr>
          <p:cNvPr id="5" name="Footer Placeholder 4">
            <a:extLst>
              <a:ext uri="{FF2B5EF4-FFF2-40B4-BE49-F238E27FC236}">
                <a16:creationId xmlns:a16="http://schemas.microsoft.com/office/drawing/2014/main" id="{ACAF7E48-5D54-4447-B527-AB342422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94E61-0567-B143-86B9-D72813136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77202-2FCD-8C4F-848B-795FC30AAA43}" type="slidenum">
              <a:rPr lang="en-US" smtClean="0"/>
              <a:t>‹#›</a:t>
            </a:fld>
            <a:endParaRPr lang="en-US"/>
          </a:p>
        </p:txBody>
      </p:sp>
    </p:spTree>
    <p:extLst>
      <p:ext uri="{BB962C8B-B14F-4D97-AF65-F5344CB8AC3E}">
        <p14:creationId xmlns:p14="http://schemas.microsoft.com/office/powerpoint/2010/main" val="107425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dewan/piazza-autograder.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u/1/folders/1_1leF0DLFDnq7ci2_27Ci-0g22WR1iH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iazza.com/class/k55gm6u0c3s3j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B259-55BC-4240-8EF5-91699994B403}"/>
              </a:ext>
            </a:extLst>
          </p:cNvPr>
          <p:cNvSpPr>
            <a:spLocks noGrp="1"/>
          </p:cNvSpPr>
          <p:nvPr>
            <p:ph type="ctrTitle"/>
          </p:nvPr>
        </p:nvSpPr>
        <p:spPr/>
        <p:txBody>
          <a:bodyPr/>
          <a:lstStyle/>
          <a:p>
            <a:r>
              <a:rPr lang="en-US" dirty="0"/>
              <a:t>Piazza Diary </a:t>
            </a:r>
            <a:r>
              <a:rPr lang="en-US" dirty="0" err="1"/>
              <a:t>Autograder</a:t>
            </a:r>
            <a:endParaRPr lang="en-US" dirty="0"/>
          </a:p>
        </p:txBody>
      </p:sp>
      <p:sp>
        <p:nvSpPr>
          <p:cNvPr id="3" name="Subtitle 2">
            <a:extLst>
              <a:ext uri="{FF2B5EF4-FFF2-40B4-BE49-F238E27FC236}">
                <a16:creationId xmlns:a16="http://schemas.microsoft.com/office/drawing/2014/main" id="{1EFFC473-6CEF-354E-98B4-D8DFEAE546E2}"/>
              </a:ext>
            </a:extLst>
          </p:cNvPr>
          <p:cNvSpPr>
            <a:spLocks noGrp="1"/>
          </p:cNvSpPr>
          <p:nvPr>
            <p:ph type="subTitle" idx="1"/>
          </p:nvPr>
        </p:nvSpPr>
        <p:spPr/>
        <p:txBody>
          <a:bodyPr/>
          <a:lstStyle/>
          <a:p>
            <a:r>
              <a:rPr lang="en-US" dirty="0"/>
              <a:t>PowerPoint by Jed Huang</a:t>
            </a:r>
          </a:p>
          <a:p>
            <a:r>
              <a:rPr lang="en-US" dirty="0"/>
              <a:t>Last modified 9/6/2021</a:t>
            </a:r>
          </a:p>
        </p:txBody>
      </p:sp>
      <p:sp>
        <p:nvSpPr>
          <p:cNvPr id="4" name="Slide Number Placeholder 3">
            <a:extLst>
              <a:ext uri="{FF2B5EF4-FFF2-40B4-BE49-F238E27FC236}">
                <a16:creationId xmlns:a16="http://schemas.microsoft.com/office/drawing/2014/main" id="{A1E3858D-477B-3F49-BAC3-BE8F7FF487AC}"/>
              </a:ext>
            </a:extLst>
          </p:cNvPr>
          <p:cNvSpPr>
            <a:spLocks noGrp="1"/>
          </p:cNvSpPr>
          <p:nvPr>
            <p:ph type="sldNum" sz="quarter" idx="12"/>
          </p:nvPr>
        </p:nvSpPr>
        <p:spPr/>
        <p:txBody>
          <a:bodyPr/>
          <a:lstStyle/>
          <a:p>
            <a:fld id="{D7A77202-2FCD-8C4F-848B-795FC30AAA43}" type="slidenum">
              <a:rPr lang="en-US" smtClean="0"/>
              <a:t>1</a:t>
            </a:fld>
            <a:endParaRPr lang="en-US"/>
          </a:p>
        </p:txBody>
      </p:sp>
    </p:spTree>
    <p:extLst>
      <p:ext uri="{BB962C8B-B14F-4D97-AF65-F5344CB8AC3E}">
        <p14:creationId xmlns:p14="http://schemas.microsoft.com/office/powerpoint/2010/main" val="307713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2 (Part 2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t="31900" b="23036"/>
          <a:stretch/>
        </p:blipFill>
        <p:spPr>
          <a:xfrm>
            <a:off x="1175359" y="1504302"/>
            <a:ext cx="10192648" cy="484752"/>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7" y="2634922"/>
            <a:ext cx="965925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t>
            </a:r>
            <a:r>
              <a:rPr lang="en-US" dirty="0" err="1"/>
              <a:t>enum</a:t>
            </a:r>
            <a:r>
              <a:rPr lang="en-US" dirty="0"/>
              <a:t> used to change the method of execution</a:t>
            </a:r>
          </a:p>
          <a:p>
            <a:pPr marL="285750" indent="-285750">
              <a:buFont typeface="Arial" panose="020B0604020202020204" pitchFamily="34" charset="0"/>
              <a:buChar char="•"/>
            </a:pPr>
            <a:r>
              <a:rPr lang="en-US" dirty="0"/>
              <a:t>FULL_REGRADE</a:t>
            </a:r>
          </a:p>
          <a:p>
            <a:pPr marL="742950" lvl="1" indent="-285750">
              <a:buFont typeface="Arial" panose="020B0604020202020204" pitchFamily="34" charset="0"/>
              <a:buChar char="•"/>
            </a:pPr>
            <a:r>
              <a:rPr lang="en-US" dirty="0"/>
              <a:t>Regrades all existing diary entries, regardless of whether they are in the current grading period or not. This grades the current state of the diary entries and captures any current changes made to entries in past grading periods.</a:t>
            </a:r>
          </a:p>
          <a:p>
            <a:pPr marL="742950" lvl="1" indent="-285750">
              <a:buFont typeface="Arial" panose="020B0604020202020204" pitchFamily="34" charset="0"/>
              <a:buChar char="•"/>
            </a:pPr>
            <a:r>
              <a:rPr lang="en-US" dirty="0"/>
              <a:t>Posts a </a:t>
            </a:r>
            <a:r>
              <a:rPr lang="en-US" dirty="0" err="1"/>
              <a:t>followup</a:t>
            </a:r>
            <a:r>
              <a:rPr lang="en-US" dirty="0"/>
              <a:t> post to each students’ diary with a note specifying the full regrade (see slide 8) and generates summary and detailed .csv files (see slide 15)</a:t>
            </a:r>
          </a:p>
          <a:p>
            <a:pPr marL="285750" indent="-285750">
              <a:buFont typeface="Arial" panose="020B0604020202020204" pitchFamily="34" charset="0"/>
              <a:buChar char="•"/>
            </a:pPr>
            <a:r>
              <a:rPr lang="en-US" dirty="0"/>
              <a:t>READ_FROM_FILE</a:t>
            </a:r>
          </a:p>
          <a:p>
            <a:pPr marL="742950" lvl="1" indent="-285750">
              <a:buFont typeface="Arial" panose="020B0604020202020204" pitchFamily="34" charset="0"/>
              <a:buChar char="•"/>
            </a:pPr>
            <a:r>
              <a:rPr lang="en-US" dirty="0"/>
              <a:t>Used to grade a text file containing the diary content of a single student</a:t>
            </a:r>
          </a:p>
          <a:p>
            <a:pPr marL="742950" lvl="1" indent="-285750">
              <a:buFont typeface="Arial" panose="020B0604020202020204" pitchFamily="34" charset="0"/>
              <a:buChar char="•"/>
            </a:pPr>
            <a:r>
              <a:rPr lang="en-US" dirty="0"/>
              <a:t>Outputs Q&amp;A scores to </a:t>
            </a:r>
            <a:r>
              <a:rPr lang="en-US" dirty="0" err="1"/>
              <a:t>System.out</a:t>
            </a:r>
            <a:endParaRPr lang="en-US" dirty="0"/>
          </a:p>
        </p:txBody>
      </p:sp>
      <p:sp>
        <p:nvSpPr>
          <p:cNvPr id="10" name="Down Arrow 9">
            <a:extLst>
              <a:ext uri="{FF2B5EF4-FFF2-40B4-BE49-F238E27FC236}">
                <a16:creationId xmlns:a16="http://schemas.microsoft.com/office/drawing/2014/main" id="{2C6A67E7-2E17-A240-AB04-20D2B8BF828F}"/>
              </a:ext>
            </a:extLst>
          </p:cNvPr>
          <p:cNvSpPr/>
          <p:nvPr/>
        </p:nvSpPr>
        <p:spPr>
          <a:xfrm>
            <a:off x="4546938" y="2132610"/>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C6C9A8C-771A-1741-901A-5212F26340EA}"/>
              </a:ext>
            </a:extLst>
          </p:cNvPr>
          <p:cNvSpPr>
            <a:spLocks noGrp="1"/>
          </p:cNvSpPr>
          <p:nvPr>
            <p:ph type="sldNum" sz="quarter" idx="12"/>
          </p:nvPr>
        </p:nvSpPr>
        <p:spPr/>
        <p:txBody>
          <a:bodyPr/>
          <a:lstStyle/>
          <a:p>
            <a:fld id="{D7A77202-2FCD-8C4F-848B-795FC30AAA43}" type="slidenum">
              <a:rPr lang="en-US" smtClean="0"/>
              <a:t>10</a:t>
            </a:fld>
            <a:endParaRPr lang="en-US" dirty="0"/>
          </a:p>
        </p:txBody>
      </p:sp>
    </p:spTree>
    <p:extLst>
      <p:ext uri="{BB962C8B-B14F-4D97-AF65-F5344CB8AC3E}">
        <p14:creationId xmlns:p14="http://schemas.microsoft.com/office/powerpoint/2010/main" val="317577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3 (Part 1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r="62417" b="-10906"/>
          <a:stretch/>
        </p:blipFill>
        <p:spPr>
          <a:xfrm>
            <a:off x="1139975" y="1828799"/>
            <a:ext cx="4735472" cy="263951"/>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8" y="2634922"/>
            <a:ext cx="10281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file path (including the file name*) of the desired location to store the summary and detailed .csv files. The program will append the date and type of .csv file to the file name.</a:t>
            </a:r>
          </a:p>
          <a:p>
            <a:endParaRPr lang="en-US" dirty="0"/>
          </a:p>
          <a:p>
            <a:r>
              <a:rPr lang="en-US" dirty="0"/>
              <a:t>e.g. </a:t>
            </a:r>
            <a:r>
              <a:rPr lang="en-US" dirty="0" err="1"/>
              <a:t>filePath</a:t>
            </a:r>
            <a:r>
              <a:rPr lang="en-US" dirty="0"/>
              <a:t> = “/Users/john/Desktop/533diaries.csv”, along with the method of REGULAR_GRADING_WITH_CSV (see previous slide), will generate the files 533diaries_8-26-2020_summary.csv and 533diaries_8-26-2020_detailed.csv, assuming the diary grader was run on 8-26-2020</a:t>
            </a:r>
          </a:p>
        </p:txBody>
      </p:sp>
      <p:sp>
        <p:nvSpPr>
          <p:cNvPr id="10" name="Down Arrow 9">
            <a:extLst>
              <a:ext uri="{FF2B5EF4-FFF2-40B4-BE49-F238E27FC236}">
                <a16:creationId xmlns:a16="http://schemas.microsoft.com/office/drawing/2014/main" id="{2C6A67E7-2E17-A240-AB04-20D2B8BF828F}"/>
              </a:ext>
            </a:extLst>
          </p:cNvPr>
          <p:cNvSpPr/>
          <p:nvPr/>
        </p:nvSpPr>
        <p:spPr>
          <a:xfrm>
            <a:off x="4641205" y="2113756"/>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FB25E0-AEEE-714F-BB4C-A09C7D8F9C65}"/>
              </a:ext>
            </a:extLst>
          </p:cNvPr>
          <p:cNvSpPr txBox="1"/>
          <p:nvPr/>
        </p:nvSpPr>
        <p:spPr>
          <a:xfrm>
            <a:off x="1175359" y="4765611"/>
            <a:ext cx="10287636" cy="369332"/>
          </a:xfrm>
          <a:prstGeom prst="rect">
            <a:avLst/>
          </a:prstGeom>
          <a:noFill/>
        </p:spPr>
        <p:txBody>
          <a:bodyPr wrap="square" rtlCol="0">
            <a:spAutoFit/>
          </a:bodyPr>
          <a:lstStyle/>
          <a:p>
            <a:r>
              <a:rPr lang="en-US" dirty="0"/>
              <a:t>*Note that the current implementation of the diary grader requires that the file path string ends with “.csv”</a:t>
            </a:r>
          </a:p>
        </p:txBody>
      </p:sp>
      <p:sp>
        <p:nvSpPr>
          <p:cNvPr id="5" name="Slide Number Placeholder 4">
            <a:extLst>
              <a:ext uri="{FF2B5EF4-FFF2-40B4-BE49-F238E27FC236}">
                <a16:creationId xmlns:a16="http://schemas.microsoft.com/office/drawing/2014/main" id="{3E1D804F-DC56-EF4B-AF88-59618EB195F7}"/>
              </a:ext>
            </a:extLst>
          </p:cNvPr>
          <p:cNvSpPr>
            <a:spLocks noGrp="1"/>
          </p:cNvSpPr>
          <p:nvPr>
            <p:ph type="sldNum" sz="quarter" idx="12"/>
          </p:nvPr>
        </p:nvSpPr>
        <p:spPr/>
        <p:txBody>
          <a:bodyPr/>
          <a:lstStyle/>
          <a:p>
            <a:fld id="{D7A77202-2FCD-8C4F-848B-795FC30AAA43}" type="slidenum">
              <a:rPr lang="en-US" smtClean="0"/>
              <a:t>11</a:t>
            </a:fld>
            <a:endParaRPr lang="en-US"/>
          </a:p>
        </p:txBody>
      </p:sp>
    </p:spTree>
    <p:extLst>
      <p:ext uri="{BB962C8B-B14F-4D97-AF65-F5344CB8AC3E}">
        <p14:creationId xmlns:p14="http://schemas.microsoft.com/office/powerpoint/2010/main" val="344946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3 (Part 2 of 2)</a:t>
            </a:r>
          </a:p>
        </p:txBody>
      </p:sp>
      <p:pic>
        <p:nvPicPr>
          <p:cNvPr id="4" name="Picture 3">
            <a:extLst>
              <a:ext uri="{FF2B5EF4-FFF2-40B4-BE49-F238E27FC236}">
                <a16:creationId xmlns:a16="http://schemas.microsoft.com/office/drawing/2014/main" id="{FD85DF33-9551-6E4F-BC1C-488009A65C96}"/>
              </a:ext>
            </a:extLst>
          </p:cNvPr>
          <p:cNvPicPr>
            <a:picLocks/>
          </p:cNvPicPr>
          <p:nvPr/>
        </p:nvPicPr>
        <p:blipFill>
          <a:blip r:embed="rId2"/>
          <a:stretch>
            <a:fillRect/>
          </a:stretch>
        </p:blipFill>
        <p:spPr>
          <a:xfrm>
            <a:off x="1168254" y="1825548"/>
            <a:ext cx="4498848" cy="240677"/>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8" y="2634922"/>
            <a:ext cx="10281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file path (including the file name) of the location where the text file with the diary content is stored.</a:t>
            </a:r>
          </a:p>
          <a:p>
            <a:r>
              <a:rPr lang="en-US" dirty="0" err="1"/>
              <a:t>inputFilePath</a:t>
            </a:r>
            <a:r>
              <a:rPr lang="en-US" dirty="0"/>
              <a:t> is used in conjunction with the READ_FROM_FILE grading method (see slide 10).</a:t>
            </a:r>
          </a:p>
          <a:p>
            <a:endParaRPr lang="en-US" dirty="0"/>
          </a:p>
          <a:p>
            <a:r>
              <a:rPr lang="en-US" dirty="0"/>
              <a:t>Note: </a:t>
            </a:r>
            <a:r>
              <a:rPr lang="en-US" dirty="0" err="1"/>
              <a:t>outputFilePath</a:t>
            </a:r>
            <a:r>
              <a:rPr lang="en-US" dirty="0"/>
              <a:t> and </a:t>
            </a:r>
            <a:r>
              <a:rPr lang="en-US" dirty="0" err="1"/>
              <a:t>inputFilePath</a:t>
            </a:r>
            <a:r>
              <a:rPr lang="en-US" dirty="0"/>
              <a:t> are functionally identical in that they are both strings that provide a path to a file. The difference in their names is simply for semantical purposes and to serve as an indicator of the difference in the output generated from the </a:t>
            </a:r>
            <a:r>
              <a:rPr lang="en-US" dirty="0" err="1"/>
              <a:t>generateDiaryGrades</a:t>
            </a:r>
            <a:r>
              <a:rPr lang="en-US" dirty="0"/>
              <a:t> method.</a:t>
            </a:r>
          </a:p>
        </p:txBody>
      </p:sp>
      <p:sp>
        <p:nvSpPr>
          <p:cNvPr id="10" name="Down Arrow 9">
            <a:extLst>
              <a:ext uri="{FF2B5EF4-FFF2-40B4-BE49-F238E27FC236}">
                <a16:creationId xmlns:a16="http://schemas.microsoft.com/office/drawing/2014/main" id="{2C6A67E7-2E17-A240-AB04-20D2B8BF828F}"/>
              </a:ext>
            </a:extLst>
          </p:cNvPr>
          <p:cNvSpPr/>
          <p:nvPr/>
        </p:nvSpPr>
        <p:spPr>
          <a:xfrm>
            <a:off x="4575219" y="2113756"/>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1D804F-DC56-EF4B-AF88-59618EB195F7}"/>
              </a:ext>
            </a:extLst>
          </p:cNvPr>
          <p:cNvSpPr>
            <a:spLocks noGrp="1"/>
          </p:cNvSpPr>
          <p:nvPr>
            <p:ph type="sldNum" sz="quarter" idx="12"/>
          </p:nvPr>
        </p:nvSpPr>
        <p:spPr/>
        <p:txBody>
          <a:bodyPr/>
          <a:lstStyle/>
          <a:p>
            <a:fld id="{D7A77202-2FCD-8C4F-848B-795FC30AAA43}" type="slidenum">
              <a:rPr lang="en-US" smtClean="0"/>
              <a:t>12</a:t>
            </a:fld>
            <a:endParaRPr lang="en-US"/>
          </a:p>
        </p:txBody>
      </p:sp>
    </p:spTree>
    <p:extLst>
      <p:ext uri="{BB962C8B-B14F-4D97-AF65-F5344CB8AC3E}">
        <p14:creationId xmlns:p14="http://schemas.microsoft.com/office/powerpoint/2010/main" val="307601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Running </a:t>
            </a:r>
            <a:r>
              <a:rPr lang="en-US" dirty="0" err="1"/>
              <a:t>main.Tester</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p:txBody>
          <a:bodyPr>
            <a:normAutofit fontScale="92500"/>
          </a:bodyPr>
          <a:lstStyle/>
          <a:p>
            <a:r>
              <a:rPr lang="en-US" dirty="0"/>
              <a:t>Once the parameters for the diary grader are set, run </a:t>
            </a:r>
            <a:r>
              <a:rPr lang="en-US" dirty="0" err="1"/>
              <a:t>main.Tester</a:t>
            </a:r>
            <a:r>
              <a:rPr lang="en-US" dirty="0"/>
              <a:t> to grade the diaries</a:t>
            </a:r>
          </a:p>
          <a:p>
            <a:r>
              <a:rPr lang="en-US" dirty="0"/>
              <a:t>The program will output a progress percentage for fetching Piazza posts from the Piazza servers. This may take a few minutes, as there is an explicit one-second timeout specified between requests in the diary grader as to not overwhelm the Piazza servers with too many requests within a certain time frame, which would result in the diary grader getting back errors from the servers. In the current implementation, all Piazza posts are requested, and then diary posts are filtered out afterwards within the grader.</a:t>
            </a:r>
          </a:p>
          <a:p>
            <a:r>
              <a:rPr lang="en-US" dirty="0"/>
              <a:t>The diary grader will also output all of the names of the students that had diaries processed</a:t>
            </a:r>
          </a:p>
          <a:p>
            <a:endParaRPr lang="en-US" dirty="0"/>
          </a:p>
        </p:txBody>
      </p:sp>
      <p:sp>
        <p:nvSpPr>
          <p:cNvPr id="4" name="Slide Number Placeholder 3">
            <a:extLst>
              <a:ext uri="{FF2B5EF4-FFF2-40B4-BE49-F238E27FC236}">
                <a16:creationId xmlns:a16="http://schemas.microsoft.com/office/drawing/2014/main" id="{2C5D1700-D641-414F-8EF6-0F7C7A56B00E}"/>
              </a:ext>
            </a:extLst>
          </p:cNvPr>
          <p:cNvSpPr>
            <a:spLocks noGrp="1"/>
          </p:cNvSpPr>
          <p:nvPr>
            <p:ph type="sldNum" sz="quarter" idx="12"/>
          </p:nvPr>
        </p:nvSpPr>
        <p:spPr/>
        <p:txBody>
          <a:bodyPr/>
          <a:lstStyle/>
          <a:p>
            <a:fld id="{D7A77202-2FCD-8C4F-848B-795FC30AAA43}" type="slidenum">
              <a:rPr lang="en-US" smtClean="0"/>
              <a:t>13</a:t>
            </a:fld>
            <a:endParaRPr lang="en-US"/>
          </a:p>
        </p:txBody>
      </p:sp>
    </p:spTree>
    <p:extLst>
      <p:ext uri="{BB962C8B-B14F-4D97-AF65-F5344CB8AC3E}">
        <p14:creationId xmlns:p14="http://schemas.microsoft.com/office/powerpoint/2010/main" val="24047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Graded Piazza </a:t>
            </a:r>
            <a:r>
              <a:rPr lang="en-US" dirty="0" err="1"/>
              <a:t>Followups</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200" y="1825625"/>
            <a:ext cx="10515600" cy="2331596"/>
          </a:xfrm>
        </p:spPr>
        <p:txBody>
          <a:bodyPr>
            <a:normAutofit/>
          </a:bodyPr>
          <a:lstStyle/>
          <a:p>
            <a:r>
              <a:rPr lang="en-US" sz="2400" dirty="0"/>
              <a:t>Grades are posted as Piazza </a:t>
            </a:r>
            <a:r>
              <a:rPr lang="en-US" sz="2400" dirty="0" err="1"/>
              <a:t>followups</a:t>
            </a:r>
            <a:r>
              <a:rPr lang="en-US" sz="2400" dirty="0"/>
              <a:t> to students’ diary posts</a:t>
            </a:r>
          </a:p>
          <a:p>
            <a:r>
              <a:rPr lang="en-US" sz="2400" dirty="0"/>
              <a:t>A typical </a:t>
            </a:r>
            <a:r>
              <a:rPr lang="en-US" sz="2400" dirty="0" err="1"/>
              <a:t>followup</a:t>
            </a:r>
            <a:r>
              <a:rPr lang="en-US" sz="2400" dirty="0"/>
              <a:t> includes the date of grading, the grading period, the total amounts of My Q&amp;A and Class Q&amp;A within that grading period, the total diary grade up to the date of grading, and the contact message</a:t>
            </a:r>
          </a:p>
          <a:p>
            <a:r>
              <a:rPr lang="en-US" sz="2400" dirty="0"/>
              <a:t>A special N/A message is displayed for cases where a student does not have new diary entries within the grading period to grade</a:t>
            </a:r>
          </a:p>
          <a:p>
            <a:endParaRPr lang="en-US" sz="2400" dirty="0"/>
          </a:p>
        </p:txBody>
      </p:sp>
      <p:pic>
        <p:nvPicPr>
          <p:cNvPr id="5" name="Picture 4">
            <a:extLst>
              <a:ext uri="{FF2B5EF4-FFF2-40B4-BE49-F238E27FC236}">
                <a16:creationId xmlns:a16="http://schemas.microsoft.com/office/drawing/2014/main" id="{3851C0DF-8D3F-AB4F-B697-0AB7A5440255}"/>
              </a:ext>
            </a:extLst>
          </p:cNvPr>
          <p:cNvPicPr>
            <a:picLocks noChangeAspect="1"/>
          </p:cNvPicPr>
          <p:nvPr/>
        </p:nvPicPr>
        <p:blipFill rotWithShape="1">
          <a:blip r:embed="rId2"/>
          <a:srcRect t="15804" b="24945"/>
          <a:stretch/>
        </p:blipFill>
        <p:spPr>
          <a:xfrm>
            <a:off x="838200" y="4366662"/>
            <a:ext cx="5205559" cy="1378890"/>
          </a:xfrm>
          <a:prstGeom prst="rect">
            <a:avLst/>
          </a:prstGeom>
        </p:spPr>
      </p:pic>
      <p:pic>
        <p:nvPicPr>
          <p:cNvPr id="7" name="Picture 6">
            <a:extLst>
              <a:ext uri="{FF2B5EF4-FFF2-40B4-BE49-F238E27FC236}">
                <a16:creationId xmlns:a16="http://schemas.microsoft.com/office/drawing/2014/main" id="{3BE062AB-7BF1-594B-83B6-859128475214}"/>
              </a:ext>
            </a:extLst>
          </p:cNvPr>
          <p:cNvPicPr>
            <a:picLocks noChangeAspect="1"/>
          </p:cNvPicPr>
          <p:nvPr/>
        </p:nvPicPr>
        <p:blipFill rotWithShape="1">
          <a:blip r:embed="rId3"/>
          <a:srcRect t="17313" b="25887"/>
          <a:stretch/>
        </p:blipFill>
        <p:spPr>
          <a:xfrm>
            <a:off x="6043759" y="4366662"/>
            <a:ext cx="5372473" cy="1378890"/>
          </a:xfrm>
          <a:prstGeom prst="rect">
            <a:avLst/>
          </a:prstGeom>
        </p:spPr>
      </p:pic>
      <p:sp>
        <p:nvSpPr>
          <p:cNvPr id="8" name="TextBox 7">
            <a:extLst>
              <a:ext uri="{FF2B5EF4-FFF2-40B4-BE49-F238E27FC236}">
                <a16:creationId xmlns:a16="http://schemas.microsoft.com/office/drawing/2014/main" id="{98D173B3-4694-9545-8985-A0319BD7213C}"/>
              </a:ext>
            </a:extLst>
          </p:cNvPr>
          <p:cNvSpPr txBox="1"/>
          <p:nvPr/>
        </p:nvSpPr>
        <p:spPr>
          <a:xfrm>
            <a:off x="2309762" y="5863832"/>
            <a:ext cx="2262433" cy="369332"/>
          </a:xfrm>
          <a:prstGeom prst="rect">
            <a:avLst/>
          </a:prstGeom>
          <a:noFill/>
        </p:spPr>
        <p:txBody>
          <a:bodyPr wrap="square" rtlCol="0">
            <a:spAutoFit/>
          </a:bodyPr>
          <a:lstStyle/>
          <a:p>
            <a:r>
              <a:rPr lang="en-US" dirty="0"/>
              <a:t>Typical </a:t>
            </a:r>
            <a:r>
              <a:rPr lang="en-US" dirty="0" err="1"/>
              <a:t>Followup</a:t>
            </a:r>
            <a:r>
              <a:rPr lang="en-US" dirty="0"/>
              <a:t> Post</a:t>
            </a:r>
          </a:p>
        </p:txBody>
      </p:sp>
      <p:sp>
        <p:nvSpPr>
          <p:cNvPr id="9" name="TextBox 8">
            <a:extLst>
              <a:ext uri="{FF2B5EF4-FFF2-40B4-BE49-F238E27FC236}">
                <a16:creationId xmlns:a16="http://schemas.microsoft.com/office/drawing/2014/main" id="{723D007D-38FB-5D42-AE91-361F3238BBFD}"/>
              </a:ext>
            </a:extLst>
          </p:cNvPr>
          <p:cNvSpPr txBox="1"/>
          <p:nvPr/>
        </p:nvSpPr>
        <p:spPr>
          <a:xfrm>
            <a:off x="7349355" y="5863832"/>
            <a:ext cx="2761280" cy="369332"/>
          </a:xfrm>
          <a:prstGeom prst="rect">
            <a:avLst/>
          </a:prstGeom>
          <a:noFill/>
        </p:spPr>
        <p:txBody>
          <a:bodyPr wrap="square" rtlCol="0">
            <a:spAutoFit/>
          </a:bodyPr>
          <a:lstStyle/>
          <a:p>
            <a:r>
              <a:rPr lang="en-US" dirty="0"/>
              <a:t>Special-case </a:t>
            </a:r>
            <a:r>
              <a:rPr lang="en-US" dirty="0" err="1"/>
              <a:t>Followup</a:t>
            </a:r>
            <a:r>
              <a:rPr lang="en-US" dirty="0"/>
              <a:t> Post</a:t>
            </a:r>
          </a:p>
        </p:txBody>
      </p:sp>
      <p:sp>
        <p:nvSpPr>
          <p:cNvPr id="10" name="Slide Number Placeholder 9">
            <a:extLst>
              <a:ext uri="{FF2B5EF4-FFF2-40B4-BE49-F238E27FC236}">
                <a16:creationId xmlns:a16="http://schemas.microsoft.com/office/drawing/2014/main" id="{A8639B7E-CAEA-BD49-B970-D16537CC6A59}"/>
              </a:ext>
            </a:extLst>
          </p:cNvPr>
          <p:cNvSpPr>
            <a:spLocks noGrp="1"/>
          </p:cNvSpPr>
          <p:nvPr>
            <p:ph type="sldNum" sz="quarter" idx="12"/>
          </p:nvPr>
        </p:nvSpPr>
        <p:spPr/>
        <p:txBody>
          <a:bodyPr/>
          <a:lstStyle/>
          <a:p>
            <a:fld id="{D7A77202-2FCD-8C4F-848B-795FC30AAA43}" type="slidenum">
              <a:rPr lang="en-US" smtClean="0"/>
              <a:t>14</a:t>
            </a:fld>
            <a:endParaRPr lang="en-US"/>
          </a:p>
        </p:txBody>
      </p:sp>
    </p:spTree>
    <p:extLst>
      <p:ext uri="{BB962C8B-B14F-4D97-AF65-F5344CB8AC3E}">
        <p14:creationId xmlns:p14="http://schemas.microsoft.com/office/powerpoint/2010/main" val="203699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Graded .csv Files</a:t>
            </a:r>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200" y="1825624"/>
            <a:ext cx="10515600" cy="4660017"/>
          </a:xfrm>
        </p:spPr>
        <p:txBody>
          <a:bodyPr>
            <a:normAutofit fontScale="92500" lnSpcReduction="10000"/>
          </a:bodyPr>
          <a:lstStyle/>
          <a:p>
            <a:r>
              <a:rPr lang="en-US" sz="2400" dirty="0"/>
              <a:t>There are two kinds of .csv files that can be generated: summary and detailed</a:t>
            </a:r>
          </a:p>
          <a:p>
            <a:r>
              <a:rPr lang="en-US" sz="2400" dirty="0"/>
              <a:t>The summary file contains the following column headers: Student Email, Student Name, Most Recent Grading Period, My Q&amp;A Total, Class Q&amp;A Total, Total Grade, Grading TA, TA’s Email, Last Post Date, and Diary Text</a:t>
            </a:r>
          </a:p>
          <a:p>
            <a:pPr lvl="1"/>
            <a:r>
              <a:rPr lang="en-US" sz="2200" dirty="0"/>
              <a:t>My Q&amp;A Total and Class Q&amp;A Total hold the cumulative grades for those two types of Q&amp;A’s</a:t>
            </a:r>
          </a:p>
          <a:p>
            <a:pPr lvl="1"/>
            <a:r>
              <a:rPr lang="en-US" sz="2200" dirty="0"/>
              <a:t>Diary Text contains an HTML representation of all of a students’ diary entries up to the point of the most recent grading</a:t>
            </a:r>
          </a:p>
          <a:p>
            <a:r>
              <a:rPr lang="en-US" sz="2400" dirty="0"/>
              <a:t>The detailed file contains the following column headers: Student Email, Student Name, My Q&amp;A, Class Q&amp;A, Grading TA, TA’s Email, Post Date, Comment, and Diary Content</a:t>
            </a:r>
          </a:p>
          <a:p>
            <a:pPr lvl="1"/>
            <a:r>
              <a:rPr lang="en-US" sz="2000" dirty="0"/>
              <a:t>The detailed file contains an row for every diary entry, i.e. My Q&amp;A and Class Q&amp;A hold the grades for those two types of Q&amp;As for the particular diary entry for a student posted on the Post Date</a:t>
            </a:r>
          </a:p>
          <a:p>
            <a:r>
              <a:rPr lang="en-US" sz="2400" dirty="0"/>
              <a:t>Note: In the current implementation of the diary grader, the headers of Grading TA, TA’s Email, and Comment are not implemented, so default placeholder texts are supplied to these headers instead</a:t>
            </a:r>
          </a:p>
          <a:p>
            <a:endParaRPr lang="en-US" sz="2400" dirty="0"/>
          </a:p>
        </p:txBody>
      </p:sp>
      <p:sp>
        <p:nvSpPr>
          <p:cNvPr id="4" name="Slide Number Placeholder 3">
            <a:extLst>
              <a:ext uri="{FF2B5EF4-FFF2-40B4-BE49-F238E27FC236}">
                <a16:creationId xmlns:a16="http://schemas.microsoft.com/office/drawing/2014/main" id="{4A067F37-B662-2740-9A30-A3245940AF1A}"/>
              </a:ext>
            </a:extLst>
          </p:cNvPr>
          <p:cNvSpPr>
            <a:spLocks noGrp="1"/>
          </p:cNvSpPr>
          <p:nvPr>
            <p:ph type="sldNum" sz="quarter" idx="12"/>
          </p:nvPr>
        </p:nvSpPr>
        <p:spPr/>
        <p:txBody>
          <a:bodyPr/>
          <a:lstStyle/>
          <a:p>
            <a:fld id="{D7A77202-2FCD-8C4F-848B-795FC30AAA43}" type="slidenum">
              <a:rPr lang="en-US" smtClean="0"/>
              <a:t>15</a:t>
            </a:fld>
            <a:endParaRPr lang="en-US"/>
          </a:p>
        </p:txBody>
      </p:sp>
    </p:spTree>
    <p:extLst>
      <p:ext uri="{BB962C8B-B14F-4D97-AF65-F5344CB8AC3E}">
        <p14:creationId xmlns:p14="http://schemas.microsoft.com/office/powerpoint/2010/main" val="28659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What the Diary Grader Does</a:t>
            </a:r>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199" y="1825624"/>
            <a:ext cx="10964160" cy="4660017"/>
          </a:xfrm>
        </p:spPr>
        <p:txBody>
          <a:bodyPr>
            <a:normAutofit fontScale="92500"/>
          </a:bodyPr>
          <a:lstStyle/>
          <a:p>
            <a:r>
              <a:rPr lang="en-US" sz="2400" dirty="0"/>
              <a:t>At a high level, the diary grader is simply splitting a student’s diary post into an array of Strings at “perceived dates”, i.e. any expression that matches MM/DD</a:t>
            </a:r>
          </a:p>
          <a:p>
            <a:r>
              <a:rPr lang="en-US" sz="2400" dirty="0"/>
              <a:t>Within each String, which contains the diary text of a single entry, another round of splitting occurs to separate “My Q&amp;A” questions from “Class Q&amp;A” questions</a:t>
            </a:r>
          </a:p>
          <a:p>
            <a:r>
              <a:rPr lang="en-US" sz="2400" dirty="0"/>
              <a:t>Within each type of question, a count of the number of times the word “Instructor” appears is kept. The respective grades are calculated from these counts.</a:t>
            </a:r>
          </a:p>
          <a:p>
            <a:r>
              <a:rPr lang="en-US" sz="2400" dirty="0"/>
              <a:t>NOTE: This means that the diary grader does NOT check for:</a:t>
            </a:r>
          </a:p>
          <a:p>
            <a:pPr lvl="1"/>
            <a:r>
              <a:rPr lang="en-US" dirty="0"/>
              <a:t>The honor pledge students should have at the top of their diaries</a:t>
            </a:r>
          </a:p>
          <a:p>
            <a:pPr lvl="1"/>
            <a:r>
              <a:rPr lang="en-US" dirty="0"/>
              <a:t>The actual contents of the diary entries. Actual content of the diary entries should be checked manually to confirm their legitimacy and consistency. Any manual changes/edits to a student’s diary grade (to account for illegitimate entries or otherwise) can be made within the Piazza </a:t>
            </a:r>
            <a:r>
              <a:rPr lang="en-US" dirty="0" err="1"/>
              <a:t>followup</a:t>
            </a:r>
            <a:r>
              <a:rPr lang="en-US" dirty="0"/>
              <a:t> posts on the student’s diary post and a new .csv can be generated with the UPDATE_CSV_FROM_PIAZZA specification (see </a:t>
            </a:r>
            <a:r>
              <a:rPr lang="en-US"/>
              <a:t>slide 9)</a:t>
            </a:r>
            <a:endParaRPr lang="en-US" dirty="0"/>
          </a:p>
          <a:p>
            <a:endParaRPr lang="en-US" sz="2400" dirty="0"/>
          </a:p>
        </p:txBody>
      </p:sp>
      <p:sp>
        <p:nvSpPr>
          <p:cNvPr id="4" name="Slide Number Placeholder 3">
            <a:extLst>
              <a:ext uri="{FF2B5EF4-FFF2-40B4-BE49-F238E27FC236}">
                <a16:creationId xmlns:a16="http://schemas.microsoft.com/office/drawing/2014/main" id="{582405D5-A1EA-E64B-9079-1EB7914D4D9D}"/>
              </a:ext>
            </a:extLst>
          </p:cNvPr>
          <p:cNvSpPr>
            <a:spLocks noGrp="1"/>
          </p:cNvSpPr>
          <p:nvPr>
            <p:ph type="sldNum" sz="quarter" idx="12"/>
          </p:nvPr>
        </p:nvSpPr>
        <p:spPr/>
        <p:txBody>
          <a:bodyPr/>
          <a:lstStyle/>
          <a:p>
            <a:fld id="{D7A77202-2FCD-8C4F-848B-795FC30AAA43}" type="slidenum">
              <a:rPr lang="en-US" smtClean="0"/>
              <a:t>16</a:t>
            </a:fld>
            <a:endParaRPr lang="en-US"/>
          </a:p>
        </p:txBody>
      </p:sp>
    </p:spTree>
    <p:extLst>
      <p:ext uri="{BB962C8B-B14F-4D97-AF65-F5344CB8AC3E}">
        <p14:creationId xmlns:p14="http://schemas.microsoft.com/office/powerpoint/2010/main" val="113154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65C-B2A0-7745-9C94-C5A61100FD6E}"/>
              </a:ext>
            </a:extLst>
          </p:cNvPr>
          <p:cNvSpPr>
            <a:spLocks noGrp="1"/>
          </p:cNvSpPr>
          <p:nvPr>
            <p:ph type="title"/>
          </p:nvPr>
        </p:nvSpPr>
        <p:spPr/>
        <p:txBody>
          <a:bodyPr/>
          <a:lstStyle/>
          <a:p>
            <a:r>
              <a:rPr lang="en-US" dirty="0"/>
              <a:t>Cloning from the Git repository</a:t>
            </a:r>
          </a:p>
        </p:txBody>
      </p:sp>
      <p:sp>
        <p:nvSpPr>
          <p:cNvPr id="3" name="Content Placeholder 2">
            <a:extLst>
              <a:ext uri="{FF2B5EF4-FFF2-40B4-BE49-F238E27FC236}">
                <a16:creationId xmlns:a16="http://schemas.microsoft.com/office/drawing/2014/main" id="{52034B48-505A-524C-A07A-41DCDACF909D}"/>
              </a:ext>
            </a:extLst>
          </p:cNvPr>
          <p:cNvSpPr>
            <a:spLocks noGrp="1"/>
          </p:cNvSpPr>
          <p:nvPr>
            <p:ph idx="1"/>
          </p:nvPr>
        </p:nvSpPr>
        <p:spPr/>
        <p:txBody>
          <a:bodyPr/>
          <a:lstStyle/>
          <a:p>
            <a:r>
              <a:rPr lang="en-US" dirty="0"/>
              <a:t>Clone the Piazza Diary </a:t>
            </a:r>
            <a:r>
              <a:rPr lang="en-US" dirty="0" err="1"/>
              <a:t>Autograder</a:t>
            </a:r>
            <a:r>
              <a:rPr lang="en-US" dirty="0"/>
              <a:t> project from:</a:t>
            </a:r>
            <a:br>
              <a:rPr lang="en-US" dirty="0"/>
            </a:br>
            <a:r>
              <a:rPr lang="en-US" dirty="0">
                <a:hlinkClick r:id="rId2"/>
              </a:rPr>
              <a:t>https://github.com/pdewan/piazza-autograder.git</a:t>
            </a:r>
            <a:endParaRPr lang="en-US" dirty="0"/>
          </a:p>
          <a:p>
            <a:endParaRPr lang="en-US" dirty="0"/>
          </a:p>
          <a:p>
            <a:r>
              <a:rPr lang="en-US" dirty="0"/>
              <a:t>If using Eclipse, this is done by choosing File → Import… → Git → Projects from Git → Clone URI → Fill in the URI field with the above URL</a:t>
            </a:r>
          </a:p>
        </p:txBody>
      </p:sp>
      <p:sp>
        <p:nvSpPr>
          <p:cNvPr id="4" name="Slide Number Placeholder 3">
            <a:extLst>
              <a:ext uri="{FF2B5EF4-FFF2-40B4-BE49-F238E27FC236}">
                <a16:creationId xmlns:a16="http://schemas.microsoft.com/office/drawing/2014/main" id="{4DCEFD7F-FD5A-C94F-ADC5-3D305AB8B243}"/>
              </a:ext>
            </a:extLst>
          </p:cNvPr>
          <p:cNvSpPr>
            <a:spLocks noGrp="1"/>
          </p:cNvSpPr>
          <p:nvPr>
            <p:ph type="sldNum" sz="quarter" idx="12"/>
          </p:nvPr>
        </p:nvSpPr>
        <p:spPr/>
        <p:txBody>
          <a:bodyPr/>
          <a:lstStyle/>
          <a:p>
            <a:fld id="{D7A77202-2FCD-8C4F-848B-795FC30AAA43}" type="slidenum">
              <a:rPr lang="en-US" smtClean="0"/>
              <a:t>2</a:t>
            </a:fld>
            <a:endParaRPr lang="en-US"/>
          </a:p>
        </p:txBody>
      </p:sp>
    </p:spTree>
    <p:extLst>
      <p:ext uri="{BB962C8B-B14F-4D97-AF65-F5344CB8AC3E}">
        <p14:creationId xmlns:p14="http://schemas.microsoft.com/office/powerpoint/2010/main" val="170650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65C-B2A0-7745-9C94-C5A61100FD6E}"/>
              </a:ext>
            </a:extLst>
          </p:cNvPr>
          <p:cNvSpPr>
            <a:spLocks noGrp="1"/>
          </p:cNvSpPr>
          <p:nvPr>
            <p:ph type="title"/>
          </p:nvPr>
        </p:nvSpPr>
        <p:spPr/>
        <p:txBody>
          <a:bodyPr/>
          <a:lstStyle/>
          <a:p>
            <a:r>
              <a:rPr lang="en-US" dirty="0"/>
              <a:t>Adding .jar Files to Build Path</a:t>
            </a:r>
          </a:p>
        </p:txBody>
      </p:sp>
      <p:sp>
        <p:nvSpPr>
          <p:cNvPr id="3" name="Content Placeholder 2">
            <a:extLst>
              <a:ext uri="{FF2B5EF4-FFF2-40B4-BE49-F238E27FC236}">
                <a16:creationId xmlns:a16="http://schemas.microsoft.com/office/drawing/2014/main" id="{52034B48-505A-524C-A07A-41DCDACF909D}"/>
              </a:ext>
            </a:extLst>
          </p:cNvPr>
          <p:cNvSpPr>
            <a:spLocks noGrp="1"/>
          </p:cNvSpPr>
          <p:nvPr>
            <p:ph idx="1"/>
          </p:nvPr>
        </p:nvSpPr>
        <p:spPr/>
        <p:txBody>
          <a:bodyPr>
            <a:normAutofit lnSpcReduction="10000"/>
          </a:bodyPr>
          <a:lstStyle/>
          <a:p>
            <a:r>
              <a:rPr lang="en-US" dirty="0"/>
              <a:t>Download “Piazza Grader </a:t>
            </a:r>
            <a:r>
              <a:rPr lang="en-US" dirty="0" err="1"/>
              <a:t>Jars.zip</a:t>
            </a:r>
            <a:r>
              <a:rPr lang="en-US" dirty="0"/>
              <a:t>” from:</a:t>
            </a:r>
            <a:br>
              <a:rPr lang="en-US" dirty="0"/>
            </a:br>
            <a:r>
              <a:rPr lang="en-US" dirty="0">
                <a:hlinkClick r:id="rId2"/>
              </a:rPr>
              <a:t>https://drive.google.com/drive/u/1/folders/1_1leF0DLFDnq7ci2_27Ci-0g22WR1iHh</a:t>
            </a:r>
            <a:endParaRPr lang="en-US" dirty="0"/>
          </a:p>
          <a:p>
            <a:endParaRPr lang="en-US" dirty="0"/>
          </a:p>
          <a:p>
            <a:r>
              <a:rPr lang="en-US" dirty="0"/>
              <a:t>Unzip the folder to see the needed .jar dependencies (most are in the ‘lib’ folder), and add these .jars to the project’s build path</a:t>
            </a:r>
          </a:p>
          <a:p>
            <a:endParaRPr lang="en-US" dirty="0"/>
          </a:p>
          <a:p>
            <a:r>
              <a:rPr lang="en-US" dirty="0"/>
              <a:t>To do this in Eclipse, go to the “Properties” of the piazza-</a:t>
            </a:r>
            <a:r>
              <a:rPr lang="en-US" dirty="0" err="1"/>
              <a:t>autograder</a:t>
            </a:r>
            <a:r>
              <a:rPr lang="en-US" dirty="0"/>
              <a:t> project, select “Java Build Path”, then select “Add External Jars…” and add every .jar that was downloaded from above</a:t>
            </a:r>
          </a:p>
        </p:txBody>
      </p:sp>
      <p:sp>
        <p:nvSpPr>
          <p:cNvPr id="4" name="Slide Number Placeholder 3">
            <a:extLst>
              <a:ext uri="{FF2B5EF4-FFF2-40B4-BE49-F238E27FC236}">
                <a16:creationId xmlns:a16="http://schemas.microsoft.com/office/drawing/2014/main" id="{4DCEFD7F-FD5A-C94F-ADC5-3D305AB8B243}"/>
              </a:ext>
            </a:extLst>
          </p:cNvPr>
          <p:cNvSpPr>
            <a:spLocks noGrp="1"/>
          </p:cNvSpPr>
          <p:nvPr>
            <p:ph type="sldNum" sz="quarter" idx="12"/>
          </p:nvPr>
        </p:nvSpPr>
        <p:spPr/>
        <p:txBody>
          <a:bodyPr/>
          <a:lstStyle/>
          <a:p>
            <a:fld id="{D7A77202-2FCD-8C4F-848B-795FC30AAA43}" type="slidenum">
              <a:rPr lang="en-US" smtClean="0"/>
              <a:t>3</a:t>
            </a:fld>
            <a:endParaRPr lang="en-US"/>
          </a:p>
        </p:txBody>
      </p:sp>
    </p:spTree>
    <p:extLst>
      <p:ext uri="{BB962C8B-B14F-4D97-AF65-F5344CB8AC3E}">
        <p14:creationId xmlns:p14="http://schemas.microsoft.com/office/powerpoint/2010/main" val="2816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1A0D-7C95-1B4C-AB5B-77085120D33E}"/>
              </a:ext>
            </a:extLst>
          </p:cNvPr>
          <p:cNvSpPr>
            <a:spLocks noGrp="1"/>
          </p:cNvSpPr>
          <p:nvPr>
            <p:ph type="title"/>
          </p:nvPr>
        </p:nvSpPr>
        <p:spPr/>
        <p:txBody>
          <a:bodyPr/>
          <a:lstStyle/>
          <a:p>
            <a:r>
              <a:rPr lang="en-US" dirty="0"/>
              <a:t>Set up </a:t>
            </a:r>
            <a:r>
              <a:rPr lang="en-US" dirty="0" err="1"/>
              <a:t>config.json</a:t>
            </a:r>
            <a:endParaRPr lang="en-US" dirty="0"/>
          </a:p>
        </p:txBody>
      </p:sp>
      <p:sp>
        <p:nvSpPr>
          <p:cNvPr id="3" name="Content Placeholder 2">
            <a:extLst>
              <a:ext uri="{FF2B5EF4-FFF2-40B4-BE49-F238E27FC236}">
                <a16:creationId xmlns:a16="http://schemas.microsoft.com/office/drawing/2014/main" id="{93DA7B63-A860-504F-B787-1482C5BABB78}"/>
              </a:ext>
            </a:extLst>
          </p:cNvPr>
          <p:cNvSpPr>
            <a:spLocks noGrp="1"/>
          </p:cNvSpPr>
          <p:nvPr>
            <p:ph idx="1"/>
          </p:nvPr>
        </p:nvSpPr>
        <p:spPr/>
        <p:txBody>
          <a:bodyPr/>
          <a:lstStyle/>
          <a:p>
            <a:r>
              <a:rPr lang="en-US" dirty="0"/>
              <a:t>Fill out your Piazza login credentials within the </a:t>
            </a:r>
            <a:r>
              <a:rPr lang="en-US" dirty="0" err="1"/>
              <a:t>config.json</a:t>
            </a:r>
            <a:r>
              <a:rPr lang="en-US" dirty="0"/>
              <a:t> file</a:t>
            </a:r>
          </a:p>
          <a:p>
            <a:endParaRPr lang="en-US" dirty="0"/>
          </a:p>
          <a:p>
            <a:r>
              <a:rPr lang="en-US" dirty="0"/>
              <a:t>The </a:t>
            </a:r>
            <a:r>
              <a:rPr lang="en-US" dirty="0" err="1"/>
              <a:t>class_id</a:t>
            </a:r>
            <a:r>
              <a:rPr lang="en-US" dirty="0"/>
              <a:t> field can be pulled from the URL of the class on Piazza</a:t>
            </a:r>
            <a:br>
              <a:rPr lang="en-US" dirty="0"/>
            </a:br>
            <a:r>
              <a:rPr lang="en-US" dirty="0"/>
              <a:t>e.g. </a:t>
            </a:r>
            <a:r>
              <a:rPr lang="en-US" dirty="0">
                <a:hlinkClick r:id="rId2"/>
              </a:rPr>
              <a:t>https://piazza.com/class/k55gm6u0c3s3jt</a:t>
            </a:r>
            <a:r>
              <a:rPr lang="en-US" dirty="0"/>
              <a:t> would yield the class id of k55gm6u0c3s3jt</a:t>
            </a:r>
          </a:p>
        </p:txBody>
      </p:sp>
      <p:sp>
        <p:nvSpPr>
          <p:cNvPr id="4" name="Slide Number Placeholder 3">
            <a:extLst>
              <a:ext uri="{FF2B5EF4-FFF2-40B4-BE49-F238E27FC236}">
                <a16:creationId xmlns:a16="http://schemas.microsoft.com/office/drawing/2014/main" id="{A82FBB68-0416-0040-856D-871496F3B838}"/>
              </a:ext>
            </a:extLst>
          </p:cNvPr>
          <p:cNvSpPr>
            <a:spLocks noGrp="1"/>
          </p:cNvSpPr>
          <p:nvPr>
            <p:ph type="sldNum" sz="quarter" idx="12"/>
          </p:nvPr>
        </p:nvSpPr>
        <p:spPr/>
        <p:txBody>
          <a:bodyPr/>
          <a:lstStyle/>
          <a:p>
            <a:fld id="{D7A77202-2FCD-8C4F-848B-795FC30AAA43}" type="slidenum">
              <a:rPr lang="en-US" smtClean="0"/>
              <a:t>4</a:t>
            </a:fld>
            <a:endParaRPr lang="en-US"/>
          </a:p>
        </p:txBody>
      </p:sp>
    </p:spTree>
    <p:extLst>
      <p:ext uri="{BB962C8B-B14F-4D97-AF65-F5344CB8AC3E}">
        <p14:creationId xmlns:p14="http://schemas.microsoft.com/office/powerpoint/2010/main" val="108446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err="1"/>
              <a:t>main.Tester</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p:txBody>
          <a:bodyPr/>
          <a:lstStyle/>
          <a:p>
            <a:r>
              <a:rPr lang="en-US" dirty="0"/>
              <a:t>The main runner is </a:t>
            </a:r>
            <a:r>
              <a:rPr lang="en-US" dirty="0" err="1"/>
              <a:t>Tester.java</a:t>
            </a:r>
            <a:r>
              <a:rPr lang="en-US" dirty="0"/>
              <a:t> located in the main package</a:t>
            </a:r>
          </a:p>
          <a:p>
            <a:endParaRPr lang="en-US" dirty="0"/>
          </a:p>
          <a:p>
            <a:r>
              <a:rPr lang="en-US" dirty="0"/>
              <a:t>The main code to be manipulated (explained in following slides):</a:t>
            </a:r>
          </a:p>
          <a:p>
            <a:endParaRPr lang="en-US" dirty="0"/>
          </a:p>
        </p:txBody>
      </p:sp>
      <p:pic>
        <p:nvPicPr>
          <p:cNvPr id="5" name="Picture 4">
            <a:extLst>
              <a:ext uri="{FF2B5EF4-FFF2-40B4-BE49-F238E27FC236}">
                <a16:creationId xmlns:a16="http://schemas.microsoft.com/office/drawing/2014/main" id="{304B61AF-CB1A-7F42-A986-5A469674280C}"/>
              </a:ext>
            </a:extLst>
          </p:cNvPr>
          <p:cNvPicPr>
            <a:picLocks noChangeAspect="1"/>
          </p:cNvPicPr>
          <p:nvPr/>
        </p:nvPicPr>
        <p:blipFill>
          <a:blip r:embed="rId2"/>
          <a:stretch>
            <a:fillRect/>
          </a:stretch>
        </p:blipFill>
        <p:spPr>
          <a:xfrm>
            <a:off x="1065214" y="3656302"/>
            <a:ext cx="9266779" cy="1622707"/>
          </a:xfrm>
          <a:prstGeom prst="rect">
            <a:avLst/>
          </a:prstGeom>
        </p:spPr>
      </p:pic>
      <p:sp>
        <p:nvSpPr>
          <p:cNvPr id="8" name="Slide Number Placeholder 7">
            <a:extLst>
              <a:ext uri="{FF2B5EF4-FFF2-40B4-BE49-F238E27FC236}">
                <a16:creationId xmlns:a16="http://schemas.microsoft.com/office/drawing/2014/main" id="{A392F028-D119-2C42-9ABD-920ADAED7652}"/>
              </a:ext>
            </a:extLst>
          </p:cNvPr>
          <p:cNvSpPr>
            <a:spLocks noGrp="1"/>
          </p:cNvSpPr>
          <p:nvPr>
            <p:ph type="sldNum" sz="quarter" idx="12"/>
          </p:nvPr>
        </p:nvSpPr>
        <p:spPr/>
        <p:txBody>
          <a:bodyPr/>
          <a:lstStyle/>
          <a:p>
            <a:fld id="{D7A77202-2FCD-8C4F-848B-795FC30AAA43}" type="slidenum">
              <a:rPr lang="en-US" smtClean="0"/>
              <a:t>5</a:t>
            </a:fld>
            <a:endParaRPr lang="en-US"/>
          </a:p>
        </p:txBody>
      </p:sp>
    </p:spTree>
    <p:extLst>
      <p:ext uri="{BB962C8B-B14F-4D97-AF65-F5344CB8AC3E}">
        <p14:creationId xmlns:p14="http://schemas.microsoft.com/office/powerpoint/2010/main" val="24330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1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5" name="TextBox 4">
            <a:extLst>
              <a:ext uri="{FF2B5EF4-FFF2-40B4-BE49-F238E27FC236}">
                <a16:creationId xmlns:a16="http://schemas.microsoft.com/office/drawing/2014/main" id="{FC9078DE-B055-7142-89E1-137FB27B3C05}"/>
              </a:ext>
            </a:extLst>
          </p:cNvPr>
          <p:cNvSpPr txBox="1"/>
          <p:nvPr/>
        </p:nvSpPr>
        <p:spPr>
          <a:xfrm>
            <a:off x="848411" y="4151908"/>
            <a:ext cx="982886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Class that provides the methods for generating diary grades. APiazzaClassWithDiaries_3 is the most updated version of this class. Other (older) versions of the class can be found in the piazza package.</a:t>
            </a:r>
          </a:p>
        </p:txBody>
      </p:sp>
      <p:sp>
        <p:nvSpPr>
          <p:cNvPr id="6" name="TextBox 5">
            <a:extLst>
              <a:ext uri="{FF2B5EF4-FFF2-40B4-BE49-F238E27FC236}">
                <a16:creationId xmlns:a16="http://schemas.microsoft.com/office/drawing/2014/main" id="{F2E085F4-652A-1C41-82FC-23E9F63F8FC9}"/>
              </a:ext>
            </a:extLst>
          </p:cNvPr>
          <p:cNvSpPr txBox="1"/>
          <p:nvPr/>
        </p:nvSpPr>
        <p:spPr>
          <a:xfrm>
            <a:off x="2978868" y="2932218"/>
            <a:ext cx="622318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Name of the diary generator object. Can be helpful to name it after the course it is being used for e.g. comp533 for COMP 533</a:t>
            </a:r>
          </a:p>
        </p:txBody>
      </p:sp>
      <p:sp>
        <p:nvSpPr>
          <p:cNvPr id="9" name="Down Arrow 8">
            <a:extLst>
              <a:ext uri="{FF2B5EF4-FFF2-40B4-BE49-F238E27FC236}">
                <a16:creationId xmlns:a16="http://schemas.microsoft.com/office/drawing/2014/main" id="{79FB1FA2-03F4-374F-8CDA-241C95F7348D}"/>
              </a:ext>
            </a:extLst>
          </p:cNvPr>
          <p:cNvSpPr/>
          <p:nvPr/>
        </p:nvSpPr>
        <p:spPr>
          <a:xfrm>
            <a:off x="1791090" y="2372722"/>
            <a:ext cx="367646" cy="153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2C6A67E7-2E17-A240-AB04-20D2B8BF828F}"/>
              </a:ext>
            </a:extLst>
          </p:cNvPr>
          <p:cNvSpPr/>
          <p:nvPr/>
        </p:nvSpPr>
        <p:spPr>
          <a:xfrm>
            <a:off x="3271100" y="2372722"/>
            <a:ext cx="320512"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4218F1E6-77DA-D242-9B64-900BC181E571}"/>
              </a:ext>
            </a:extLst>
          </p:cNvPr>
          <p:cNvSpPr>
            <a:spLocks noGrp="1"/>
          </p:cNvSpPr>
          <p:nvPr>
            <p:ph type="sldNum" sz="quarter" idx="12"/>
          </p:nvPr>
        </p:nvSpPr>
        <p:spPr/>
        <p:txBody>
          <a:bodyPr/>
          <a:lstStyle/>
          <a:p>
            <a:fld id="{D7A77202-2FCD-8C4F-848B-795FC30AAA43}" type="slidenum">
              <a:rPr lang="en-US" smtClean="0"/>
              <a:t>6</a:t>
            </a:fld>
            <a:endParaRPr lang="en-US"/>
          </a:p>
        </p:txBody>
      </p:sp>
    </p:spTree>
    <p:extLst>
      <p:ext uri="{BB962C8B-B14F-4D97-AF65-F5344CB8AC3E}">
        <p14:creationId xmlns:p14="http://schemas.microsoft.com/office/powerpoint/2010/main" val="30978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2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8" name="TextBox 7">
            <a:extLst>
              <a:ext uri="{FF2B5EF4-FFF2-40B4-BE49-F238E27FC236}">
                <a16:creationId xmlns:a16="http://schemas.microsoft.com/office/drawing/2014/main" id="{7AC684DF-8844-4647-9FA0-5EFA94C1BCE1}"/>
              </a:ext>
            </a:extLst>
          </p:cNvPr>
          <p:cNvSpPr txBox="1"/>
          <p:nvPr/>
        </p:nvSpPr>
        <p:spPr>
          <a:xfrm>
            <a:off x="1112363" y="4131769"/>
            <a:ext cx="980387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string that describes the person or group of people to contact if students have questions about their diary grades. This message is displayed in the Piazza </a:t>
            </a:r>
            <a:r>
              <a:rPr lang="en-US" dirty="0" err="1"/>
              <a:t>followups</a:t>
            </a:r>
            <a:r>
              <a:rPr lang="en-US" dirty="0"/>
              <a:t> (see slide 14) that are generated from grading students’ diary entries. This message is currently implemented as "If you have any questions regarding your grade, please talk to " + </a:t>
            </a:r>
            <a:r>
              <a:rPr lang="en-US" dirty="0" err="1"/>
              <a:t>contactName</a:t>
            </a:r>
            <a:r>
              <a:rPr lang="en-US" dirty="0"/>
              <a:t>.</a:t>
            </a:r>
          </a:p>
          <a:p>
            <a:endParaRPr lang="en-US" dirty="0"/>
          </a:p>
          <a:p>
            <a:r>
              <a:rPr lang="en-US" dirty="0"/>
              <a:t>e.g. if </a:t>
            </a:r>
            <a:r>
              <a:rPr lang="en-US" dirty="0" err="1"/>
              <a:t>contactName</a:t>
            </a:r>
            <a:r>
              <a:rPr lang="en-US" dirty="0"/>
              <a:t> = “one of the TAs”, the the final message would read “If you have any questions regarding your grade, please talk to one of the TAs”</a:t>
            </a:r>
          </a:p>
        </p:txBody>
      </p:sp>
      <p:sp>
        <p:nvSpPr>
          <p:cNvPr id="11" name="TextBox 10">
            <a:extLst>
              <a:ext uri="{FF2B5EF4-FFF2-40B4-BE49-F238E27FC236}">
                <a16:creationId xmlns:a16="http://schemas.microsoft.com/office/drawing/2014/main" id="{96919DD3-0B51-DB48-A890-FC9A74DE4DD6}"/>
              </a:ext>
            </a:extLst>
          </p:cNvPr>
          <p:cNvSpPr txBox="1"/>
          <p:nvPr/>
        </p:nvSpPr>
        <p:spPr>
          <a:xfrm>
            <a:off x="3780154" y="3132531"/>
            <a:ext cx="4477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Parameters extracted from the </a:t>
            </a:r>
            <a:r>
              <a:rPr lang="en-US" dirty="0" err="1"/>
              <a:t>config.json</a:t>
            </a:r>
            <a:r>
              <a:rPr lang="en-US" dirty="0"/>
              <a:t> file</a:t>
            </a:r>
          </a:p>
        </p:txBody>
      </p:sp>
      <p:sp>
        <p:nvSpPr>
          <p:cNvPr id="12" name="Down Arrow 11">
            <a:extLst>
              <a:ext uri="{FF2B5EF4-FFF2-40B4-BE49-F238E27FC236}">
                <a16:creationId xmlns:a16="http://schemas.microsoft.com/office/drawing/2014/main" id="{8E9365F1-3690-4D46-8678-A2D2DD5255B3}"/>
              </a:ext>
            </a:extLst>
          </p:cNvPr>
          <p:cNvSpPr/>
          <p:nvPr/>
        </p:nvSpPr>
        <p:spPr>
          <a:xfrm>
            <a:off x="8927182" y="2320594"/>
            <a:ext cx="367646" cy="1473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64C99A10-1F24-5741-AA48-06947036C261}"/>
              </a:ext>
            </a:extLst>
          </p:cNvPr>
          <p:cNvSpPr/>
          <p:nvPr/>
        </p:nvSpPr>
        <p:spPr>
          <a:xfrm>
            <a:off x="7286921" y="2476893"/>
            <a:ext cx="339363" cy="503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Bracket 13">
            <a:extLst>
              <a:ext uri="{FF2B5EF4-FFF2-40B4-BE49-F238E27FC236}">
                <a16:creationId xmlns:a16="http://schemas.microsoft.com/office/drawing/2014/main" id="{91136C29-4C77-7342-97EA-313C2BDC34F5}"/>
              </a:ext>
            </a:extLst>
          </p:cNvPr>
          <p:cNvSpPr/>
          <p:nvPr/>
        </p:nvSpPr>
        <p:spPr>
          <a:xfrm rot="5400000">
            <a:off x="7375017" y="1534916"/>
            <a:ext cx="182029" cy="1753389"/>
          </a:xfrm>
          <a:prstGeom prst="rightBracket">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A6A5AF5-FB8C-1647-826B-A715ECF23601}"/>
              </a:ext>
            </a:extLst>
          </p:cNvPr>
          <p:cNvSpPr>
            <a:spLocks noGrp="1"/>
          </p:cNvSpPr>
          <p:nvPr>
            <p:ph type="sldNum" sz="quarter" idx="12"/>
          </p:nvPr>
        </p:nvSpPr>
        <p:spPr/>
        <p:txBody>
          <a:bodyPr/>
          <a:lstStyle/>
          <a:p>
            <a:fld id="{D7A77202-2FCD-8C4F-848B-795FC30AAA43}" type="slidenum">
              <a:rPr lang="en-US" smtClean="0"/>
              <a:t>7</a:t>
            </a:fld>
            <a:endParaRPr lang="en-US"/>
          </a:p>
        </p:txBody>
      </p:sp>
    </p:spTree>
    <p:extLst>
      <p:ext uri="{BB962C8B-B14F-4D97-AF65-F5344CB8AC3E}">
        <p14:creationId xmlns:p14="http://schemas.microsoft.com/office/powerpoint/2010/main" val="28644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3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8" name="TextBox 7">
            <a:extLst>
              <a:ext uri="{FF2B5EF4-FFF2-40B4-BE49-F238E27FC236}">
                <a16:creationId xmlns:a16="http://schemas.microsoft.com/office/drawing/2014/main" id="{7AC684DF-8844-4647-9FA0-5EFA94C1BCE1}"/>
              </a:ext>
            </a:extLst>
          </p:cNvPr>
          <p:cNvSpPr txBox="1"/>
          <p:nvPr/>
        </p:nvSpPr>
        <p:spPr>
          <a:xfrm>
            <a:off x="1112363" y="4131769"/>
            <a:ext cx="980387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string that describes that a full regrade (see slide 10) has occurred. This message is displayed as the last line in the Piazza </a:t>
            </a:r>
            <a:r>
              <a:rPr lang="en-US" dirty="0" err="1"/>
              <a:t>followups</a:t>
            </a:r>
            <a:r>
              <a:rPr lang="en-US" dirty="0"/>
              <a:t> (see slide 14) that are generated from grading students’ diary entries.</a:t>
            </a:r>
          </a:p>
        </p:txBody>
      </p:sp>
      <p:sp>
        <p:nvSpPr>
          <p:cNvPr id="12" name="Down Arrow 11">
            <a:extLst>
              <a:ext uri="{FF2B5EF4-FFF2-40B4-BE49-F238E27FC236}">
                <a16:creationId xmlns:a16="http://schemas.microsoft.com/office/drawing/2014/main" id="{8E9365F1-3690-4D46-8678-A2D2DD5255B3}"/>
              </a:ext>
            </a:extLst>
          </p:cNvPr>
          <p:cNvSpPr/>
          <p:nvPr/>
        </p:nvSpPr>
        <p:spPr>
          <a:xfrm>
            <a:off x="10209231" y="2320594"/>
            <a:ext cx="367646" cy="1473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A6A5AF5-FB8C-1647-826B-A715ECF23601}"/>
              </a:ext>
            </a:extLst>
          </p:cNvPr>
          <p:cNvSpPr>
            <a:spLocks noGrp="1"/>
          </p:cNvSpPr>
          <p:nvPr>
            <p:ph type="sldNum" sz="quarter" idx="12"/>
          </p:nvPr>
        </p:nvSpPr>
        <p:spPr/>
        <p:txBody>
          <a:bodyPr/>
          <a:lstStyle/>
          <a:p>
            <a:fld id="{D7A77202-2FCD-8C4F-848B-795FC30AAA43}" type="slidenum">
              <a:rPr lang="en-US" smtClean="0"/>
              <a:t>8</a:t>
            </a:fld>
            <a:endParaRPr lang="en-US"/>
          </a:p>
        </p:txBody>
      </p:sp>
    </p:spTree>
    <p:extLst>
      <p:ext uri="{BB962C8B-B14F-4D97-AF65-F5344CB8AC3E}">
        <p14:creationId xmlns:p14="http://schemas.microsoft.com/office/powerpoint/2010/main" val="336305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2 (Part 1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t="31900" b="23036"/>
          <a:stretch/>
        </p:blipFill>
        <p:spPr>
          <a:xfrm>
            <a:off x="1175359" y="1504302"/>
            <a:ext cx="10192648" cy="484752"/>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7" y="2634922"/>
            <a:ext cx="965925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t>
            </a:r>
            <a:r>
              <a:rPr lang="en-US" dirty="0" err="1"/>
              <a:t>enum</a:t>
            </a:r>
            <a:r>
              <a:rPr lang="en-US" dirty="0"/>
              <a:t> used to change the method of execution</a:t>
            </a:r>
          </a:p>
          <a:p>
            <a:pPr marL="285750" indent="-285750">
              <a:buFont typeface="Arial" panose="020B0604020202020204" pitchFamily="34" charset="0"/>
              <a:buChar char="•"/>
            </a:pPr>
            <a:r>
              <a:rPr lang="en-US" dirty="0"/>
              <a:t>REGULAR_GRADING_WITH_CSV</a:t>
            </a:r>
          </a:p>
          <a:p>
            <a:pPr marL="742950" lvl="1" indent="-285750">
              <a:buFont typeface="Arial" panose="020B0604020202020204" pitchFamily="34" charset="0"/>
              <a:buChar char="•"/>
            </a:pPr>
            <a:r>
              <a:rPr lang="en-US" dirty="0"/>
              <a:t>Grades the set of diary entries within the current grading period*</a:t>
            </a:r>
          </a:p>
          <a:p>
            <a:pPr marL="742950" lvl="1" indent="-285750">
              <a:buFont typeface="Arial" panose="020B0604020202020204" pitchFamily="34" charset="0"/>
              <a:buChar char="•"/>
            </a:pPr>
            <a:r>
              <a:rPr lang="en-US" dirty="0"/>
              <a:t>Posts a </a:t>
            </a:r>
            <a:r>
              <a:rPr lang="en-US" dirty="0" err="1"/>
              <a:t>followup</a:t>
            </a:r>
            <a:r>
              <a:rPr lang="en-US" dirty="0"/>
              <a:t> post to each students’ diary and generates summary and detailed .csv files (see slide 15)</a:t>
            </a:r>
          </a:p>
          <a:p>
            <a:pPr marL="285750" indent="-285750">
              <a:buFont typeface="Arial" panose="020B0604020202020204" pitchFamily="34" charset="0"/>
              <a:buChar char="•"/>
            </a:pPr>
            <a:r>
              <a:rPr lang="en-US" dirty="0"/>
              <a:t>UPDATE_CSV_FROM_PIAZZA</a:t>
            </a:r>
          </a:p>
          <a:p>
            <a:pPr marL="742950" lvl="1" indent="-285750">
              <a:buFont typeface="Arial" panose="020B0604020202020204" pitchFamily="34" charset="0"/>
              <a:buChar char="•"/>
            </a:pPr>
            <a:r>
              <a:rPr lang="en-US" dirty="0"/>
              <a:t>Used mainly in the case where there were manual changes made to the diary grades through directly and manually changing student diary grades from within the </a:t>
            </a:r>
            <a:r>
              <a:rPr lang="en-US" dirty="0" err="1"/>
              <a:t>followup</a:t>
            </a:r>
            <a:r>
              <a:rPr lang="en-US" dirty="0"/>
              <a:t> posts on Piazza (see slide 14)</a:t>
            </a:r>
          </a:p>
          <a:p>
            <a:pPr marL="742950" lvl="1" indent="-285750">
              <a:buFont typeface="Arial" panose="020B0604020202020204" pitchFamily="34" charset="0"/>
              <a:buChar char="•"/>
            </a:pPr>
            <a:r>
              <a:rPr lang="en-US" dirty="0"/>
              <a:t>Generates a summary .csv file by scraping the </a:t>
            </a:r>
            <a:r>
              <a:rPr lang="en-US" dirty="0" err="1"/>
              <a:t>followup</a:t>
            </a:r>
            <a:r>
              <a:rPr lang="en-US" dirty="0"/>
              <a:t> posts of each diary</a:t>
            </a:r>
          </a:p>
        </p:txBody>
      </p:sp>
      <p:sp>
        <p:nvSpPr>
          <p:cNvPr id="10" name="Down Arrow 9">
            <a:extLst>
              <a:ext uri="{FF2B5EF4-FFF2-40B4-BE49-F238E27FC236}">
                <a16:creationId xmlns:a16="http://schemas.microsoft.com/office/drawing/2014/main" id="{2C6A67E7-2E17-A240-AB04-20D2B8BF828F}"/>
              </a:ext>
            </a:extLst>
          </p:cNvPr>
          <p:cNvSpPr/>
          <p:nvPr/>
        </p:nvSpPr>
        <p:spPr>
          <a:xfrm>
            <a:off x="4546938" y="2132610"/>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FB25E0-AEEE-714F-BB4C-A09C7D8F9C65}"/>
              </a:ext>
            </a:extLst>
          </p:cNvPr>
          <p:cNvSpPr txBox="1"/>
          <p:nvPr/>
        </p:nvSpPr>
        <p:spPr>
          <a:xfrm>
            <a:off x="1919925" y="5644239"/>
            <a:ext cx="8352149" cy="923330"/>
          </a:xfrm>
          <a:prstGeom prst="rect">
            <a:avLst/>
          </a:prstGeom>
          <a:noFill/>
        </p:spPr>
        <p:txBody>
          <a:bodyPr wrap="square" rtlCol="0">
            <a:spAutoFit/>
          </a:bodyPr>
          <a:lstStyle/>
          <a:p>
            <a:r>
              <a:rPr lang="en-US" dirty="0"/>
              <a:t>*A current grading period is defined by the time frame of the last time the diaries were graded to the next time they are graded. This differs from the grading period as shown in Piazza </a:t>
            </a:r>
            <a:r>
              <a:rPr lang="en-US" dirty="0" err="1"/>
              <a:t>followup</a:t>
            </a:r>
            <a:r>
              <a:rPr lang="en-US" dirty="0"/>
              <a:t> posts, which shows the date range of the diary entries themselves.</a:t>
            </a:r>
          </a:p>
        </p:txBody>
      </p:sp>
      <p:sp>
        <p:nvSpPr>
          <p:cNvPr id="7" name="Slide Number Placeholder 6">
            <a:extLst>
              <a:ext uri="{FF2B5EF4-FFF2-40B4-BE49-F238E27FC236}">
                <a16:creationId xmlns:a16="http://schemas.microsoft.com/office/drawing/2014/main" id="{0C6C9A8C-771A-1741-901A-5212F26340EA}"/>
              </a:ext>
            </a:extLst>
          </p:cNvPr>
          <p:cNvSpPr>
            <a:spLocks noGrp="1"/>
          </p:cNvSpPr>
          <p:nvPr>
            <p:ph type="sldNum" sz="quarter" idx="12"/>
          </p:nvPr>
        </p:nvSpPr>
        <p:spPr/>
        <p:txBody>
          <a:bodyPr/>
          <a:lstStyle/>
          <a:p>
            <a:fld id="{D7A77202-2FCD-8C4F-848B-795FC30AAA43}" type="slidenum">
              <a:rPr lang="en-US" smtClean="0"/>
              <a:t>9</a:t>
            </a:fld>
            <a:endParaRPr lang="en-US" dirty="0"/>
          </a:p>
        </p:txBody>
      </p:sp>
    </p:spTree>
    <p:extLst>
      <p:ext uri="{BB962C8B-B14F-4D97-AF65-F5344CB8AC3E}">
        <p14:creationId xmlns:p14="http://schemas.microsoft.com/office/powerpoint/2010/main" val="536409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4180</TotalTime>
  <Words>1705</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Piazza Diary Autograder</vt:lpstr>
      <vt:lpstr>Cloning from the Git repository</vt:lpstr>
      <vt:lpstr>Adding .jar Files to Build Path</vt:lpstr>
      <vt:lpstr>Set up config.json</vt:lpstr>
      <vt:lpstr>main.Tester</vt:lpstr>
      <vt:lpstr>Line 1 (Part 1 of 3)</vt:lpstr>
      <vt:lpstr>Line 1 (Part 2 of 3)</vt:lpstr>
      <vt:lpstr>Line 1 (Part 3 of 3)</vt:lpstr>
      <vt:lpstr>Line 2 (Part 1 of 2)</vt:lpstr>
      <vt:lpstr>Line 2 (Part 2 of 2)</vt:lpstr>
      <vt:lpstr>Line 3 (Part 1 of 2)</vt:lpstr>
      <vt:lpstr>Line 3 (Part 2 of 2)</vt:lpstr>
      <vt:lpstr>Running main.Tester</vt:lpstr>
      <vt:lpstr>Graded Piazza Followups</vt:lpstr>
      <vt:lpstr>Graded .csv Files</vt:lpstr>
      <vt:lpstr>What the Diary Grader Does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Piazza Autograder</dc:title>
  <dc:creator>Jeididiah Huang</dc:creator>
  <cp:lastModifiedBy>Huang, Jed Shao-Yue</cp:lastModifiedBy>
  <cp:revision>114</cp:revision>
  <dcterms:created xsi:type="dcterms:W3CDTF">2020-08-23T00:58:05Z</dcterms:created>
  <dcterms:modified xsi:type="dcterms:W3CDTF">2021-09-06T19:12:51Z</dcterms:modified>
</cp:coreProperties>
</file>