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0" r:id="rId6"/>
    <p:sldId id="263" r:id="rId7"/>
    <p:sldId id="268" r:id="rId8"/>
    <p:sldId id="270" r:id="rId9"/>
    <p:sldId id="302" r:id="rId10"/>
    <p:sldId id="331" r:id="rId11"/>
    <p:sldId id="338" r:id="rId12"/>
    <p:sldId id="273" r:id="rId13"/>
    <p:sldId id="332" r:id="rId14"/>
    <p:sldId id="274" r:id="rId15"/>
    <p:sldId id="333" r:id="rId16"/>
    <p:sldId id="276" r:id="rId17"/>
    <p:sldId id="279" r:id="rId18"/>
    <p:sldId id="335" r:id="rId19"/>
    <p:sldId id="334" r:id="rId20"/>
    <p:sldId id="336" r:id="rId21"/>
    <p:sldId id="337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6BBFB0"/>
    <a:srgbClr val="5D3A14"/>
    <a:srgbClr val="92D050"/>
    <a:srgbClr val="FFC000"/>
    <a:srgbClr val="F26E22"/>
    <a:srgbClr val="48B4D1"/>
    <a:srgbClr val="B4C7E7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72" y="-132"/>
      </p:cViewPr>
      <p:guideLst>
        <p:guide orient="horz" pos="2125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1F6FF-4E7B-4E41-9AF9-269B3DD32E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8632C-8C08-4D54-81C6-FDABA0C025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6381-93DD-42CF-B582-F6C6523FBC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AA21-CF66-482D-9B3D-2E457430BB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771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4035" y="2553147"/>
            <a:ext cx="35052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cordic</a:t>
            </a:r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算法的研究及实现</a:t>
            </a:r>
            <a:endParaRPr lang="zh-CN" altLang="en-US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2002"/>
            <a:ext cx="200025" cy="25292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1263"/>
            <a:ext cx="517947" cy="51794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6156"/>
            <a:ext cx="644545" cy="64454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889"/>
            <a:ext cx="213466" cy="21346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4656"/>
            <a:ext cx="474961" cy="47496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6455"/>
            <a:ext cx="356604" cy="35660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820"/>
            <a:ext cx="221243" cy="22124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6306"/>
            <a:ext cx="640149" cy="64014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7048"/>
            <a:ext cx="317090" cy="31709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987"/>
            <a:ext cx="316732" cy="34167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4353"/>
            <a:ext cx="232696" cy="23269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930"/>
            <a:ext cx="830253" cy="83025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7362"/>
            <a:ext cx="232696" cy="23269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8218"/>
            <a:ext cx="415127" cy="41512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928"/>
            <a:ext cx="486249" cy="48624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794561" y="5698179"/>
            <a:ext cx="717859" cy="717859"/>
            <a:chOff x="1031277" y="5180856"/>
            <a:chExt cx="552450" cy="552450"/>
          </a:xfrm>
        </p:grpSpPr>
        <p:sp>
          <p:nvSpPr>
            <p:cNvPr id="36" name="椭圆 35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>
            <a:xfrm flipH="1">
              <a:off x="1159564" y="5330349"/>
              <a:ext cx="275244" cy="258701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00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27037" y="5872442"/>
            <a:ext cx="21645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老师：姚霁</a:t>
            </a:r>
            <a:endParaRPr lang="zh-CN" altLang="en-US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10341" y="5691967"/>
            <a:ext cx="728809" cy="728809"/>
            <a:chOff x="7100160" y="5717396"/>
            <a:chExt cx="919280" cy="919280"/>
          </a:xfrm>
        </p:grpSpPr>
        <p:sp>
          <p:nvSpPr>
            <p:cNvPr id="47" name="椭圆 46"/>
            <p:cNvSpPr/>
            <p:nvPr/>
          </p:nvSpPr>
          <p:spPr>
            <a:xfrm>
              <a:off x="7100160" y="5717396"/>
              <a:ext cx="919280" cy="9192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Group 38"/>
            <p:cNvGrpSpPr/>
            <p:nvPr/>
          </p:nvGrpSpPr>
          <p:grpSpPr>
            <a:xfrm>
              <a:off x="7336507" y="5962213"/>
              <a:ext cx="446956" cy="38245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49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-1" fmla="*/ 1090612 w 1147085"/>
                  <a:gd name="connsiteY0-2" fmla="*/ 0 h 1083469"/>
                  <a:gd name="connsiteX1-3" fmla="*/ 1147085 w 1147085"/>
                  <a:gd name="connsiteY1-4" fmla="*/ 460567 h 1083469"/>
                  <a:gd name="connsiteX2-5" fmla="*/ 1078295 w 1147085"/>
                  <a:gd name="connsiteY2-6" fmla="*/ 504743 h 1083469"/>
                  <a:gd name="connsiteX3-7" fmla="*/ 1025237 w 1147085"/>
                  <a:gd name="connsiteY3-8" fmla="*/ 72025 h 1083469"/>
                  <a:gd name="connsiteX4-9" fmla="*/ 79622 w 1147085"/>
                  <a:gd name="connsiteY4-10" fmla="*/ 171129 h 1083469"/>
                  <a:gd name="connsiteX5-11" fmla="*/ 186985 w 1147085"/>
                  <a:gd name="connsiteY5-12" fmla="*/ 1011445 h 1083469"/>
                  <a:gd name="connsiteX6-13" fmla="*/ 977729 w 1147085"/>
                  <a:gd name="connsiteY6-14" fmla="*/ 857154 h 1083469"/>
                  <a:gd name="connsiteX7-15" fmla="*/ 977729 w 1147085"/>
                  <a:gd name="connsiteY7-16" fmla="*/ 916854 h 1083469"/>
                  <a:gd name="connsiteX8-17" fmla="*/ 123825 w 1147085"/>
                  <a:gd name="connsiteY8-18" fmla="*/ 1083469 h 1083469"/>
                  <a:gd name="connsiteX9-19" fmla="*/ 0 w 1147085"/>
                  <a:gd name="connsiteY9-20" fmla="*/ 114300 h 1083469"/>
                  <a:gd name="connsiteX10-21" fmla="*/ 1090612 w 1147085"/>
                  <a:gd name="connsiteY10-22" fmla="*/ 0 h 10834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0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1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2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3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54" name="文本框 53"/>
          <p:cNvSpPr txBox="1"/>
          <p:nvPr/>
        </p:nvSpPr>
        <p:spPr>
          <a:xfrm>
            <a:off x="7658086" y="5859259"/>
            <a:ext cx="30235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答辩学生</a:t>
            </a:r>
            <a:r>
              <a:rPr lang="zh-CN" altLang="en-US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：尚旺旺</a:t>
            </a:r>
            <a:endParaRPr lang="zh-CN" altLang="en-US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361315"/>
            <a:ext cx="1914525" cy="190500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34640" y="1300389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65032" y="2376841"/>
            <a:ext cx="35052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FPGA基本</a:t>
            </a:r>
            <a:endParaRPr lang="zh-CN" altLang="en-US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设计流程</a:t>
            </a:r>
            <a:endParaRPr lang="zh-CN" altLang="en-US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42576" y="4655620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82642" y="3874881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205041" y="3609774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81884" y="2530507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83116" y="2598274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00589" y="2020073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37954" y="3276438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802212" y="1379924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83463" y="5060666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213620" y="4407605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58781" y="2297971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39363" y="3764548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25071" y="99098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36993" y="3591836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52339" y="4908546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65301" y="25858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92372" y="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51896" y="522995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91637" y="145564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419197" y="489237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92861" y="4061642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361315"/>
            <a:ext cx="1914525" cy="190500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endParaRPr lang="en-US" altLang="zh-CN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8" y="-303123"/>
            <a:ext cx="2652332" cy="24917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1825" y="2737485"/>
            <a:ext cx="1085469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/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  FPGA(Field Programmable Gate Array)</a:t>
            </a:r>
            <a:r>
              <a:rPr lang="zh-CN" b="0">
                <a:ea typeface="宋体" panose="02010600030101010101" pitchFamily="2" charset="-122"/>
              </a:rPr>
              <a:t>是现场可编程门阵列，它是在可编程阵列逻辑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PAL(Programmable Array Logic)</a:t>
            </a:r>
            <a:r>
              <a:rPr lang="zh-CN" b="0">
                <a:ea typeface="宋体" panose="02010600030101010101" pitchFamily="2" charset="-122"/>
              </a:rPr>
              <a:t>、门阵列逻辑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GAL(Gate Array Logic)</a:t>
            </a:r>
            <a:r>
              <a:rPr lang="zh-CN" b="0">
                <a:ea typeface="宋体" panose="02010600030101010101" pitchFamily="2" charset="-122"/>
              </a:rPr>
              <a:t>、可编程逻辑器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PLD(Programmable Logic Device)</a:t>
            </a:r>
            <a:r>
              <a:rPr lang="zh-CN" b="0">
                <a:ea typeface="宋体" panose="02010600030101010101" pitchFamily="2" charset="-122"/>
              </a:rPr>
              <a:t>等可编程器件的基础上进一步发展的产物。它是作为专用集成电路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ASIC(Application Specific Integrated Circuit)</a:t>
            </a:r>
            <a:r>
              <a:rPr lang="zh-CN" b="0">
                <a:ea typeface="宋体" panose="02010600030101010101" pitchFamily="2" charset="-122"/>
              </a:rPr>
              <a:t>领域中的一种半定制电路而出现的，既解决了定制电路的不足，又克服了原有可编程器件门电路数有限的缺点。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程序结构图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288"/>
          <p:cNvSpPr>
            <a:spLocks noEditPoints="1"/>
          </p:cNvSpPr>
          <p:nvPr/>
        </p:nvSpPr>
        <p:spPr bwMode="auto">
          <a:xfrm>
            <a:off x="2212851" y="398877"/>
            <a:ext cx="1126363" cy="1127295"/>
          </a:xfrm>
          <a:custGeom>
            <a:avLst/>
            <a:gdLst>
              <a:gd name="T0" fmla="*/ 392 w 512"/>
              <a:gd name="T1" fmla="*/ 0 h 512"/>
              <a:gd name="T2" fmla="*/ 120 w 512"/>
              <a:gd name="T3" fmla="*/ 0 h 512"/>
              <a:gd name="T4" fmla="*/ 0 w 512"/>
              <a:gd name="T5" fmla="*/ 120 h 512"/>
              <a:gd name="T6" fmla="*/ 120 w 512"/>
              <a:gd name="T7" fmla="*/ 240 h 512"/>
              <a:gd name="T8" fmla="*/ 142 w 512"/>
              <a:gd name="T9" fmla="*/ 240 h 512"/>
              <a:gd name="T10" fmla="*/ 240 w 512"/>
              <a:gd name="T11" fmla="*/ 287 h 512"/>
              <a:gd name="T12" fmla="*/ 240 w 512"/>
              <a:gd name="T13" fmla="*/ 448 h 512"/>
              <a:gd name="T14" fmla="*/ 192 w 512"/>
              <a:gd name="T15" fmla="*/ 448 h 512"/>
              <a:gd name="T16" fmla="*/ 128 w 512"/>
              <a:gd name="T17" fmla="*/ 512 h 512"/>
              <a:gd name="T18" fmla="*/ 384 w 512"/>
              <a:gd name="T19" fmla="*/ 512 h 512"/>
              <a:gd name="T20" fmla="*/ 320 w 512"/>
              <a:gd name="T21" fmla="*/ 448 h 512"/>
              <a:gd name="T22" fmla="*/ 272 w 512"/>
              <a:gd name="T23" fmla="*/ 448 h 512"/>
              <a:gd name="T24" fmla="*/ 272 w 512"/>
              <a:gd name="T25" fmla="*/ 287 h 512"/>
              <a:gd name="T26" fmla="*/ 370 w 512"/>
              <a:gd name="T27" fmla="*/ 240 h 512"/>
              <a:gd name="T28" fmla="*/ 392 w 512"/>
              <a:gd name="T29" fmla="*/ 240 h 512"/>
              <a:gd name="T30" fmla="*/ 512 w 512"/>
              <a:gd name="T31" fmla="*/ 120 h 512"/>
              <a:gd name="T32" fmla="*/ 392 w 512"/>
              <a:gd name="T33" fmla="*/ 0 h 512"/>
              <a:gd name="T34" fmla="*/ 32 w 512"/>
              <a:gd name="T35" fmla="*/ 120 h 512"/>
              <a:gd name="T36" fmla="*/ 96 w 512"/>
              <a:gd name="T37" fmla="*/ 36 h 512"/>
              <a:gd name="T38" fmla="*/ 96 w 512"/>
              <a:gd name="T39" fmla="*/ 128 h 512"/>
              <a:gd name="T40" fmla="*/ 117 w 512"/>
              <a:gd name="T41" fmla="*/ 208 h 512"/>
              <a:gd name="T42" fmla="*/ 32 w 512"/>
              <a:gd name="T43" fmla="*/ 120 h 512"/>
              <a:gd name="T44" fmla="*/ 395 w 512"/>
              <a:gd name="T45" fmla="*/ 208 h 512"/>
              <a:gd name="T46" fmla="*/ 416 w 512"/>
              <a:gd name="T47" fmla="*/ 128 h 512"/>
              <a:gd name="T48" fmla="*/ 416 w 512"/>
              <a:gd name="T49" fmla="*/ 36 h 512"/>
              <a:gd name="T50" fmla="*/ 480 w 512"/>
              <a:gd name="T51" fmla="*/ 120 h 512"/>
              <a:gd name="T52" fmla="*/ 395 w 512"/>
              <a:gd name="T53" fmla="*/ 20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2" h="512">
                <a:moveTo>
                  <a:pt x="392" y="0"/>
                </a:move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20"/>
                </a:cubicBezTo>
                <a:cubicBezTo>
                  <a:pt x="0" y="186"/>
                  <a:pt x="54" y="240"/>
                  <a:pt x="120" y="240"/>
                </a:cubicBezTo>
                <a:cubicBezTo>
                  <a:pt x="142" y="240"/>
                  <a:pt x="142" y="240"/>
                  <a:pt x="142" y="240"/>
                </a:cubicBezTo>
                <a:cubicBezTo>
                  <a:pt x="167" y="266"/>
                  <a:pt x="202" y="283"/>
                  <a:pt x="240" y="287"/>
                </a:cubicBezTo>
                <a:cubicBezTo>
                  <a:pt x="240" y="448"/>
                  <a:pt x="240" y="448"/>
                  <a:pt x="240" y="448"/>
                </a:cubicBezTo>
                <a:cubicBezTo>
                  <a:pt x="192" y="448"/>
                  <a:pt x="192" y="448"/>
                  <a:pt x="192" y="448"/>
                </a:cubicBezTo>
                <a:cubicBezTo>
                  <a:pt x="128" y="512"/>
                  <a:pt x="128" y="512"/>
                  <a:pt x="128" y="512"/>
                </a:cubicBezTo>
                <a:cubicBezTo>
                  <a:pt x="384" y="512"/>
                  <a:pt x="384" y="512"/>
                  <a:pt x="384" y="512"/>
                </a:cubicBezTo>
                <a:cubicBezTo>
                  <a:pt x="320" y="448"/>
                  <a:pt x="320" y="448"/>
                  <a:pt x="320" y="448"/>
                </a:cubicBezTo>
                <a:cubicBezTo>
                  <a:pt x="272" y="448"/>
                  <a:pt x="272" y="448"/>
                  <a:pt x="272" y="448"/>
                </a:cubicBezTo>
                <a:cubicBezTo>
                  <a:pt x="272" y="287"/>
                  <a:pt x="272" y="287"/>
                  <a:pt x="272" y="287"/>
                </a:cubicBezTo>
                <a:cubicBezTo>
                  <a:pt x="310" y="283"/>
                  <a:pt x="345" y="266"/>
                  <a:pt x="370" y="240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458" y="240"/>
                  <a:pt x="512" y="186"/>
                  <a:pt x="512" y="120"/>
                </a:cubicBezTo>
                <a:cubicBezTo>
                  <a:pt x="512" y="54"/>
                  <a:pt x="458" y="0"/>
                  <a:pt x="392" y="0"/>
                </a:cubicBezTo>
                <a:close/>
                <a:moveTo>
                  <a:pt x="32" y="120"/>
                </a:moveTo>
                <a:cubicBezTo>
                  <a:pt x="32" y="80"/>
                  <a:pt x="59" y="46"/>
                  <a:pt x="96" y="36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96" y="157"/>
                  <a:pt x="104" y="184"/>
                  <a:pt x="117" y="208"/>
                </a:cubicBezTo>
                <a:cubicBezTo>
                  <a:pt x="70" y="206"/>
                  <a:pt x="32" y="168"/>
                  <a:pt x="32" y="120"/>
                </a:cubicBezTo>
                <a:close/>
                <a:moveTo>
                  <a:pt x="395" y="208"/>
                </a:moveTo>
                <a:cubicBezTo>
                  <a:pt x="408" y="184"/>
                  <a:pt x="416" y="157"/>
                  <a:pt x="416" y="128"/>
                </a:cubicBezTo>
                <a:cubicBezTo>
                  <a:pt x="416" y="36"/>
                  <a:pt x="416" y="36"/>
                  <a:pt x="416" y="36"/>
                </a:cubicBezTo>
                <a:cubicBezTo>
                  <a:pt x="453" y="46"/>
                  <a:pt x="480" y="80"/>
                  <a:pt x="480" y="120"/>
                </a:cubicBezTo>
                <a:cubicBezTo>
                  <a:pt x="480" y="168"/>
                  <a:pt x="442" y="206"/>
                  <a:pt x="395" y="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1993900" y="2427605"/>
          <a:ext cx="8408035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935720" imgH="4065270" progId="Visio.Drawing.11">
                  <p:embed/>
                </p:oleObj>
              </mc:Choice>
              <mc:Fallback>
                <p:oleObj name="" r:id="rId1" imgW="8935720" imgH="406527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3900" y="2427605"/>
                        <a:ext cx="8408035" cy="343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级流水迭代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8" y="-303123"/>
            <a:ext cx="2652332" cy="24917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2257425"/>
            <a:ext cx="10247630" cy="3653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 -0.038 0.075 -0.062 0.125 -0.062 C 0.175 -0.062 0.22 -0.038 0.25 0 C 0.22 0.038 0.175 0.062 0.125 0.062 C 0.075 0.062 0.03 0.038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4035" y="2622460"/>
            <a:ext cx="35052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CORDIC算法的实现与仿真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361315"/>
            <a:ext cx="1914525" cy="190500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应用软件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8" y="-303123"/>
            <a:ext cx="2652332" cy="24917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0" y="2724150"/>
            <a:ext cx="90074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ea typeface="宋体" panose="02010600030101010101" pitchFamily="2" charset="-122"/>
              </a:rPr>
              <a:t>        </a:t>
            </a:r>
            <a:r>
              <a:rPr lang="en-US" sz="3200" b="0">
                <a:ea typeface="宋体" panose="02010600030101010101" pitchFamily="2" charset="-122"/>
              </a:rPr>
              <a:t> </a:t>
            </a:r>
            <a:r>
              <a:rPr sz="3200" b="0">
                <a:ea typeface="宋体" panose="02010600030101010101" pitchFamily="2" charset="-122"/>
              </a:rPr>
              <a:t>Modelsim是优秀EDA设计仿真工具Modelsim软件在图形化方面也十分成熟，是独有的单内核就能拥有VHDL与Verilog两种仿真方式的仿真器。在仿真时只需要编写激励文件或者执行组模式的方式。</a:t>
            </a:r>
            <a:endParaRPr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3 -0.073 L 0.177 -0.073 L 0.25 0 L 0.25 0.104 L 0.177 0.177 L 0.073 0.177 L 0 0.104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具体操作步骤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8" y="-303123"/>
            <a:ext cx="2652332" cy="24917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0" y="2724150"/>
            <a:ext cx="900747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ea typeface="宋体" panose="02010600030101010101" pitchFamily="2" charset="-122"/>
              </a:rPr>
              <a:t>         1）建立工程：在第一次安装Modelsim并打开，页面并没有work，需要新建一个library，将其命名为work，之后的程序都是在这里面进行建立与调试</a:t>
            </a:r>
            <a:r>
              <a:rPr lang="zh-CN" altLang="en-US" b="0">
                <a:ea typeface="宋体" panose="02010600030101010101" pitchFamily="2" charset="-122"/>
              </a:rPr>
              <a:t>；</a:t>
            </a:r>
            <a:endParaRPr lang="en-US" b="0">
              <a:ea typeface="宋体" panose="02010600030101010101" pitchFamily="2" charset="-122"/>
            </a:endParaRPr>
          </a:p>
          <a:p>
            <a:pPr indent="0"/>
            <a:r>
              <a:rPr lang="en-US" b="0">
                <a:ea typeface="宋体" panose="02010600030101010101" pitchFamily="2" charset="-122"/>
              </a:rPr>
              <a:t>          2）在建好的library中建立工程，依次点击file—new—project。随后在“progect”中输入“CORDIC”。在格式中，更改type为Verilog语言。随后进行程序的编写，完成后点击保存，之后选择编译。软件中提示语法上的错误与警告，可以双击提示回到程序中修改</a:t>
            </a:r>
            <a:r>
              <a:rPr lang="zh-CN" altLang="en-US" b="0">
                <a:ea typeface="宋体" panose="02010600030101010101" pitchFamily="2" charset="-122"/>
              </a:rPr>
              <a:t>；</a:t>
            </a:r>
            <a:endParaRPr lang="en-US" b="0">
              <a:ea typeface="宋体" panose="02010600030101010101" pitchFamily="2" charset="-122"/>
            </a:endParaRPr>
          </a:p>
          <a:p>
            <a:pPr indent="0"/>
            <a:r>
              <a:rPr lang="en-US" b="0">
                <a:ea typeface="宋体" panose="02010600030101010101" pitchFamily="2" charset="-122"/>
              </a:rPr>
              <a:t>          3</a:t>
            </a:r>
            <a:r>
              <a:rPr b="0">
                <a:ea typeface="宋体" panose="02010600030101010101" pitchFamily="2" charset="-122"/>
              </a:rPr>
              <a:t>）为确保程序运行的正确性，需要通过相同的方法建立一个新工程，命名为Cordic_Test_tb。在该程序里，通过调用主程序，再通过变换输入值来验证程序是否编写正确；</a:t>
            </a:r>
            <a:endParaRPr b="0">
              <a:ea typeface="宋体" panose="02010600030101010101" pitchFamily="2" charset="-122"/>
            </a:endParaRPr>
          </a:p>
          <a:p>
            <a:pPr indent="0"/>
            <a:r>
              <a:rPr b="0">
                <a:ea typeface="宋体" panose="02010600030101010101" pitchFamily="2" charset="-122"/>
              </a:rPr>
              <a:t>          </a:t>
            </a:r>
            <a:r>
              <a:rPr lang="en-US" b="0">
                <a:ea typeface="宋体" panose="02010600030101010101" pitchFamily="2" charset="-122"/>
              </a:rPr>
              <a:t>4</a:t>
            </a:r>
            <a:r>
              <a:rPr b="0">
                <a:ea typeface="宋体" panose="02010600030101010101" pitchFamily="2" charset="-122"/>
              </a:rPr>
              <a:t>）确保程序语法无误后，在library选项卡里右击testbench程序，这里的工程名是Cordic_Test_tb，点击Simlate进行仿真。</a:t>
            </a:r>
            <a:endParaRPr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重要程序</a:t>
            </a:r>
            <a:r>
              <a:rPr lang="en-US" altLang="zh-CN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8" y="-303123"/>
            <a:ext cx="2652332" cy="24917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0" y="2724150"/>
            <a:ext cx="9007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ea typeface="宋体" panose="02010600030101010101" pitchFamily="2" charset="-122"/>
              </a:rPr>
              <a:t>         </a:t>
            </a:r>
            <a:endParaRPr b="0">
              <a:ea typeface="宋体" panose="02010600030101010101" pitchFamily="2" charset="-122"/>
            </a:endParaRPr>
          </a:p>
        </p:txBody>
      </p:sp>
      <p:pic>
        <p:nvPicPr>
          <p:cNvPr id="16" name="图片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38650" y="2416175"/>
            <a:ext cx="4849495" cy="3814445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876935" y="2512695"/>
            <a:ext cx="2973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ip核设置：</a:t>
            </a:r>
            <a:endParaRPr lang="zh-CN" altLang="en-US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对角度进行宏定义，将360°用16位二进制进行表示，每一度为2^16/360。</a:t>
            </a:r>
            <a:endParaRPr lang="zh-CN" altLang="en-US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重要程序</a:t>
            </a:r>
            <a:r>
              <a:rPr lang="en-US" altLang="zh-CN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8" y="-303123"/>
            <a:ext cx="2652332" cy="24917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0" y="2724150"/>
            <a:ext cx="9007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ea typeface="宋体" panose="02010600030101010101" pitchFamily="2" charset="-122"/>
              </a:rPr>
              <a:t>         </a:t>
            </a:r>
            <a:endParaRPr b="0">
              <a:ea typeface="宋体" panose="02010600030101010101" pitchFamily="2" charset="-122"/>
            </a:endParaRPr>
          </a:p>
        </p:txBody>
      </p:sp>
      <p:pic>
        <p:nvPicPr>
          <p:cNvPr id="4" name="图片 4" descr="360软件小助手截图20180606142430"/>
          <p:cNvPicPr/>
          <p:nvPr/>
        </p:nvPicPr>
        <p:blipFill>
          <a:blip r:embed="rId2"/>
          <a:stretch>
            <a:fillRect/>
          </a:stretch>
        </p:blipFill>
        <p:spPr>
          <a:xfrm>
            <a:off x="7015480" y="1365885"/>
            <a:ext cx="4471670" cy="5103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4780" y="2043430"/>
            <a:ext cx="52127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b="1" dirty="0" smtClean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求出结果，并在后置处理单元中进行处理：</a:t>
            </a:r>
            <a:endParaRPr lang="zh-CN" altLang="en-US" b="1" dirty="0" smtClean="0">
              <a:solidFill>
                <a:srgbClr val="B4C7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/>
            <a:r>
              <a:rPr lang="zh-CN" altLang="en-US" b="1" dirty="0" smtClean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由于初始时对角度进行处理，此时输出值为改变输入值的对应结果。故此进行相位判断，随后进行正余弦校正，从而输出对应远角度的正余弦值。</a:t>
            </a:r>
            <a:endParaRPr lang="zh-CN" altLang="en-US" b="1" dirty="0" smtClean="0">
              <a:solidFill>
                <a:srgbClr val="B4C7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/>
            <a:r>
              <a:rPr lang="zh-CN" altLang="en-US" b="1" dirty="0" smtClean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l）当输入角度0≤ ≤π/2，phase17[16:15]=00；输出不需转变的正、余弦值；</a:t>
            </a:r>
            <a:endParaRPr lang="zh-CN" altLang="en-US" b="1" dirty="0" smtClean="0">
              <a:solidFill>
                <a:srgbClr val="B4C7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/>
            <a:r>
              <a:rPr lang="zh-CN" altLang="en-US" b="1" dirty="0" smtClean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2）当输入角度π/2≤ ≤π，phase17[16:15]=01；正余弦函数交换输出，正弦不变，余弦取反；</a:t>
            </a:r>
            <a:endParaRPr lang="zh-CN" altLang="en-US" b="1" dirty="0" smtClean="0">
              <a:solidFill>
                <a:srgbClr val="B4C7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/>
            <a:r>
              <a:rPr lang="zh-CN" altLang="en-US" b="1" dirty="0" smtClean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3）当输入角度π≤ ≤3π/2，phase17[16:15]=10；正余弦均取反值，之后输出；</a:t>
            </a:r>
            <a:endParaRPr lang="zh-CN" altLang="en-US" b="1" dirty="0" smtClean="0">
              <a:solidFill>
                <a:srgbClr val="B4C7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/>
            <a:r>
              <a:rPr lang="zh-CN" altLang="en-US" b="1" dirty="0" smtClean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4）当输入角度3π/2≤ ≤2π，phase17[16:15]=11；正余弦函数交换输出，余弦不变，正弦取反。</a:t>
            </a:r>
            <a:endParaRPr lang="zh-CN" altLang="en-US" b="1" dirty="0" smtClean="0">
              <a:solidFill>
                <a:srgbClr val="B4C7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3357880" y="1336675"/>
            <a:ext cx="7832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Simlink</a:t>
            </a:r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Modesim</a:t>
            </a:r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对比波形</a:t>
            </a:r>
            <a:endParaRPr lang="zh-CN" altLang="en-US" sz="4000" b="1" spc="300" dirty="0" smtClean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814768" y="-25128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8"/>
          <p:cNvSpPr>
            <a:spLocks noEditPoints="1"/>
          </p:cNvSpPr>
          <p:nvPr/>
        </p:nvSpPr>
        <p:spPr bwMode="auto">
          <a:xfrm>
            <a:off x="1774546" y="428054"/>
            <a:ext cx="1250331" cy="1156636"/>
          </a:xfrm>
          <a:custGeom>
            <a:avLst/>
            <a:gdLst>
              <a:gd name="T0" fmla="*/ 380 w 491"/>
              <a:gd name="T1" fmla="*/ 30 h 454"/>
              <a:gd name="T2" fmla="*/ 205 w 491"/>
              <a:gd name="T3" fmla="*/ 119 h 454"/>
              <a:gd name="T4" fmla="*/ 205 w 491"/>
              <a:gd name="T5" fmla="*/ 137 h 454"/>
              <a:gd name="T6" fmla="*/ 105 w 491"/>
              <a:gd name="T7" fmla="*/ 199 h 454"/>
              <a:gd name="T8" fmla="*/ 5 w 491"/>
              <a:gd name="T9" fmla="*/ 256 h 454"/>
              <a:gd name="T10" fmla="*/ 23 w 491"/>
              <a:gd name="T11" fmla="*/ 317 h 454"/>
              <a:gd name="T12" fmla="*/ 32 w 491"/>
              <a:gd name="T13" fmla="*/ 321 h 454"/>
              <a:gd name="T14" fmla="*/ 143 w 491"/>
              <a:gd name="T15" fmla="*/ 290 h 454"/>
              <a:gd name="T16" fmla="*/ 151 w 491"/>
              <a:gd name="T17" fmla="*/ 294 h 454"/>
              <a:gd name="T18" fmla="*/ 257 w 491"/>
              <a:gd name="T19" fmla="*/ 273 h 454"/>
              <a:gd name="T20" fmla="*/ 266 w 491"/>
              <a:gd name="T21" fmla="*/ 277 h 454"/>
              <a:gd name="T22" fmla="*/ 454 w 491"/>
              <a:gd name="T23" fmla="*/ 216 h 454"/>
              <a:gd name="T24" fmla="*/ 384 w 491"/>
              <a:gd name="T25" fmla="*/ 34 h 454"/>
              <a:gd name="T26" fmla="*/ 17 w 491"/>
              <a:gd name="T27" fmla="*/ 266 h 454"/>
              <a:gd name="T28" fmla="*/ 134 w 491"/>
              <a:gd name="T29" fmla="*/ 269 h 454"/>
              <a:gd name="T30" fmla="*/ 153 w 491"/>
              <a:gd name="T31" fmla="*/ 279 h 454"/>
              <a:gd name="T32" fmla="*/ 150 w 491"/>
              <a:gd name="T33" fmla="*/ 271 h 454"/>
              <a:gd name="T34" fmla="*/ 124 w 491"/>
              <a:gd name="T35" fmla="*/ 208 h 454"/>
              <a:gd name="T36" fmla="*/ 210 w 491"/>
              <a:gd name="T37" fmla="*/ 151 h 454"/>
              <a:gd name="T38" fmla="*/ 249 w 491"/>
              <a:gd name="T39" fmla="*/ 251 h 454"/>
              <a:gd name="T40" fmla="*/ 268 w 491"/>
              <a:gd name="T41" fmla="*/ 261 h 454"/>
              <a:gd name="T42" fmla="*/ 265 w 491"/>
              <a:gd name="T43" fmla="*/ 253 h 454"/>
              <a:gd name="T44" fmla="*/ 217 w 491"/>
              <a:gd name="T45" fmla="*/ 129 h 454"/>
              <a:gd name="T46" fmla="*/ 438 w 491"/>
              <a:gd name="T47" fmla="*/ 209 h 454"/>
              <a:gd name="T48" fmla="*/ 405 w 491"/>
              <a:gd name="T49" fmla="*/ 6 h 454"/>
              <a:gd name="T50" fmla="*/ 392 w 491"/>
              <a:gd name="T51" fmla="*/ 11 h 454"/>
              <a:gd name="T52" fmla="*/ 483 w 491"/>
              <a:gd name="T53" fmla="*/ 228 h 454"/>
              <a:gd name="T54" fmla="*/ 490 w 491"/>
              <a:gd name="T55" fmla="*/ 218 h 454"/>
              <a:gd name="T56" fmla="*/ 250 w 491"/>
              <a:gd name="T57" fmla="*/ 298 h 454"/>
              <a:gd name="T58" fmla="*/ 179 w 491"/>
              <a:gd name="T59" fmla="*/ 327 h 454"/>
              <a:gd name="T60" fmla="*/ 96 w 491"/>
              <a:gd name="T61" fmla="*/ 442 h 454"/>
              <a:gd name="T62" fmla="*/ 101 w 491"/>
              <a:gd name="T63" fmla="*/ 454 h 454"/>
              <a:gd name="T64" fmla="*/ 189 w 491"/>
              <a:gd name="T65" fmla="*/ 355 h 454"/>
              <a:gd name="T66" fmla="*/ 221 w 491"/>
              <a:gd name="T67" fmla="*/ 447 h 454"/>
              <a:gd name="T68" fmla="*/ 236 w 491"/>
              <a:gd name="T69" fmla="*/ 447 h 454"/>
              <a:gd name="T70" fmla="*/ 268 w 491"/>
              <a:gd name="T71" fmla="*/ 355 h 454"/>
              <a:gd name="T72" fmla="*/ 356 w 491"/>
              <a:gd name="T73" fmla="*/ 454 h 454"/>
              <a:gd name="T74" fmla="*/ 361 w 491"/>
              <a:gd name="T75" fmla="*/ 442 h 454"/>
              <a:gd name="T76" fmla="*/ 278 w 491"/>
              <a:gd name="T77" fmla="*/ 328 h 454"/>
              <a:gd name="T78" fmla="*/ 264 w 491"/>
              <a:gd name="T79" fmla="*/ 341 h 454"/>
              <a:gd name="T80" fmla="*/ 193 w 491"/>
              <a:gd name="T81" fmla="*/ 327 h 454"/>
              <a:gd name="T82" fmla="*/ 250 w 491"/>
              <a:gd name="T83" fmla="*/ 312 h 454"/>
              <a:gd name="T84" fmla="*/ 264 w 491"/>
              <a:gd name="T85" fmla="*/ 341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1" h="454">
                <a:moveTo>
                  <a:pt x="384" y="34"/>
                </a:moveTo>
                <a:cubicBezTo>
                  <a:pt x="383" y="32"/>
                  <a:pt x="381" y="31"/>
                  <a:pt x="380" y="30"/>
                </a:cubicBezTo>
                <a:cubicBezTo>
                  <a:pt x="378" y="29"/>
                  <a:pt x="376" y="29"/>
                  <a:pt x="374" y="30"/>
                </a:cubicBezTo>
                <a:cubicBezTo>
                  <a:pt x="205" y="119"/>
                  <a:pt x="205" y="119"/>
                  <a:pt x="205" y="119"/>
                </a:cubicBezTo>
                <a:cubicBezTo>
                  <a:pt x="202" y="121"/>
                  <a:pt x="201" y="125"/>
                  <a:pt x="202" y="128"/>
                </a:cubicBezTo>
                <a:cubicBezTo>
                  <a:pt x="205" y="137"/>
                  <a:pt x="205" y="137"/>
                  <a:pt x="205" y="137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5" y="192"/>
                  <a:pt x="104" y="196"/>
                  <a:pt x="105" y="199"/>
                </a:cubicBezTo>
                <a:cubicBezTo>
                  <a:pt x="108" y="207"/>
                  <a:pt x="108" y="207"/>
                  <a:pt x="108" y="207"/>
                </a:cubicBezTo>
                <a:cubicBezTo>
                  <a:pt x="5" y="256"/>
                  <a:pt x="5" y="256"/>
                  <a:pt x="5" y="256"/>
                </a:cubicBezTo>
                <a:cubicBezTo>
                  <a:pt x="2" y="258"/>
                  <a:pt x="0" y="262"/>
                  <a:pt x="1" y="266"/>
                </a:cubicBezTo>
                <a:cubicBezTo>
                  <a:pt x="23" y="317"/>
                  <a:pt x="23" y="317"/>
                  <a:pt x="23" y="317"/>
                </a:cubicBezTo>
                <a:cubicBezTo>
                  <a:pt x="24" y="319"/>
                  <a:pt x="26" y="321"/>
                  <a:pt x="29" y="321"/>
                </a:cubicBezTo>
                <a:cubicBezTo>
                  <a:pt x="30" y="321"/>
                  <a:pt x="31" y="321"/>
                  <a:pt x="32" y="321"/>
                </a:cubicBezTo>
                <a:cubicBezTo>
                  <a:pt x="139" y="282"/>
                  <a:pt x="139" y="282"/>
                  <a:pt x="139" y="282"/>
                </a:cubicBezTo>
                <a:cubicBezTo>
                  <a:pt x="143" y="290"/>
                  <a:pt x="143" y="290"/>
                  <a:pt x="143" y="290"/>
                </a:cubicBezTo>
                <a:cubicBezTo>
                  <a:pt x="144" y="293"/>
                  <a:pt x="146" y="294"/>
                  <a:pt x="149" y="294"/>
                </a:cubicBezTo>
                <a:cubicBezTo>
                  <a:pt x="150" y="294"/>
                  <a:pt x="151" y="294"/>
                  <a:pt x="151" y="294"/>
                </a:cubicBezTo>
                <a:cubicBezTo>
                  <a:pt x="254" y="265"/>
                  <a:pt x="254" y="265"/>
                  <a:pt x="254" y="265"/>
                </a:cubicBezTo>
                <a:cubicBezTo>
                  <a:pt x="257" y="273"/>
                  <a:pt x="257" y="273"/>
                  <a:pt x="257" y="273"/>
                </a:cubicBezTo>
                <a:cubicBezTo>
                  <a:pt x="258" y="275"/>
                  <a:pt x="261" y="277"/>
                  <a:pt x="264" y="277"/>
                </a:cubicBezTo>
                <a:cubicBezTo>
                  <a:pt x="265" y="277"/>
                  <a:pt x="265" y="277"/>
                  <a:pt x="266" y="277"/>
                </a:cubicBezTo>
                <a:cubicBezTo>
                  <a:pt x="450" y="220"/>
                  <a:pt x="450" y="220"/>
                  <a:pt x="450" y="220"/>
                </a:cubicBezTo>
                <a:cubicBezTo>
                  <a:pt x="452" y="220"/>
                  <a:pt x="453" y="218"/>
                  <a:pt x="454" y="216"/>
                </a:cubicBezTo>
                <a:cubicBezTo>
                  <a:pt x="455" y="215"/>
                  <a:pt x="455" y="213"/>
                  <a:pt x="454" y="211"/>
                </a:cubicBezTo>
                <a:cubicBezTo>
                  <a:pt x="384" y="34"/>
                  <a:pt x="384" y="34"/>
                  <a:pt x="384" y="34"/>
                </a:cubicBezTo>
                <a:close/>
                <a:moveTo>
                  <a:pt x="33" y="305"/>
                </a:moveTo>
                <a:cubicBezTo>
                  <a:pt x="17" y="266"/>
                  <a:pt x="17" y="266"/>
                  <a:pt x="17" y="266"/>
                </a:cubicBezTo>
                <a:cubicBezTo>
                  <a:pt x="114" y="220"/>
                  <a:pt x="114" y="220"/>
                  <a:pt x="114" y="220"/>
                </a:cubicBezTo>
                <a:cubicBezTo>
                  <a:pt x="134" y="269"/>
                  <a:pt x="134" y="269"/>
                  <a:pt x="134" y="269"/>
                </a:cubicBezTo>
                <a:lnTo>
                  <a:pt x="33" y="305"/>
                </a:lnTo>
                <a:close/>
                <a:moveTo>
                  <a:pt x="153" y="279"/>
                </a:moveTo>
                <a:cubicBezTo>
                  <a:pt x="150" y="271"/>
                  <a:pt x="150" y="271"/>
                  <a:pt x="150" y="271"/>
                </a:cubicBezTo>
                <a:cubicBezTo>
                  <a:pt x="150" y="271"/>
                  <a:pt x="150" y="271"/>
                  <a:pt x="150" y="271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1" y="200"/>
                  <a:pt x="121" y="200"/>
                  <a:pt x="121" y="200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49" y="251"/>
                  <a:pt x="249" y="251"/>
                  <a:pt x="249" y="251"/>
                </a:cubicBezTo>
                <a:lnTo>
                  <a:pt x="153" y="279"/>
                </a:lnTo>
                <a:close/>
                <a:moveTo>
                  <a:pt x="268" y="261"/>
                </a:moveTo>
                <a:cubicBezTo>
                  <a:pt x="265" y="254"/>
                  <a:pt x="265" y="254"/>
                  <a:pt x="265" y="254"/>
                </a:cubicBezTo>
                <a:cubicBezTo>
                  <a:pt x="265" y="254"/>
                  <a:pt x="265" y="253"/>
                  <a:pt x="265" y="253"/>
                </a:cubicBezTo>
                <a:cubicBezTo>
                  <a:pt x="256" y="231"/>
                  <a:pt x="256" y="231"/>
                  <a:pt x="256" y="231"/>
                </a:cubicBezTo>
                <a:cubicBezTo>
                  <a:pt x="217" y="129"/>
                  <a:pt x="217" y="129"/>
                  <a:pt x="217" y="129"/>
                </a:cubicBezTo>
                <a:cubicBezTo>
                  <a:pt x="373" y="46"/>
                  <a:pt x="373" y="46"/>
                  <a:pt x="373" y="46"/>
                </a:cubicBezTo>
                <a:cubicBezTo>
                  <a:pt x="438" y="209"/>
                  <a:pt x="438" y="209"/>
                  <a:pt x="438" y="209"/>
                </a:cubicBezTo>
                <a:lnTo>
                  <a:pt x="268" y="261"/>
                </a:lnTo>
                <a:close/>
                <a:moveTo>
                  <a:pt x="405" y="6"/>
                </a:moveTo>
                <a:cubicBezTo>
                  <a:pt x="403" y="2"/>
                  <a:pt x="399" y="0"/>
                  <a:pt x="396" y="2"/>
                </a:cubicBezTo>
                <a:cubicBezTo>
                  <a:pt x="392" y="3"/>
                  <a:pt x="390" y="7"/>
                  <a:pt x="392" y="11"/>
                </a:cubicBezTo>
                <a:cubicBezTo>
                  <a:pt x="477" y="223"/>
                  <a:pt x="477" y="223"/>
                  <a:pt x="477" y="223"/>
                </a:cubicBezTo>
                <a:cubicBezTo>
                  <a:pt x="478" y="226"/>
                  <a:pt x="480" y="228"/>
                  <a:pt x="483" y="228"/>
                </a:cubicBezTo>
                <a:cubicBezTo>
                  <a:pt x="484" y="228"/>
                  <a:pt x="485" y="227"/>
                  <a:pt x="486" y="227"/>
                </a:cubicBezTo>
                <a:cubicBezTo>
                  <a:pt x="489" y="226"/>
                  <a:pt x="491" y="221"/>
                  <a:pt x="490" y="218"/>
                </a:cubicBezTo>
                <a:cubicBezTo>
                  <a:pt x="405" y="6"/>
                  <a:pt x="405" y="6"/>
                  <a:pt x="405" y="6"/>
                </a:cubicBezTo>
                <a:close/>
                <a:moveTo>
                  <a:pt x="250" y="298"/>
                </a:moveTo>
                <a:cubicBezTo>
                  <a:pt x="207" y="298"/>
                  <a:pt x="207" y="298"/>
                  <a:pt x="207" y="298"/>
                </a:cubicBezTo>
                <a:cubicBezTo>
                  <a:pt x="191" y="298"/>
                  <a:pt x="179" y="311"/>
                  <a:pt x="179" y="327"/>
                </a:cubicBezTo>
                <a:cubicBezTo>
                  <a:pt x="179" y="345"/>
                  <a:pt x="179" y="345"/>
                  <a:pt x="179" y="345"/>
                </a:cubicBezTo>
                <a:cubicBezTo>
                  <a:pt x="96" y="442"/>
                  <a:pt x="96" y="442"/>
                  <a:pt x="96" y="442"/>
                </a:cubicBezTo>
                <a:cubicBezTo>
                  <a:pt x="93" y="445"/>
                  <a:pt x="94" y="450"/>
                  <a:pt x="96" y="452"/>
                </a:cubicBezTo>
                <a:cubicBezTo>
                  <a:pt x="98" y="453"/>
                  <a:pt x="99" y="454"/>
                  <a:pt x="101" y="454"/>
                </a:cubicBezTo>
                <a:cubicBezTo>
                  <a:pt x="103" y="454"/>
                  <a:pt x="105" y="453"/>
                  <a:pt x="106" y="452"/>
                </a:cubicBezTo>
                <a:cubicBezTo>
                  <a:pt x="189" y="355"/>
                  <a:pt x="189" y="355"/>
                  <a:pt x="189" y="355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221" y="447"/>
                  <a:pt x="221" y="447"/>
                  <a:pt x="221" y="447"/>
                </a:cubicBezTo>
                <a:cubicBezTo>
                  <a:pt x="221" y="451"/>
                  <a:pt x="225" y="454"/>
                  <a:pt x="228" y="454"/>
                </a:cubicBezTo>
                <a:cubicBezTo>
                  <a:pt x="232" y="454"/>
                  <a:pt x="236" y="451"/>
                  <a:pt x="236" y="447"/>
                </a:cubicBezTo>
                <a:cubicBezTo>
                  <a:pt x="236" y="355"/>
                  <a:pt x="236" y="355"/>
                  <a:pt x="236" y="355"/>
                </a:cubicBezTo>
                <a:cubicBezTo>
                  <a:pt x="268" y="355"/>
                  <a:pt x="268" y="355"/>
                  <a:pt x="268" y="355"/>
                </a:cubicBezTo>
                <a:cubicBezTo>
                  <a:pt x="350" y="452"/>
                  <a:pt x="350" y="452"/>
                  <a:pt x="350" y="452"/>
                </a:cubicBezTo>
                <a:cubicBezTo>
                  <a:pt x="352" y="453"/>
                  <a:pt x="354" y="454"/>
                  <a:pt x="356" y="454"/>
                </a:cubicBezTo>
                <a:cubicBezTo>
                  <a:pt x="357" y="454"/>
                  <a:pt x="359" y="453"/>
                  <a:pt x="360" y="452"/>
                </a:cubicBezTo>
                <a:cubicBezTo>
                  <a:pt x="363" y="450"/>
                  <a:pt x="364" y="445"/>
                  <a:pt x="361" y="442"/>
                </a:cubicBezTo>
                <a:cubicBezTo>
                  <a:pt x="278" y="345"/>
                  <a:pt x="278" y="345"/>
                  <a:pt x="278" y="345"/>
                </a:cubicBezTo>
                <a:cubicBezTo>
                  <a:pt x="278" y="328"/>
                  <a:pt x="278" y="328"/>
                  <a:pt x="278" y="328"/>
                </a:cubicBezTo>
                <a:cubicBezTo>
                  <a:pt x="278" y="311"/>
                  <a:pt x="266" y="298"/>
                  <a:pt x="250" y="298"/>
                </a:cubicBezTo>
                <a:close/>
                <a:moveTo>
                  <a:pt x="264" y="341"/>
                </a:moveTo>
                <a:cubicBezTo>
                  <a:pt x="193" y="341"/>
                  <a:pt x="193" y="341"/>
                  <a:pt x="193" y="341"/>
                </a:cubicBezTo>
                <a:cubicBezTo>
                  <a:pt x="193" y="327"/>
                  <a:pt x="193" y="327"/>
                  <a:pt x="193" y="327"/>
                </a:cubicBezTo>
                <a:cubicBezTo>
                  <a:pt x="193" y="318"/>
                  <a:pt x="199" y="312"/>
                  <a:pt x="207" y="312"/>
                </a:cubicBezTo>
                <a:cubicBezTo>
                  <a:pt x="250" y="312"/>
                  <a:pt x="250" y="312"/>
                  <a:pt x="250" y="312"/>
                </a:cubicBezTo>
                <a:cubicBezTo>
                  <a:pt x="258" y="312"/>
                  <a:pt x="264" y="319"/>
                  <a:pt x="264" y="328"/>
                </a:cubicBezTo>
                <a:lnTo>
                  <a:pt x="264" y="34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2043430"/>
            <a:ext cx="5438140" cy="36150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535" y="2147570"/>
            <a:ext cx="5714365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73930" y="1677799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57267" y="609600"/>
            <a:ext cx="3730770" cy="781050"/>
            <a:chOff x="3725790" y="847725"/>
            <a:chExt cx="3730770" cy="781050"/>
          </a:xfrm>
        </p:grpSpPr>
        <p:grpSp>
          <p:nvGrpSpPr>
            <p:cNvPr id="9" name="组合 8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直角三角形 14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2422402" y="1698750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441452" y="2564216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CORDIC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441452" y="3425839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基本设计流程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422402" y="4364244"/>
            <a:ext cx="398145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CORDIC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算法的实现与仿真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441452" y="5323449"/>
            <a:ext cx="398145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485557" y="2574616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485557" y="3471433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504607" y="4368250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1485557" y="5302649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>
            <a:fillRect/>
          </a:stretch>
        </p:blipFill>
        <p:spPr>
          <a:xfrm flipH="1">
            <a:off x="9191625" y="0"/>
            <a:ext cx="300037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36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300389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73220" y="2675890"/>
            <a:ext cx="3845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endParaRPr lang="en-US" altLang="zh-CN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论文总结与展望</a:t>
            </a:r>
            <a:endParaRPr lang="zh-CN" altLang="en-US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655620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3874881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609774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530507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598274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020073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276438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379924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060666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407605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297971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3764548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99098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591836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4908546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25858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22995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45564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489237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061642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361315"/>
            <a:ext cx="1914525" cy="190500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/>
          <p:cNvCxnSpPr/>
          <p:nvPr/>
        </p:nvCxnSpPr>
        <p:spPr>
          <a:xfrm flipH="1">
            <a:off x="7999055" y="4136613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3562408" y="4154345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3562409" y="2782111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6810928" y="2255064"/>
            <a:ext cx="1203960" cy="1051561"/>
            <a:chOff x="6842760" y="2637270"/>
            <a:chExt cx="1203960" cy="1051560"/>
          </a:xfrm>
          <a:solidFill>
            <a:schemeClr val="accent4">
              <a:lumMod val="50000"/>
            </a:schemeClr>
          </a:solidFill>
        </p:grpSpPr>
        <p:sp>
          <p:nvSpPr>
            <p:cNvPr id="78" name="六边形 77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5D3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7024263" y="2809107"/>
              <a:ext cx="820724" cy="706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95096" y="3610833"/>
            <a:ext cx="1203960" cy="1051563"/>
            <a:chOff x="6842760" y="4008870"/>
            <a:chExt cx="1203960" cy="1051560"/>
          </a:xfrm>
          <a:solidFill>
            <a:srgbClr val="00B0F0"/>
          </a:solidFill>
        </p:grpSpPr>
        <p:sp>
          <p:nvSpPr>
            <p:cNvPr id="91" name="六边形 90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981635" y="4119152"/>
              <a:ext cx="926211" cy="829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174405" y="3626666"/>
            <a:ext cx="1203960" cy="1051563"/>
            <a:chOff x="4206240" y="4008870"/>
            <a:chExt cx="1203960" cy="1051560"/>
          </a:xfrm>
          <a:solidFill>
            <a:srgbClr val="92D050"/>
          </a:solidFill>
        </p:grpSpPr>
        <p:sp>
          <p:nvSpPr>
            <p:cNvPr id="95" name="六边形 94"/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397857" y="4119152"/>
              <a:ext cx="820725" cy="8299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4174405" y="2255064"/>
            <a:ext cx="1203960" cy="1051561"/>
            <a:chOff x="4206240" y="2637270"/>
            <a:chExt cx="1203960" cy="1051560"/>
          </a:xfrm>
        </p:grpSpPr>
        <p:sp>
          <p:nvSpPr>
            <p:cNvPr id="112" name="六边形 111"/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rgbClr val="6BB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4387743" y="2809107"/>
              <a:ext cx="820724" cy="706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2106528" y="2342096"/>
            <a:ext cx="846455" cy="39751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185268" y="3720822"/>
            <a:ext cx="689610" cy="39751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299026" y="1809670"/>
            <a:ext cx="846455" cy="39751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9298998" y="3445872"/>
            <a:ext cx="689610" cy="39751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 flipH="1">
            <a:off x="7742772" y="2006083"/>
            <a:ext cx="884112" cy="262891"/>
            <a:chOff x="4255294" y="1661160"/>
            <a:chExt cx="1505426" cy="262890"/>
          </a:xfrm>
        </p:grpSpPr>
        <p:cxnSp>
          <p:nvCxnSpPr>
            <p:cNvPr id="134" name="直接连接符 133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组合 135"/>
          <p:cNvGrpSpPr/>
          <p:nvPr/>
        </p:nvGrpSpPr>
        <p:grpSpPr>
          <a:xfrm>
            <a:off x="1124038" y="586193"/>
            <a:ext cx="1887055" cy="1592580"/>
            <a:chOff x="1898659" y="1150358"/>
            <a:chExt cx="1887055" cy="1592580"/>
          </a:xfrm>
          <a:solidFill>
            <a:srgbClr val="B4C7E7"/>
          </a:solidFill>
        </p:grpSpPr>
        <p:sp>
          <p:nvSpPr>
            <p:cNvPr id="137" name="六边形 136"/>
            <p:cNvSpPr/>
            <p:nvPr/>
          </p:nvSpPr>
          <p:spPr>
            <a:xfrm>
              <a:off x="1898659" y="1150358"/>
              <a:ext cx="1887055" cy="15925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2263187" y="1391810"/>
              <a:ext cx="1157999" cy="10763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0" name="TextBox 462"/>
          <p:cNvSpPr txBox="1"/>
          <p:nvPr/>
        </p:nvSpPr>
        <p:spPr>
          <a:xfrm>
            <a:off x="1527392" y="4128548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1" name="TextBox 462"/>
          <p:cNvSpPr txBox="1"/>
          <p:nvPr/>
        </p:nvSpPr>
        <p:spPr>
          <a:xfrm>
            <a:off x="1514242" y="2739660"/>
            <a:ext cx="2031319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学习掌握了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CORDIC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算法的原理思想。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" name="TextBox 462"/>
          <p:cNvSpPr txBox="1"/>
          <p:nvPr/>
        </p:nvSpPr>
        <p:spPr>
          <a:xfrm>
            <a:off x="8706178" y="3843679"/>
            <a:ext cx="2031319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CORDIC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算法的其他形式进行学习掌握。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4" name="TextBox 462"/>
          <p:cNvSpPr txBox="1"/>
          <p:nvPr/>
        </p:nvSpPr>
        <p:spPr>
          <a:xfrm>
            <a:off x="8706543" y="2178487"/>
            <a:ext cx="2310892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能够运用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Verilog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语言对算法进行编程实现。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17181" y="859178"/>
            <a:ext cx="3957637" cy="13142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6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63385" y="2212292"/>
            <a:ext cx="7297990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大学生活即将结束，在此，我要感谢所有教导我的老师和陪伴我一齐成长的同学，他们在我的大学生涯给予了很大的帮助。本论文能够顺利完成，要特别感谢我的导师姚霁老师，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姚霁老师对该论文从选题，构思到最后定稿的各个环节给予细心指引与教导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使我得以最终完成毕业论文设计！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最后，我要向百忙之中抽时间对本文进行审阅，评议和参与本人论文答辩的各位老师表示感谢！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5538" y="5195840"/>
            <a:ext cx="40127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9124780" y="25858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0051851" y="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58803" y="568067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9898719" y="125963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626104" y="534309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199768" y="4512362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033574" y="1599715"/>
            <a:ext cx="429811" cy="42981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27092" y="5343091"/>
            <a:ext cx="833012" cy="83301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355930" y="106585"/>
            <a:ext cx="540348" cy="54034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08128" y="4739129"/>
            <a:ext cx="603962" cy="60396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86308" y="1062297"/>
            <a:ext cx="855406" cy="85540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070669" y="5256032"/>
            <a:ext cx="424645" cy="42464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84935" y="2212292"/>
            <a:ext cx="583277" cy="58327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688212" y="3906117"/>
            <a:ext cx="382457" cy="38245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3400" y="2981235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361315"/>
            <a:ext cx="1914525" cy="190500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4" y="588805"/>
            <a:ext cx="2465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960375" y="3018928"/>
            <a:ext cx="1199118" cy="1188906"/>
            <a:chOff x="9090025" y="1699945"/>
            <a:chExt cx="1304925" cy="1293812"/>
          </a:xfrm>
        </p:grpSpPr>
        <p:sp>
          <p:nvSpPr>
            <p:cNvPr id="61" name="Freeform 153"/>
            <p:cNvSpPr/>
            <p:nvPr/>
          </p:nvSpPr>
          <p:spPr bwMode="auto">
            <a:xfrm>
              <a:off x="9090025" y="1699945"/>
              <a:ext cx="1304925" cy="1293812"/>
            </a:xfrm>
            <a:custGeom>
              <a:avLst/>
              <a:gdLst>
                <a:gd name="T0" fmla="*/ 69 w 69"/>
                <a:gd name="T1" fmla="*/ 58 h 69"/>
                <a:gd name="T2" fmla="*/ 58 w 69"/>
                <a:gd name="T3" fmla="*/ 69 h 69"/>
                <a:gd name="T4" fmla="*/ 11 w 69"/>
                <a:gd name="T5" fmla="*/ 69 h 69"/>
                <a:gd name="T6" fmla="*/ 0 w 69"/>
                <a:gd name="T7" fmla="*/ 58 h 69"/>
                <a:gd name="T8" fmla="*/ 0 w 69"/>
                <a:gd name="T9" fmla="*/ 11 h 69"/>
                <a:gd name="T10" fmla="*/ 11 w 69"/>
                <a:gd name="T11" fmla="*/ 0 h 69"/>
                <a:gd name="T12" fmla="*/ 58 w 69"/>
                <a:gd name="T13" fmla="*/ 0 h 69"/>
                <a:gd name="T14" fmla="*/ 69 w 69"/>
                <a:gd name="T15" fmla="*/ 11 h 69"/>
                <a:gd name="T16" fmla="*/ 69 w 69"/>
                <a:gd name="T17" fmla="*/ 5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9" y="58"/>
                  </a:moveTo>
                  <a:cubicBezTo>
                    <a:pt x="69" y="64"/>
                    <a:pt x="64" y="69"/>
                    <a:pt x="58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5" y="69"/>
                    <a:pt x="0" y="64"/>
                    <a:pt x="0" y="5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9" y="5"/>
                    <a:pt x="69" y="11"/>
                  </a:cubicBezTo>
                  <a:lnTo>
                    <a:pt x="69" y="58"/>
                  </a:lnTo>
                  <a:close/>
                </a:path>
              </a:pathLst>
            </a:custGeom>
            <a:solidFill>
              <a:srgbClr val="6B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2" name="Freeform 154"/>
            <p:cNvSpPr>
              <a:spLocks noEditPoints="1"/>
            </p:cNvSpPr>
            <p:nvPr/>
          </p:nvSpPr>
          <p:spPr bwMode="auto">
            <a:xfrm>
              <a:off x="9410700" y="1980933"/>
              <a:ext cx="663575" cy="825500"/>
            </a:xfrm>
            <a:custGeom>
              <a:avLst/>
              <a:gdLst>
                <a:gd name="T0" fmla="*/ 35 w 35"/>
                <a:gd name="T1" fmla="*/ 31 h 44"/>
                <a:gd name="T2" fmla="*/ 35 w 35"/>
                <a:gd name="T3" fmla="*/ 7 h 44"/>
                <a:gd name="T4" fmla="*/ 29 w 35"/>
                <a:gd name="T5" fmla="*/ 0 h 44"/>
                <a:gd name="T6" fmla="*/ 7 w 35"/>
                <a:gd name="T7" fmla="*/ 0 h 44"/>
                <a:gd name="T8" fmla="*/ 0 w 35"/>
                <a:gd name="T9" fmla="*/ 7 h 44"/>
                <a:gd name="T10" fmla="*/ 0 w 35"/>
                <a:gd name="T11" fmla="*/ 31 h 44"/>
                <a:gd name="T12" fmla="*/ 6 w 35"/>
                <a:gd name="T13" fmla="*/ 37 h 44"/>
                <a:gd name="T14" fmla="*/ 0 w 35"/>
                <a:gd name="T15" fmla="*/ 44 h 44"/>
                <a:gd name="T16" fmla="*/ 6 w 35"/>
                <a:gd name="T17" fmla="*/ 44 h 44"/>
                <a:gd name="T18" fmla="*/ 12 w 35"/>
                <a:gd name="T19" fmla="*/ 37 h 44"/>
                <a:gd name="T20" fmla="*/ 23 w 35"/>
                <a:gd name="T21" fmla="*/ 37 h 44"/>
                <a:gd name="T22" fmla="*/ 29 w 35"/>
                <a:gd name="T23" fmla="*/ 44 h 44"/>
                <a:gd name="T24" fmla="*/ 35 w 35"/>
                <a:gd name="T25" fmla="*/ 44 h 44"/>
                <a:gd name="T26" fmla="*/ 30 w 35"/>
                <a:gd name="T27" fmla="*/ 37 h 44"/>
                <a:gd name="T28" fmla="*/ 35 w 35"/>
                <a:gd name="T29" fmla="*/ 31 h 44"/>
                <a:gd name="T30" fmla="*/ 4 w 35"/>
                <a:gd name="T31" fmla="*/ 31 h 44"/>
                <a:gd name="T32" fmla="*/ 7 w 35"/>
                <a:gd name="T33" fmla="*/ 28 h 44"/>
                <a:gd name="T34" fmla="*/ 10 w 35"/>
                <a:gd name="T35" fmla="*/ 31 h 44"/>
                <a:gd name="T36" fmla="*/ 7 w 35"/>
                <a:gd name="T37" fmla="*/ 34 h 44"/>
                <a:gd name="T38" fmla="*/ 4 w 35"/>
                <a:gd name="T39" fmla="*/ 31 h 44"/>
                <a:gd name="T40" fmla="*/ 28 w 35"/>
                <a:gd name="T41" fmla="*/ 34 h 44"/>
                <a:gd name="T42" fmla="*/ 25 w 35"/>
                <a:gd name="T43" fmla="*/ 31 h 44"/>
                <a:gd name="T44" fmla="*/ 28 w 35"/>
                <a:gd name="T45" fmla="*/ 28 h 44"/>
                <a:gd name="T46" fmla="*/ 31 w 35"/>
                <a:gd name="T47" fmla="*/ 31 h 44"/>
                <a:gd name="T48" fmla="*/ 28 w 35"/>
                <a:gd name="T49" fmla="*/ 34 h 44"/>
                <a:gd name="T50" fmla="*/ 32 w 35"/>
                <a:gd name="T51" fmla="*/ 18 h 44"/>
                <a:gd name="T52" fmla="*/ 29 w 35"/>
                <a:gd name="T53" fmla="*/ 21 h 44"/>
                <a:gd name="T54" fmla="*/ 6 w 35"/>
                <a:gd name="T55" fmla="*/ 21 h 44"/>
                <a:gd name="T56" fmla="*/ 3 w 35"/>
                <a:gd name="T57" fmla="*/ 18 h 44"/>
                <a:gd name="T58" fmla="*/ 3 w 35"/>
                <a:gd name="T59" fmla="*/ 11 h 44"/>
                <a:gd name="T60" fmla="*/ 6 w 35"/>
                <a:gd name="T61" fmla="*/ 8 h 44"/>
                <a:gd name="T62" fmla="*/ 29 w 35"/>
                <a:gd name="T63" fmla="*/ 8 h 44"/>
                <a:gd name="T64" fmla="*/ 32 w 35"/>
                <a:gd name="T65" fmla="*/ 11 h 44"/>
                <a:gd name="T66" fmla="*/ 32 w 35"/>
                <a:gd name="T67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35" y="31"/>
                  </a:moveTo>
                  <a:cubicBezTo>
                    <a:pt x="35" y="7"/>
                    <a:pt x="35" y="7"/>
                    <a:pt x="35" y="7"/>
                  </a:cubicBezTo>
                  <a:cubicBezTo>
                    <a:pt x="35" y="3"/>
                    <a:pt x="32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3" y="37"/>
                    <a:pt x="6" y="3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7"/>
                    <a:pt x="35" y="34"/>
                    <a:pt x="35" y="31"/>
                  </a:cubicBezTo>
                  <a:close/>
                  <a:moveTo>
                    <a:pt x="4" y="31"/>
                  </a:moveTo>
                  <a:cubicBezTo>
                    <a:pt x="4" y="29"/>
                    <a:pt x="5" y="28"/>
                    <a:pt x="7" y="28"/>
                  </a:cubicBezTo>
                  <a:cubicBezTo>
                    <a:pt x="9" y="28"/>
                    <a:pt x="10" y="29"/>
                    <a:pt x="10" y="31"/>
                  </a:cubicBezTo>
                  <a:cubicBezTo>
                    <a:pt x="10" y="32"/>
                    <a:pt x="9" y="34"/>
                    <a:pt x="7" y="34"/>
                  </a:cubicBezTo>
                  <a:cubicBezTo>
                    <a:pt x="5" y="34"/>
                    <a:pt x="4" y="32"/>
                    <a:pt x="4" y="31"/>
                  </a:cubicBezTo>
                  <a:close/>
                  <a:moveTo>
                    <a:pt x="28" y="34"/>
                  </a:moveTo>
                  <a:cubicBezTo>
                    <a:pt x="26" y="34"/>
                    <a:pt x="25" y="32"/>
                    <a:pt x="25" y="31"/>
                  </a:cubicBezTo>
                  <a:cubicBezTo>
                    <a:pt x="25" y="29"/>
                    <a:pt x="26" y="28"/>
                    <a:pt x="28" y="28"/>
                  </a:cubicBezTo>
                  <a:cubicBezTo>
                    <a:pt x="30" y="28"/>
                    <a:pt x="31" y="29"/>
                    <a:pt x="31" y="31"/>
                  </a:cubicBezTo>
                  <a:cubicBezTo>
                    <a:pt x="31" y="32"/>
                    <a:pt x="30" y="34"/>
                    <a:pt x="28" y="34"/>
                  </a:cubicBezTo>
                  <a:close/>
                  <a:moveTo>
                    <a:pt x="32" y="18"/>
                  </a:moveTo>
                  <a:cubicBezTo>
                    <a:pt x="32" y="20"/>
                    <a:pt x="31" y="21"/>
                    <a:pt x="29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3" y="20"/>
                    <a:pt x="3" y="1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5" y="8"/>
                    <a:pt x="6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2" y="9"/>
                    <a:pt x="32" y="11"/>
                  </a:cubicBezTo>
                  <a:lnTo>
                    <a:pt x="3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35919" y="3018927"/>
            <a:ext cx="1199118" cy="1188907"/>
            <a:chOff x="570940" y="2984276"/>
            <a:chExt cx="1304925" cy="1293813"/>
          </a:xfrm>
        </p:grpSpPr>
        <p:sp>
          <p:nvSpPr>
            <p:cNvPr id="65" name="Freeform 306"/>
            <p:cNvSpPr/>
            <p:nvPr/>
          </p:nvSpPr>
          <p:spPr bwMode="auto">
            <a:xfrm>
              <a:off x="570940" y="2984276"/>
              <a:ext cx="1304925" cy="1293813"/>
            </a:xfrm>
            <a:custGeom>
              <a:avLst/>
              <a:gdLst>
                <a:gd name="T0" fmla="*/ 69 w 69"/>
                <a:gd name="T1" fmla="*/ 58 h 69"/>
                <a:gd name="T2" fmla="*/ 58 w 69"/>
                <a:gd name="T3" fmla="*/ 69 h 69"/>
                <a:gd name="T4" fmla="*/ 11 w 69"/>
                <a:gd name="T5" fmla="*/ 69 h 69"/>
                <a:gd name="T6" fmla="*/ 0 w 69"/>
                <a:gd name="T7" fmla="*/ 58 h 69"/>
                <a:gd name="T8" fmla="*/ 0 w 69"/>
                <a:gd name="T9" fmla="*/ 11 h 69"/>
                <a:gd name="T10" fmla="*/ 11 w 69"/>
                <a:gd name="T11" fmla="*/ 0 h 69"/>
                <a:gd name="T12" fmla="*/ 58 w 69"/>
                <a:gd name="T13" fmla="*/ 0 h 69"/>
                <a:gd name="T14" fmla="*/ 69 w 69"/>
                <a:gd name="T15" fmla="*/ 11 h 69"/>
                <a:gd name="T16" fmla="*/ 69 w 69"/>
                <a:gd name="T17" fmla="*/ 5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9" y="58"/>
                  </a:moveTo>
                  <a:cubicBezTo>
                    <a:pt x="69" y="64"/>
                    <a:pt x="64" y="69"/>
                    <a:pt x="58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5" y="69"/>
                    <a:pt x="0" y="64"/>
                    <a:pt x="0" y="5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9" y="5"/>
                    <a:pt x="69" y="11"/>
                  </a:cubicBezTo>
                  <a:lnTo>
                    <a:pt x="69" y="58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" name="Freeform 307"/>
            <p:cNvSpPr/>
            <p:nvPr/>
          </p:nvSpPr>
          <p:spPr bwMode="auto">
            <a:xfrm>
              <a:off x="722032" y="3265047"/>
              <a:ext cx="908050" cy="693738"/>
            </a:xfrm>
            <a:custGeom>
              <a:avLst/>
              <a:gdLst>
                <a:gd name="T0" fmla="*/ 44 w 48"/>
                <a:gd name="T1" fmla="*/ 23 h 37"/>
                <a:gd name="T2" fmla="*/ 43 w 48"/>
                <a:gd name="T3" fmla="*/ 23 h 37"/>
                <a:gd name="T4" fmla="*/ 48 w 48"/>
                <a:gd name="T5" fmla="*/ 21 h 37"/>
                <a:gd name="T6" fmla="*/ 44 w 48"/>
                <a:gd name="T7" fmla="*/ 18 h 37"/>
                <a:gd name="T8" fmla="*/ 38 w 48"/>
                <a:gd name="T9" fmla="*/ 20 h 37"/>
                <a:gd name="T10" fmla="*/ 26 w 48"/>
                <a:gd name="T11" fmla="*/ 14 h 37"/>
                <a:gd name="T12" fmla="*/ 41 w 48"/>
                <a:gd name="T13" fmla="*/ 3 h 37"/>
                <a:gd name="T14" fmla="*/ 37 w 48"/>
                <a:gd name="T15" fmla="*/ 1 h 37"/>
                <a:gd name="T16" fmla="*/ 16 w 48"/>
                <a:gd name="T17" fmla="*/ 8 h 37"/>
                <a:gd name="T18" fmla="*/ 5 w 48"/>
                <a:gd name="T19" fmla="*/ 2 h 37"/>
                <a:gd name="T20" fmla="*/ 2 w 48"/>
                <a:gd name="T21" fmla="*/ 6 h 37"/>
                <a:gd name="T22" fmla="*/ 14 w 48"/>
                <a:gd name="T23" fmla="*/ 12 h 37"/>
                <a:gd name="T24" fmla="*/ 18 w 48"/>
                <a:gd name="T25" fmla="*/ 37 h 37"/>
                <a:gd name="T26" fmla="*/ 20 w 48"/>
                <a:gd name="T27" fmla="*/ 37 h 37"/>
                <a:gd name="T28" fmla="*/ 21 w 48"/>
                <a:gd name="T29" fmla="*/ 37 h 37"/>
                <a:gd name="T30" fmla="*/ 24 w 48"/>
                <a:gd name="T31" fmla="*/ 17 h 37"/>
                <a:gd name="T32" fmla="*/ 35 w 48"/>
                <a:gd name="T33" fmla="*/ 24 h 37"/>
                <a:gd name="T34" fmla="*/ 35 w 48"/>
                <a:gd name="T35" fmla="*/ 31 h 37"/>
                <a:gd name="T36" fmla="*/ 38 w 48"/>
                <a:gd name="T37" fmla="*/ 33 h 37"/>
                <a:gd name="T38" fmla="*/ 40 w 48"/>
                <a:gd name="T39" fmla="*/ 26 h 37"/>
                <a:gd name="T40" fmla="*/ 42 w 48"/>
                <a:gd name="T41" fmla="*/ 27 h 37"/>
                <a:gd name="T42" fmla="*/ 44 w 48"/>
                <a:gd name="T43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7">
                  <a:moveTo>
                    <a:pt x="44" y="23"/>
                  </a:move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4" y="18"/>
                    <a:pt x="30" y="16"/>
                    <a:pt x="26" y="14"/>
                  </a:cubicBezTo>
                  <a:cubicBezTo>
                    <a:pt x="29" y="9"/>
                    <a:pt x="34" y="5"/>
                    <a:pt x="41" y="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22" y="5"/>
                    <a:pt x="16" y="8"/>
                  </a:cubicBezTo>
                  <a:cubicBezTo>
                    <a:pt x="12" y="6"/>
                    <a:pt x="9" y="4"/>
                    <a:pt x="5" y="2"/>
                  </a:cubicBezTo>
                  <a:cubicBezTo>
                    <a:pt x="2" y="0"/>
                    <a:pt x="0" y="4"/>
                    <a:pt x="2" y="6"/>
                  </a:cubicBezTo>
                  <a:cubicBezTo>
                    <a:pt x="6" y="8"/>
                    <a:pt x="10" y="10"/>
                    <a:pt x="14" y="12"/>
                  </a:cubicBezTo>
                  <a:cubicBezTo>
                    <a:pt x="14" y="19"/>
                    <a:pt x="18" y="37"/>
                    <a:pt x="18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19" y="27"/>
                    <a:pt x="24" y="17"/>
                  </a:cubicBezTo>
                  <a:cubicBezTo>
                    <a:pt x="28" y="19"/>
                    <a:pt x="32" y="22"/>
                    <a:pt x="35" y="24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7"/>
                    <a:pt x="41" y="27"/>
                    <a:pt x="42" y="27"/>
                  </a:cubicBezTo>
                  <a:cubicBezTo>
                    <a:pt x="44" y="29"/>
                    <a:pt x="46" y="25"/>
                    <a:pt x="4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02754" y="5216768"/>
            <a:ext cx="1199118" cy="1206411"/>
            <a:chOff x="3686949" y="4830211"/>
            <a:chExt cx="1304925" cy="1312862"/>
          </a:xfrm>
        </p:grpSpPr>
        <p:sp>
          <p:nvSpPr>
            <p:cNvPr id="67" name="Freeform 457"/>
            <p:cNvSpPr/>
            <p:nvPr/>
          </p:nvSpPr>
          <p:spPr bwMode="auto">
            <a:xfrm>
              <a:off x="3686949" y="4830211"/>
              <a:ext cx="1304925" cy="1312862"/>
            </a:xfrm>
            <a:custGeom>
              <a:avLst/>
              <a:gdLst>
                <a:gd name="T0" fmla="*/ 69 w 69"/>
                <a:gd name="T1" fmla="*/ 58 h 70"/>
                <a:gd name="T2" fmla="*/ 58 w 69"/>
                <a:gd name="T3" fmla="*/ 70 h 70"/>
                <a:gd name="T4" fmla="*/ 11 w 69"/>
                <a:gd name="T5" fmla="*/ 70 h 70"/>
                <a:gd name="T6" fmla="*/ 0 w 69"/>
                <a:gd name="T7" fmla="*/ 58 h 70"/>
                <a:gd name="T8" fmla="*/ 0 w 69"/>
                <a:gd name="T9" fmla="*/ 12 h 70"/>
                <a:gd name="T10" fmla="*/ 11 w 69"/>
                <a:gd name="T11" fmla="*/ 0 h 70"/>
                <a:gd name="T12" fmla="*/ 58 w 69"/>
                <a:gd name="T13" fmla="*/ 0 h 70"/>
                <a:gd name="T14" fmla="*/ 69 w 69"/>
                <a:gd name="T15" fmla="*/ 12 h 70"/>
                <a:gd name="T16" fmla="*/ 69 w 69"/>
                <a:gd name="T17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0">
                  <a:moveTo>
                    <a:pt x="69" y="58"/>
                  </a:moveTo>
                  <a:cubicBezTo>
                    <a:pt x="69" y="65"/>
                    <a:pt x="64" y="70"/>
                    <a:pt x="58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5" y="70"/>
                    <a:pt x="0" y="65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9" y="5"/>
                    <a:pt x="69" y="12"/>
                  </a:cubicBezTo>
                  <a:lnTo>
                    <a:pt x="69" y="58"/>
                  </a:lnTo>
                  <a:close/>
                </a:path>
              </a:pathLst>
            </a:custGeom>
            <a:solidFill>
              <a:srgbClr val="F26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18711" y="5266956"/>
              <a:ext cx="1041400" cy="523875"/>
              <a:chOff x="6874327" y="2877286"/>
              <a:chExt cx="1041400" cy="523875"/>
            </a:xfrm>
          </p:grpSpPr>
          <p:sp>
            <p:nvSpPr>
              <p:cNvPr id="68" name="Oval 458"/>
              <p:cNvSpPr>
                <a:spLocks noChangeArrowheads="1"/>
              </p:cNvSpPr>
              <p:nvPr/>
            </p:nvSpPr>
            <p:spPr bwMode="auto">
              <a:xfrm>
                <a:off x="7555365" y="3177324"/>
                <a:ext cx="246063" cy="2238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69" name="Oval 459"/>
              <p:cNvSpPr>
                <a:spLocks noChangeArrowheads="1"/>
              </p:cNvSpPr>
              <p:nvPr/>
            </p:nvSpPr>
            <p:spPr bwMode="auto">
              <a:xfrm>
                <a:off x="7007677" y="3177324"/>
                <a:ext cx="246063" cy="2238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460"/>
              <p:cNvSpPr/>
              <p:nvPr/>
            </p:nvSpPr>
            <p:spPr bwMode="auto">
              <a:xfrm>
                <a:off x="6874327" y="2877286"/>
                <a:ext cx="1041400" cy="374650"/>
              </a:xfrm>
              <a:custGeom>
                <a:avLst/>
                <a:gdLst>
                  <a:gd name="T0" fmla="*/ 55 w 55"/>
                  <a:gd name="T1" fmla="*/ 9 h 20"/>
                  <a:gd name="T2" fmla="*/ 46 w 55"/>
                  <a:gd name="T3" fmla="*/ 5 h 20"/>
                  <a:gd name="T4" fmla="*/ 46 w 55"/>
                  <a:gd name="T5" fmla="*/ 3 h 20"/>
                  <a:gd name="T6" fmla="*/ 46 w 55"/>
                  <a:gd name="T7" fmla="*/ 2 h 20"/>
                  <a:gd name="T8" fmla="*/ 45 w 55"/>
                  <a:gd name="T9" fmla="*/ 2 h 20"/>
                  <a:gd name="T10" fmla="*/ 45 w 55"/>
                  <a:gd name="T11" fmla="*/ 2 h 20"/>
                  <a:gd name="T12" fmla="*/ 43 w 55"/>
                  <a:gd name="T13" fmla="*/ 0 h 20"/>
                  <a:gd name="T14" fmla="*/ 19 w 55"/>
                  <a:gd name="T15" fmla="*/ 0 h 20"/>
                  <a:gd name="T16" fmla="*/ 17 w 55"/>
                  <a:gd name="T17" fmla="*/ 2 h 20"/>
                  <a:gd name="T18" fmla="*/ 17 w 55"/>
                  <a:gd name="T19" fmla="*/ 2 h 20"/>
                  <a:gd name="T20" fmla="*/ 17 w 55"/>
                  <a:gd name="T21" fmla="*/ 2 h 20"/>
                  <a:gd name="T22" fmla="*/ 17 w 55"/>
                  <a:gd name="T23" fmla="*/ 3 h 20"/>
                  <a:gd name="T24" fmla="*/ 17 w 55"/>
                  <a:gd name="T25" fmla="*/ 4 h 20"/>
                  <a:gd name="T26" fmla="*/ 0 w 55"/>
                  <a:gd name="T27" fmla="*/ 9 h 20"/>
                  <a:gd name="T28" fmla="*/ 0 w 55"/>
                  <a:gd name="T29" fmla="*/ 9 h 20"/>
                  <a:gd name="T30" fmla="*/ 0 w 55"/>
                  <a:gd name="T31" fmla="*/ 15 h 20"/>
                  <a:gd name="T32" fmla="*/ 6 w 55"/>
                  <a:gd name="T33" fmla="*/ 20 h 20"/>
                  <a:gd name="T34" fmla="*/ 7 w 55"/>
                  <a:gd name="T35" fmla="*/ 20 h 20"/>
                  <a:gd name="T36" fmla="*/ 13 w 55"/>
                  <a:gd name="T37" fmla="*/ 15 h 20"/>
                  <a:gd name="T38" fmla="*/ 20 w 55"/>
                  <a:gd name="T39" fmla="*/ 20 h 20"/>
                  <a:gd name="T40" fmla="*/ 36 w 55"/>
                  <a:gd name="T41" fmla="*/ 20 h 20"/>
                  <a:gd name="T42" fmla="*/ 42 w 55"/>
                  <a:gd name="T43" fmla="*/ 15 h 20"/>
                  <a:gd name="T44" fmla="*/ 49 w 55"/>
                  <a:gd name="T45" fmla="*/ 20 h 20"/>
                  <a:gd name="T46" fmla="*/ 49 w 55"/>
                  <a:gd name="T47" fmla="*/ 20 h 20"/>
                  <a:gd name="T48" fmla="*/ 55 w 55"/>
                  <a:gd name="T49" fmla="*/ 15 h 20"/>
                  <a:gd name="T50" fmla="*/ 55 w 55"/>
                  <a:gd name="T51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20">
                    <a:moveTo>
                      <a:pt x="55" y="9"/>
                    </a:moveTo>
                    <a:cubicBezTo>
                      <a:pt x="54" y="9"/>
                      <a:pt x="51" y="6"/>
                      <a:pt x="46" y="5"/>
                    </a:cubicBezTo>
                    <a:cubicBezTo>
                      <a:pt x="46" y="4"/>
                      <a:pt x="46" y="4"/>
                      <a:pt x="46" y="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1"/>
                      <a:pt x="44" y="0"/>
                      <a:pt x="4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1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2" y="5"/>
                      <a:pt x="6" y="7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3" y="20"/>
                      <a:pt x="6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7"/>
                      <a:pt x="10" y="15"/>
                      <a:pt x="13" y="15"/>
                    </a:cubicBezTo>
                    <a:cubicBezTo>
                      <a:pt x="17" y="15"/>
                      <a:pt x="19" y="17"/>
                      <a:pt x="20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17"/>
                      <a:pt x="39" y="15"/>
                      <a:pt x="42" y="15"/>
                    </a:cubicBezTo>
                    <a:cubicBezTo>
                      <a:pt x="46" y="15"/>
                      <a:pt x="48" y="17"/>
                      <a:pt x="49" y="20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53" y="20"/>
                      <a:pt x="55" y="18"/>
                      <a:pt x="55" y="15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</p:grpSp>
      </p:grpSp>
      <p:sp>
        <p:nvSpPr>
          <p:cNvPr id="71" name="TextBox 462"/>
          <p:cNvSpPr txBox="1"/>
          <p:nvPr/>
        </p:nvSpPr>
        <p:spPr>
          <a:xfrm>
            <a:off x="827596" y="3374204"/>
            <a:ext cx="2308994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快速，准确地进行计算，进行定位。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B-58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导航系统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4138" y="3001896"/>
            <a:ext cx="22435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航天领域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462"/>
          <p:cNvSpPr txBox="1"/>
          <p:nvPr/>
        </p:nvSpPr>
        <p:spPr>
          <a:xfrm>
            <a:off x="6754592" y="5556444"/>
            <a:ext cx="2245972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既能省存储器资源，又能保证生成的正余弦信号正交性好等特点。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54495" y="5216525"/>
            <a:ext cx="2975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数字控制振荡器NCO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462"/>
          <p:cNvSpPr txBox="1"/>
          <p:nvPr/>
        </p:nvSpPr>
        <p:spPr>
          <a:xfrm>
            <a:off x="9258975" y="3300884"/>
            <a:ext cx="2148212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运用少量乘法器，简单、功耗、速度等方面的性能。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001125" y="2959100"/>
            <a:ext cx="3110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超大规模集成电路实现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右箭头 80"/>
          <p:cNvSpPr/>
          <p:nvPr/>
        </p:nvSpPr>
        <p:spPr>
          <a:xfrm flipH="1">
            <a:off x="4254746" y="3374204"/>
            <a:ext cx="6321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4" name="椭圆 83"/>
          <p:cNvSpPr/>
          <p:nvPr/>
        </p:nvSpPr>
        <p:spPr>
          <a:xfrm>
            <a:off x="5094932" y="2483899"/>
            <a:ext cx="2005344" cy="200534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297829" y="3019071"/>
            <a:ext cx="16097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CORDIC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算法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6" name="右箭头 85"/>
          <p:cNvSpPr/>
          <p:nvPr/>
        </p:nvSpPr>
        <p:spPr>
          <a:xfrm rot="16200000" flipH="1" flipV="1">
            <a:off x="5764911" y="4617506"/>
            <a:ext cx="6321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7" name="右箭头 86"/>
          <p:cNvSpPr/>
          <p:nvPr/>
        </p:nvSpPr>
        <p:spPr>
          <a:xfrm rot="10800000" flipH="1" flipV="1">
            <a:off x="7340810" y="3374204"/>
            <a:ext cx="6321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7" grpId="0"/>
      <p:bldP spid="75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825" y="588645"/>
            <a:ext cx="4121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国内外研究综述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45"/>
          <p:cNvSpPr>
            <a:spLocks noEditPoints="1"/>
          </p:cNvSpPr>
          <p:nvPr/>
        </p:nvSpPr>
        <p:spPr bwMode="auto">
          <a:xfrm>
            <a:off x="2174048" y="218231"/>
            <a:ext cx="1042078" cy="1226613"/>
          </a:xfrm>
          <a:custGeom>
            <a:avLst/>
            <a:gdLst>
              <a:gd name="T0" fmla="*/ 309 w 406"/>
              <a:gd name="T1" fmla="*/ 478 h 478"/>
              <a:gd name="T2" fmla="*/ 230 w 406"/>
              <a:gd name="T3" fmla="*/ 478 h 478"/>
              <a:gd name="T4" fmla="*/ 134 w 406"/>
              <a:gd name="T5" fmla="*/ 382 h 478"/>
              <a:gd name="T6" fmla="*/ 134 w 406"/>
              <a:gd name="T7" fmla="*/ 238 h 478"/>
              <a:gd name="T8" fmla="*/ 231 w 406"/>
              <a:gd name="T9" fmla="*/ 238 h 478"/>
              <a:gd name="T10" fmla="*/ 231 w 406"/>
              <a:gd name="T11" fmla="*/ 270 h 478"/>
              <a:gd name="T12" fmla="*/ 261 w 406"/>
              <a:gd name="T13" fmla="*/ 302 h 478"/>
              <a:gd name="T14" fmla="*/ 277 w 406"/>
              <a:gd name="T15" fmla="*/ 302 h 478"/>
              <a:gd name="T16" fmla="*/ 309 w 406"/>
              <a:gd name="T17" fmla="*/ 270 h 478"/>
              <a:gd name="T18" fmla="*/ 309 w 406"/>
              <a:gd name="T19" fmla="*/ 238 h 478"/>
              <a:gd name="T20" fmla="*/ 406 w 406"/>
              <a:gd name="T21" fmla="*/ 238 h 478"/>
              <a:gd name="T22" fmla="*/ 406 w 406"/>
              <a:gd name="T23" fmla="*/ 382 h 478"/>
              <a:gd name="T24" fmla="*/ 309 w 406"/>
              <a:gd name="T25" fmla="*/ 478 h 478"/>
              <a:gd name="T26" fmla="*/ 309 w 406"/>
              <a:gd name="T27" fmla="*/ 206 h 478"/>
              <a:gd name="T28" fmla="*/ 277 w 406"/>
              <a:gd name="T29" fmla="*/ 174 h 478"/>
              <a:gd name="T30" fmla="*/ 277 w 406"/>
              <a:gd name="T31" fmla="*/ 174 h 478"/>
              <a:gd name="T32" fmla="*/ 277 w 406"/>
              <a:gd name="T33" fmla="*/ 80 h 478"/>
              <a:gd name="T34" fmla="*/ 308 w 406"/>
              <a:gd name="T35" fmla="*/ 79 h 478"/>
              <a:gd name="T36" fmla="*/ 406 w 406"/>
              <a:gd name="T37" fmla="*/ 174 h 478"/>
              <a:gd name="T38" fmla="*/ 406 w 406"/>
              <a:gd name="T39" fmla="*/ 221 h 478"/>
              <a:gd name="T40" fmla="*/ 309 w 406"/>
              <a:gd name="T41" fmla="*/ 221 h 478"/>
              <a:gd name="T42" fmla="*/ 309 w 406"/>
              <a:gd name="T43" fmla="*/ 206 h 478"/>
              <a:gd name="T44" fmla="*/ 263 w 406"/>
              <a:gd name="T45" fmla="*/ 68 h 478"/>
              <a:gd name="T46" fmla="*/ 219 w 406"/>
              <a:gd name="T47" fmla="*/ 20 h 478"/>
              <a:gd name="T48" fmla="*/ 148 w 406"/>
              <a:gd name="T49" fmla="*/ 86 h 478"/>
              <a:gd name="T50" fmla="*/ 145 w 406"/>
              <a:gd name="T51" fmla="*/ 95 h 478"/>
              <a:gd name="T52" fmla="*/ 61 w 406"/>
              <a:gd name="T53" fmla="*/ 173 h 478"/>
              <a:gd name="T54" fmla="*/ 20 w 406"/>
              <a:gd name="T55" fmla="*/ 156 h 478"/>
              <a:gd name="T56" fmla="*/ 0 w 406"/>
              <a:gd name="T57" fmla="*/ 120 h 478"/>
              <a:gd name="T58" fmla="*/ 10 w 406"/>
              <a:gd name="T59" fmla="*/ 110 h 478"/>
              <a:gd name="T60" fmla="*/ 22 w 406"/>
              <a:gd name="T61" fmla="*/ 125 h 478"/>
              <a:gd name="T62" fmla="*/ 62 w 406"/>
              <a:gd name="T63" fmla="*/ 154 h 478"/>
              <a:gd name="T64" fmla="*/ 96 w 406"/>
              <a:gd name="T65" fmla="*/ 140 h 478"/>
              <a:gd name="T66" fmla="*/ 126 w 406"/>
              <a:gd name="T67" fmla="*/ 88 h 478"/>
              <a:gd name="T68" fmla="*/ 133 w 406"/>
              <a:gd name="T69" fmla="*/ 72 h 478"/>
              <a:gd name="T70" fmla="*/ 220 w 406"/>
              <a:gd name="T71" fmla="*/ 0 h 478"/>
              <a:gd name="T72" fmla="*/ 282 w 406"/>
              <a:gd name="T73" fmla="*/ 68 h 478"/>
              <a:gd name="T74" fmla="*/ 263 w 406"/>
              <a:gd name="T75" fmla="*/ 68 h 478"/>
              <a:gd name="T76" fmla="*/ 293 w 406"/>
              <a:gd name="T77" fmla="*/ 214 h 478"/>
              <a:gd name="T78" fmla="*/ 293 w 406"/>
              <a:gd name="T79" fmla="*/ 262 h 478"/>
              <a:gd name="T80" fmla="*/ 269 w 406"/>
              <a:gd name="T81" fmla="*/ 286 h 478"/>
              <a:gd name="T82" fmla="*/ 246 w 406"/>
              <a:gd name="T83" fmla="*/ 262 h 478"/>
              <a:gd name="T84" fmla="*/ 246 w 406"/>
              <a:gd name="T85" fmla="*/ 214 h 478"/>
              <a:gd name="T86" fmla="*/ 269 w 406"/>
              <a:gd name="T87" fmla="*/ 190 h 478"/>
              <a:gd name="T88" fmla="*/ 293 w 406"/>
              <a:gd name="T89" fmla="*/ 214 h 478"/>
              <a:gd name="T90" fmla="*/ 231 w 406"/>
              <a:gd name="T91" fmla="*/ 79 h 478"/>
              <a:gd name="T92" fmla="*/ 262 w 406"/>
              <a:gd name="T93" fmla="*/ 80 h 478"/>
              <a:gd name="T94" fmla="*/ 262 w 406"/>
              <a:gd name="T95" fmla="*/ 174 h 478"/>
              <a:gd name="T96" fmla="*/ 231 w 406"/>
              <a:gd name="T97" fmla="*/ 206 h 478"/>
              <a:gd name="T98" fmla="*/ 231 w 406"/>
              <a:gd name="T99" fmla="*/ 221 h 478"/>
              <a:gd name="T100" fmla="*/ 134 w 406"/>
              <a:gd name="T101" fmla="*/ 221 h 478"/>
              <a:gd name="T102" fmla="*/ 134 w 406"/>
              <a:gd name="T103" fmla="*/ 175 h 478"/>
              <a:gd name="T104" fmla="*/ 231 w 406"/>
              <a:gd name="T105" fmla="*/ 79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06" h="478">
                <a:moveTo>
                  <a:pt x="309" y="478"/>
                </a:moveTo>
                <a:cubicBezTo>
                  <a:pt x="230" y="478"/>
                  <a:pt x="230" y="478"/>
                  <a:pt x="230" y="478"/>
                </a:cubicBezTo>
                <a:cubicBezTo>
                  <a:pt x="177" y="478"/>
                  <a:pt x="134" y="435"/>
                  <a:pt x="134" y="382"/>
                </a:cubicBezTo>
                <a:cubicBezTo>
                  <a:pt x="134" y="238"/>
                  <a:pt x="134" y="238"/>
                  <a:pt x="134" y="238"/>
                </a:cubicBezTo>
                <a:cubicBezTo>
                  <a:pt x="231" y="238"/>
                  <a:pt x="231" y="238"/>
                  <a:pt x="231" y="238"/>
                </a:cubicBezTo>
                <a:cubicBezTo>
                  <a:pt x="231" y="270"/>
                  <a:pt x="231" y="270"/>
                  <a:pt x="231" y="270"/>
                </a:cubicBezTo>
                <a:cubicBezTo>
                  <a:pt x="231" y="288"/>
                  <a:pt x="244" y="302"/>
                  <a:pt x="261" y="302"/>
                </a:cubicBezTo>
                <a:cubicBezTo>
                  <a:pt x="277" y="302"/>
                  <a:pt x="277" y="302"/>
                  <a:pt x="277" y="302"/>
                </a:cubicBezTo>
                <a:cubicBezTo>
                  <a:pt x="295" y="302"/>
                  <a:pt x="309" y="288"/>
                  <a:pt x="309" y="270"/>
                </a:cubicBezTo>
                <a:cubicBezTo>
                  <a:pt x="309" y="238"/>
                  <a:pt x="309" y="238"/>
                  <a:pt x="309" y="238"/>
                </a:cubicBezTo>
                <a:cubicBezTo>
                  <a:pt x="406" y="238"/>
                  <a:pt x="406" y="238"/>
                  <a:pt x="406" y="238"/>
                </a:cubicBezTo>
                <a:cubicBezTo>
                  <a:pt x="406" y="382"/>
                  <a:pt x="406" y="382"/>
                  <a:pt x="406" y="382"/>
                </a:cubicBezTo>
                <a:cubicBezTo>
                  <a:pt x="406" y="435"/>
                  <a:pt x="362" y="478"/>
                  <a:pt x="309" y="478"/>
                </a:cubicBezTo>
                <a:close/>
                <a:moveTo>
                  <a:pt x="309" y="206"/>
                </a:moveTo>
                <a:cubicBezTo>
                  <a:pt x="309" y="189"/>
                  <a:pt x="295" y="174"/>
                  <a:pt x="277" y="174"/>
                </a:cubicBezTo>
                <a:cubicBezTo>
                  <a:pt x="277" y="174"/>
                  <a:pt x="277" y="174"/>
                  <a:pt x="277" y="174"/>
                </a:cubicBezTo>
                <a:cubicBezTo>
                  <a:pt x="277" y="80"/>
                  <a:pt x="277" y="80"/>
                  <a:pt x="277" y="80"/>
                </a:cubicBezTo>
                <a:cubicBezTo>
                  <a:pt x="277" y="80"/>
                  <a:pt x="256" y="79"/>
                  <a:pt x="308" y="79"/>
                </a:cubicBezTo>
                <a:cubicBezTo>
                  <a:pt x="360" y="79"/>
                  <a:pt x="406" y="113"/>
                  <a:pt x="406" y="174"/>
                </a:cubicBezTo>
                <a:cubicBezTo>
                  <a:pt x="406" y="206"/>
                  <a:pt x="406" y="218"/>
                  <a:pt x="406" y="221"/>
                </a:cubicBezTo>
                <a:cubicBezTo>
                  <a:pt x="309" y="221"/>
                  <a:pt x="309" y="221"/>
                  <a:pt x="309" y="221"/>
                </a:cubicBezTo>
                <a:lnTo>
                  <a:pt x="309" y="206"/>
                </a:lnTo>
                <a:close/>
                <a:moveTo>
                  <a:pt x="263" y="68"/>
                </a:moveTo>
                <a:cubicBezTo>
                  <a:pt x="263" y="37"/>
                  <a:pt x="248" y="20"/>
                  <a:pt x="219" y="20"/>
                </a:cubicBezTo>
                <a:cubicBezTo>
                  <a:pt x="188" y="20"/>
                  <a:pt x="165" y="42"/>
                  <a:pt x="148" y="86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26" y="147"/>
                  <a:pt x="98" y="173"/>
                  <a:pt x="61" y="173"/>
                </a:cubicBezTo>
                <a:cubicBezTo>
                  <a:pt x="47" y="173"/>
                  <a:pt x="33" y="167"/>
                  <a:pt x="20" y="156"/>
                </a:cubicBezTo>
                <a:cubicBezTo>
                  <a:pt x="7" y="145"/>
                  <a:pt x="0" y="133"/>
                  <a:pt x="0" y="120"/>
                </a:cubicBezTo>
                <a:cubicBezTo>
                  <a:pt x="0" y="113"/>
                  <a:pt x="4" y="110"/>
                  <a:pt x="10" y="110"/>
                </a:cubicBezTo>
                <a:cubicBezTo>
                  <a:pt x="14" y="110"/>
                  <a:pt x="18" y="115"/>
                  <a:pt x="22" y="125"/>
                </a:cubicBezTo>
                <a:cubicBezTo>
                  <a:pt x="30" y="144"/>
                  <a:pt x="43" y="154"/>
                  <a:pt x="62" y="154"/>
                </a:cubicBezTo>
                <a:cubicBezTo>
                  <a:pt x="76" y="154"/>
                  <a:pt x="87" y="149"/>
                  <a:pt x="96" y="140"/>
                </a:cubicBezTo>
                <a:cubicBezTo>
                  <a:pt x="105" y="131"/>
                  <a:pt x="115" y="114"/>
                  <a:pt x="126" y="88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55" y="24"/>
                  <a:pt x="184" y="0"/>
                  <a:pt x="220" y="0"/>
                </a:cubicBezTo>
                <a:cubicBezTo>
                  <a:pt x="261" y="0"/>
                  <a:pt x="282" y="24"/>
                  <a:pt x="282" y="68"/>
                </a:cubicBezTo>
                <a:lnTo>
                  <a:pt x="263" y="68"/>
                </a:lnTo>
                <a:close/>
                <a:moveTo>
                  <a:pt x="293" y="214"/>
                </a:moveTo>
                <a:cubicBezTo>
                  <a:pt x="293" y="262"/>
                  <a:pt x="293" y="262"/>
                  <a:pt x="293" y="262"/>
                </a:cubicBezTo>
                <a:cubicBezTo>
                  <a:pt x="293" y="275"/>
                  <a:pt x="283" y="286"/>
                  <a:pt x="269" y="286"/>
                </a:cubicBezTo>
                <a:cubicBezTo>
                  <a:pt x="256" y="286"/>
                  <a:pt x="246" y="275"/>
                  <a:pt x="246" y="262"/>
                </a:cubicBezTo>
                <a:cubicBezTo>
                  <a:pt x="246" y="214"/>
                  <a:pt x="246" y="214"/>
                  <a:pt x="246" y="214"/>
                </a:cubicBezTo>
                <a:cubicBezTo>
                  <a:pt x="246" y="201"/>
                  <a:pt x="256" y="190"/>
                  <a:pt x="269" y="190"/>
                </a:cubicBezTo>
                <a:cubicBezTo>
                  <a:pt x="283" y="190"/>
                  <a:pt x="293" y="201"/>
                  <a:pt x="293" y="214"/>
                </a:cubicBezTo>
                <a:close/>
                <a:moveTo>
                  <a:pt x="231" y="79"/>
                </a:moveTo>
                <a:cubicBezTo>
                  <a:pt x="282" y="79"/>
                  <a:pt x="262" y="80"/>
                  <a:pt x="262" y="80"/>
                </a:cubicBezTo>
                <a:cubicBezTo>
                  <a:pt x="262" y="174"/>
                  <a:pt x="262" y="174"/>
                  <a:pt x="262" y="174"/>
                </a:cubicBezTo>
                <a:cubicBezTo>
                  <a:pt x="245" y="174"/>
                  <a:pt x="231" y="189"/>
                  <a:pt x="231" y="206"/>
                </a:cubicBezTo>
                <a:cubicBezTo>
                  <a:pt x="231" y="221"/>
                  <a:pt x="231" y="221"/>
                  <a:pt x="231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4" y="218"/>
                  <a:pt x="134" y="206"/>
                  <a:pt x="134" y="175"/>
                </a:cubicBezTo>
                <a:cubicBezTo>
                  <a:pt x="134" y="113"/>
                  <a:pt x="179" y="79"/>
                  <a:pt x="231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561396" y="2603816"/>
            <a:ext cx="2557424" cy="90775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57241" y="2858302"/>
            <a:ext cx="2163449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统一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1213923" y="2603816"/>
            <a:ext cx="2557424" cy="90775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78577" y="2827504"/>
            <a:ext cx="2225141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提出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8309403" y="2603815"/>
            <a:ext cx="2557424" cy="90775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611619" y="2858301"/>
            <a:ext cx="2163449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繁荣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5961930" y="2603816"/>
            <a:ext cx="2557424" cy="90775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82630" y="2827507"/>
            <a:ext cx="2139485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发展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TextBox 462"/>
          <p:cNvSpPr txBox="1"/>
          <p:nvPr/>
        </p:nvSpPr>
        <p:spPr>
          <a:xfrm>
            <a:off x="1368686" y="4442196"/>
            <a:ext cx="2031319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1959 年在美国航空控制系统的设计中提出。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385653" y="3868790"/>
            <a:ext cx="24415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J.Volder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462"/>
          <p:cNvSpPr txBox="1"/>
          <p:nvPr/>
        </p:nvSpPr>
        <p:spPr>
          <a:xfrm>
            <a:off x="3771341" y="4442196"/>
            <a:ext cx="2031319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提出了统一的CORDIC算法形式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778148" y="3868790"/>
            <a:ext cx="24415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J.S.Walther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462"/>
          <p:cNvSpPr txBox="1"/>
          <p:nvPr/>
        </p:nvSpPr>
        <p:spPr>
          <a:xfrm>
            <a:off x="6021580" y="4442196"/>
            <a:ext cx="2031319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学者纷纷改进算法形式，从而加快效率、提升精度。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961712" y="3868790"/>
            <a:ext cx="244150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P. Pirsch   Bajard，Duprat，Muller 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462"/>
          <p:cNvSpPr txBox="1"/>
          <p:nvPr/>
        </p:nvSpPr>
        <p:spPr>
          <a:xfrm>
            <a:off x="8309403" y="4442196"/>
            <a:ext cx="2031319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提出了表格驱动的 CORDIC 算法 ，利用矩阵乘法单元计算。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326370" y="3868790"/>
            <a:ext cx="24415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众多学者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/>
      <p:bldP spid="67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13520" y="2921419"/>
            <a:ext cx="384542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CORDIC算法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361315"/>
            <a:ext cx="1914525" cy="190500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6320" y="1153795"/>
            <a:ext cx="3447415" cy="2713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95" y="4248150"/>
            <a:ext cx="4376420" cy="922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65" y="5458460"/>
            <a:ext cx="2260600" cy="723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045" y="4313555"/>
            <a:ext cx="3447415" cy="7912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99585" y="407670"/>
            <a:ext cx="200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CORDIC</a:t>
            </a:r>
            <a:r>
              <a:rPr lang="zh-CN" altLang="en-US"/>
              <a:t>算法原理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288"/>
          <p:cNvSpPr>
            <a:spLocks noEditPoints="1"/>
          </p:cNvSpPr>
          <p:nvPr/>
        </p:nvSpPr>
        <p:spPr bwMode="auto">
          <a:xfrm>
            <a:off x="2212851" y="398877"/>
            <a:ext cx="1126363" cy="1127295"/>
          </a:xfrm>
          <a:custGeom>
            <a:avLst/>
            <a:gdLst>
              <a:gd name="T0" fmla="*/ 392 w 512"/>
              <a:gd name="T1" fmla="*/ 0 h 512"/>
              <a:gd name="T2" fmla="*/ 120 w 512"/>
              <a:gd name="T3" fmla="*/ 0 h 512"/>
              <a:gd name="T4" fmla="*/ 0 w 512"/>
              <a:gd name="T5" fmla="*/ 120 h 512"/>
              <a:gd name="T6" fmla="*/ 120 w 512"/>
              <a:gd name="T7" fmla="*/ 240 h 512"/>
              <a:gd name="T8" fmla="*/ 142 w 512"/>
              <a:gd name="T9" fmla="*/ 240 h 512"/>
              <a:gd name="T10" fmla="*/ 240 w 512"/>
              <a:gd name="T11" fmla="*/ 287 h 512"/>
              <a:gd name="T12" fmla="*/ 240 w 512"/>
              <a:gd name="T13" fmla="*/ 448 h 512"/>
              <a:gd name="T14" fmla="*/ 192 w 512"/>
              <a:gd name="T15" fmla="*/ 448 h 512"/>
              <a:gd name="T16" fmla="*/ 128 w 512"/>
              <a:gd name="T17" fmla="*/ 512 h 512"/>
              <a:gd name="T18" fmla="*/ 384 w 512"/>
              <a:gd name="T19" fmla="*/ 512 h 512"/>
              <a:gd name="T20" fmla="*/ 320 w 512"/>
              <a:gd name="T21" fmla="*/ 448 h 512"/>
              <a:gd name="T22" fmla="*/ 272 w 512"/>
              <a:gd name="T23" fmla="*/ 448 h 512"/>
              <a:gd name="T24" fmla="*/ 272 w 512"/>
              <a:gd name="T25" fmla="*/ 287 h 512"/>
              <a:gd name="T26" fmla="*/ 370 w 512"/>
              <a:gd name="T27" fmla="*/ 240 h 512"/>
              <a:gd name="T28" fmla="*/ 392 w 512"/>
              <a:gd name="T29" fmla="*/ 240 h 512"/>
              <a:gd name="T30" fmla="*/ 512 w 512"/>
              <a:gd name="T31" fmla="*/ 120 h 512"/>
              <a:gd name="T32" fmla="*/ 392 w 512"/>
              <a:gd name="T33" fmla="*/ 0 h 512"/>
              <a:gd name="T34" fmla="*/ 32 w 512"/>
              <a:gd name="T35" fmla="*/ 120 h 512"/>
              <a:gd name="T36" fmla="*/ 96 w 512"/>
              <a:gd name="T37" fmla="*/ 36 h 512"/>
              <a:gd name="T38" fmla="*/ 96 w 512"/>
              <a:gd name="T39" fmla="*/ 128 h 512"/>
              <a:gd name="T40" fmla="*/ 117 w 512"/>
              <a:gd name="T41" fmla="*/ 208 h 512"/>
              <a:gd name="T42" fmla="*/ 32 w 512"/>
              <a:gd name="T43" fmla="*/ 120 h 512"/>
              <a:gd name="T44" fmla="*/ 395 w 512"/>
              <a:gd name="T45" fmla="*/ 208 h 512"/>
              <a:gd name="T46" fmla="*/ 416 w 512"/>
              <a:gd name="T47" fmla="*/ 128 h 512"/>
              <a:gd name="T48" fmla="*/ 416 w 512"/>
              <a:gd name="T49" fmla="*/ 36 h 512"/>
              <a:gd name="T50" fmla="*/ 480 w 512"/>
              <a:gd name="T51" fmla="*/ 120 h 512"/>
              <a:gd name="T52" fmla="*/ 395 w 512"/>
              <a:gd name="T53" fmla="*/ 20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2" h="512">
                <a:moveTo>
                  <a:pt x="392" y="0"/>
                </a:move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20"/>
                </a:cubicBezTo>
                <a:cubicBezTo>
                  <a:pt x="0" y="186"/>
                  <a:pt x="54" y="240"/>
                  <a:pt x="120" y="240"/>
                </a:cubicBezTo>
                <a:cubicBezTo>
                  <a:pt x="142" y="240"/>
                  <a:pt x="142" y="240"/>
                  <a:pt x="142" y="240"/>
                </a:cubicBezTo>
                <a:cubicBezTo>
                  <a:pt x="167" y="266"/>
                  <a:pt x="202" y="283"/>
                  <a:pt x="240" y="287"/>
                </a:cubicBezTo>
                <a:cubicBezTo>
                  <a:pt x="240" y="448"/>
                  <a:pt x="240" y="448"/>
                  <a:pt x="240" y="448"/>
                </a:cubicBezTo>
                <a:cubicBezTo>
                  <a:pt x="192" y="448"/>
                  <a:pt x="192" y="448"/>
                  <a:pt x="192" y="448"/>
                </a:cubicBezTo>
                <a:cubicBezTo>
                  <a:pt x="128" y="512"/>
                  <a:pt x="128" y="512"/>
                  <a:pt x="128" y="512"/>
                </a:cubicBezTo>
                <a:cubicBezTo>
                  <a:pt x="384" y="512"/>
                  <a:pt x="384" y="512"/>
                  <a:pt x="384" y="512"/>
                </a:cubicBezTo>
                <a:cubicBezTo>
                  <a:pt x="320" y="448"/>
                  <a:pt x="320" y="448"/>
                  <a:pt x="320" y="448"/>
                </a:cubicBezTo>
                <a:cubicBezTo>
                  <a:pt x="272" y="448"/>
                  <a:pt x="272" y="448"/>
                  <a:pt x="272" y="448"/>
                </a:cubicBezTo>
                <a:cubicBezTo>
                  <a:pt x="272" y="287"/>
                  <a:pt x="272" y="287"/>
                  <a:pt x="272" y="287"/>
                </a:cubicBezTo>
                <a:cubicBezTo>
                  <a:pt x="310" y="283"/>
                  <a:pt x="345" y="266"/>
                  <a:pt x="370" y="240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458" y="240"/>
                  <a:pt x="512" y="186"/>
                  <a:pt x="512" y="120"/>
                </a:cubicBezTo>
                <a:cubicBezTo>
                  <a:pt x="512" y="54"/>
                  <a:pt x="458" y="0"/>
                  <a:pt x="392" y="0"/>
                </a:cubicBezTo>
                <a:close/>
                <a:moveTo>
                  <a:pt x="32" y="120"/>
                </a:moveTo>
                <a:cubicBezTo>
                  <a:pt x="32" y="80"/>
                  <a:pt x="59" y="46"/>
                  <a:pt x="96" y="36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96" y="157"/>
                  <a:pt x="104" y="184"/>
                  <a:pt x="117" y="208"/>
                </a:cubicBezTo>
                <a:cubicBezTo>
                  <a:pt x="70" y="206"/>
                  <a:pt x="32" y="168"/>
                  <a:pt x="32" y="120"/>
                </a:cubicBezTo>
                <a:close/>
                <a:moveTo>
                  <a:pt x="395" y="208"/>
                </a:moveTo>
                <a:cubicBezTo>
                  <a:pt x="408" y="184"/>
                  <a:pt x="416" y="157"/>
                  <a:pt x="416" y="128"/>
                </a:cubicBezTo>
                <a:cubicBezTo>
                  <a:pt x="416" y="36"/>
                  <a:pt x="416" y="36"/>
                  <a:pt x="416" y="36"/>
                </a:cubicBezTo>
                <a:cubicBezTo>
                  <a:pt x="453" y="46"/>
                  <a:pt x="480" y="80"/>
                  <a:pt x="480" y="120"/>
                </a:cubicBezTo>
                <a:cubicBezTo>
                  <a:pt x="480" y="168"/>
                  <a:pt x="442" y="206"/>
                  <a:pt x="395" y="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7630" y="4097020"/>
            <a:ext cx="6015990" cy="1600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3438525"/>
            <a:ext cx="1003935" cy="6584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80" y="4522470"/>
            <a:ext cx="2273300" cy="74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15" y="2159000"/>
            <a:ext cx="3731895" cy="977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圆周旋转</a:t>
            </a:r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41"/>
          <p:cNvSpPr>
            <a:spLocks noEditPoints="1"/>
          </p:cNvSpPr>
          <p:nvPr/>
        </p:nvSpPr>
        <p:spPr bwMode="auto">
          <a:xfrm>
            <a:off x="2053959" y="405590"/>
            <a:ext cx="1480002" cy="947538"/>
          </a:xfrm>
          <a:custGeom>
            <a:avLst/>
            <a:gdLst>
              <a:gd name="T0" fmla="*/ 522 w 674"/>
              <a:gd name="T1" fmla="*/ 221 h 392"/>
              <a:gd name="T2" fmla="*/ 348 w 674"/>
              <a:gd name="T3" fmla="*/ 146 h 392"/>
              <a:gd name="T4" fmla="*/ 151 w 674"/>
              <a:gd name="T5" fmla="*/ 221 h 392"/>
              <a:gd name="T6" fmla="*/ 96 w 674"/>
              <a:gd name="T7" fmla="*/ 198 h 392"/>
              <a:gd name="T8" fmla="*/ 96 w 674"/>
              <a:gd name="T9" fmla="*/ 265 h 392"/>
              <a:gd name="T10" fmla="*/ 111 w 674"/>
              <a:gd name="T11" fmla="*/ 286 h 392"/>
              <a:gd name="T12" fmla="*/ 96 w 674"/>
              <a:gd name="T13" fmla="*/ 306 h 392"/>
              <a:gd name="T14" fmla="*/ 112 w 674"/>
              <a:gd name="T15" fmla="*/ 352 h 392"/>
              <a:gd name="T16" fmla="*/ 64 w 674"/>
              <a:gd name="T17" fmla="*/ 352 h 392"/>
              <a:gd name="T18" fmla="*/ 80 w 674"/>
              <a:gd name="T19" fmla="*/ 306 h 392"/>
              <a:gd name="T20" fmla="*/ 67 w 674"/>
              <a:gd name="T21" fmla="*/ 286 h 392"/>
              <a:gd name="T22" fmla="*/ 80 w 674"/>
              <a:gd name="T23" fmla="*/ 266 h 392"/>
              <a:gd name="T24" fmla="*/ 80 w 674"/>
              <a:gd name="T25" fmla="*/ 191 h 392"/>
              <a:gd name="T26" fmla="*/ 0 w 674"/>
              <a:gd name="T27" fmla="*/ 158 h 392"/>
              <a:gd name="T28" fmla="*/ 352 w 674"/>
              <a:gd name="T29" fmla="*/ 0 h 392"/>
              <a:gd name="T30" fmla="*/ 674 w 674"/>
              <a:gd name="T31" fmla="*/ 160 h 392"/>
              <a:gd name="T32" fmla="*/ 522 w 674"/>
              <a:gd name="T33" fmla="*/ 221 h 392"/>
              <a:gd name="T34" fmla="*/ 344 w 674"/>
              <a:gd name="T35" fmla="*/ 184 h 392"/>
              <a:gd name="T36" fmla="*/ 495 w 674"/>
              <a:gd name="T37" fmla="*/ 238 h 392"/>
              <a:gd name="T38" fmla="*/ 495 w 674"/>
              <a:gd name="T39" fmla="*/ 350 h 392"/>
              <a:gd name="T40" fmla="*/ 336 w 674"/>
              <a:gd name="T41" fmla="*/ 392 h 392"/>
              <a:gd name="T42" fmla="*/ 192 w 674"/>
              <a:gd name="T43" fmla="*/ 350 h 392"/>
              <a:gd name="T44" fmla="*/ 192 w 674"/>
              <a:gd name="T45" fmla="*/ 238 h 392"/>
              <a:gd name="T46" fmla="*/ 344 w 674"/>
              <a:gd name="T47" fmla="*/ 184 h 392"/>
              <a:gd name="T48" fmla="*/ 342 w 674"/>
              <a:gd name="T49" fmla="*/ 368 h 392"/>
              <a:gd name="T50" fmla="*/ 469 w 674"/>
              <a:gd name="T51" fmla="*/ 336 h 392"/>
              <a:gd name="T52" fmla="*/ 342 w 674"/>
              <a:gd name="T53" fmla="*/ 304 h 392"/>
              <a:gd name="T54" fmla="*/ 214 w 674"/>
              <a:gd name="T55" fmla="*/ 336 h 392"/>
              <a:gd name="T56" fmla="*/ 342 w 674"/>
              <a:gd name="T57" fmla="*/ 36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4" h="392">
                <a:moveTo>
                  <a:pt x="522" y="221"/>
                </a:moveTo>
                <a:cubicBezTo>
                  <a:pt x="522" y="221"/>
                  <a:pt x="449" y="146"/>
                  <a:pt x="348" y="146"/>
                </a:cubicBezTo>
                <a:cubicBezTo>
                  <a:pt x="249" y="146"/>
                  <a:pt x="151" y="221"/>
                  <a:pt x="151" y="221"/>
                </a:cubicBezTo>
                <a:cubicBezTo>
                  <a:pt x="96" y="198"/>
                  <a:pt x="96" y="198"/>
                  <a:pt x="96" y="198"/>
                </a:cubicBezTo>
                <a:cubicBezTo>
                  <a:pt x="96" y="265"/>
                  <a:pt x="96" y="265"/>
                  <a:pt x="96" y="265"/>
                </a:cubicBezTo>
                <a:cubicBezTo>
                  <a:pt x="105" y="268"/>
                  <a:pt x="111" y="276"/>
                  <a:pt x="111" y="286"/>
                </a:cubicBezTo>
                <a:cubicBezTo>
                  <a:pt x="111" y="296"/>
                  <a:pt x="104" y="304"/>
                  <a:pt x="96" y="306"/>
                </a:cubicBezTo>
                <a:cubicBezTo>
                  <a:pt x="112" y="352"/>
                  <a:pt x="112" y="352"/>
                  <a:pt x="112" y="352"/>
                </a:cubicBezTo>
                <a:cubicBezTo>
                  <a:pt x="64" y="352"/>
                  <a:pt x="64" y="352"/>
                  <a:pt x="64" y="352"/>
                </a:cubicBezTo>
                <a:cubicBezTo>
                  <a:pt x="80" y="306"/>
                  <a:pt x="80" y="306"/>
                  <a:pt x="80" y="306"/>
                </a:cubicBezTo>
                <a:cubicBezTo>
                  <a:pt x="72" y="303"/>
                  <a:pt x="67" y="295"/>
                  <a:pt x="67" y="286"/>
                </a:cubicBezTo>
                <a:cubicBezTo>
                  <a:pt x="67" y="277"/>
                  <a:pt x="72" y="269"/>
                  <a:pt x="80" y="266"/>
                </a:cubicBezTo>
                <a:cubicBezTo>
                  <a:pt x="80" y="191"/>
                  <a:pt x="80" y="191"/>
                  <a:pt x="80" y="191"/>
                </a:cubicBezTo>
                <a:cubicBezTo>
                  <a:pt x="0" y="158"/>
                  <a:pt x="0" y="158"/>
                  <a:pt x="0" y="158"/>
                </a:cubicBezTo>
                <a:cubicBezTo>
                  <a:pt x="352" y="0"/>
                  <a:pt x="352" y="0"/>
                  <a:pt x="352" y="0"/>
                </a:cubicBezTo>
                <a:cubicBezTo>
                  <a:pt x="674" y="160"/>
                  <a:pt x="674" y="160"/>
                  <a:pt x="674" y="160"/>
                </a:cubicBezTo>
                <a:lnTo>
                  <a:pt x="522" y="221"/>
                </a:lnTo>
                <a:close/>
                <a:moveTo>
                  <a:pt x="344" y="184"/>
                </a:moveTo>
                <a:cubicBezTo>
                  <a:pt x="445" y="184"/>
                  <a:pt x="495" y="238"/>
                  <a:pt x="495" y="238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95" y="350"/>
                  <a:pt x="443" y="392"/>
                  <a:pt x="336" y="392"/>
                </a:cubicBezTo>
                <a:cubicBezTo>
                  <a:pt x="228" y="392"/>
                  <a:pt x="192" y="350"/>
                  <a:pt x="192" y="350"/>
                </a:cubicBezTo>
                <a:cubicBezTo>
                  <a:pt x="192" y="238"/>
                  <a:pt x="192" y="238"/>
                  <a:pt x="192" y="238"/>
                </a:cubicBezTo>
                <a:cubicBezTo>
                  <a:pt x="192" y="238"/>
                  <a:pt x="242" y="184"/>
                  <a:pt x="344" y="184"/>
                </a:cubicBezTo>
                <a:close/>
                <a:moveTo>
                  <a:pt x="342" y="368"/>
                </a:moveTo>
                <a:cubicBezTo>
                  <a:pt x="412" y="368"/>
                  <a:pt x="469" y="353"/>
                  <a:pt x="469" y="336"/>
                </a:cubicBezTo>
                <a:cubicBezTo>
                  <a:pt x="469" y="318"/>
                  <a:pt x="412" y="304"/>
                  <a:pt x="342" y="304"/>
                </a:cubicBezTo>
                <a:cubicBezTo>
                  <a:pt x="271" y="304"/>
                  <a:pt x="214" y="318"/>
                  <a:pt x="214" y="336"/>
                </a:cubicBezTo>
                <a:cubicBezTo>
                  <a:pt x="214" y="353"/>
                  <a:pt x="271" y="368"/>
                  <a:pt x="342" y="3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014534" y="4768804"/>
            <a:ext cx="1857304" cy="1795704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1585" y="2487295"/>
            <a:ext cx="4519295" cy="12045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8075" y="2342515"/>
            <a:ext cx="44621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/>
              <a:t>在旋转模式时：初始角度Zn=θ，dn =sign（Zn），Zn是每次旋转叠加后的角度值。当Zn&gt;0时,代表角度沿逆方向旋转，当Zn&lt;0时，代表角度向量沿正方向旋转。</a:t>
            </a:r>
            <a:endParaRPr lang="zh-CN" altLang="en-US"/>
          </a:p>
          <a:p>
            <a:pPr indent="457200" fontAlgn="auto"/>
            <a:r>
              <a:rPr lang="zh-CN" altLang="en-US"/>
              <a:t>可以令X</a:t>
            </a:r>
            <a:r>
              <a:rPr lang="zh-CN" altLang="en-US" baseline="-25000">
                <a:solidFill>
                  <a:schemeClr val="tx1"/>
                </a:solidFill>
                <a:uFillTx/>
              </a:rPr>
              <a:t>0</a:t>
            </a:r>
            <a:r>
              <a:rPr lang="zh-CN" altLang="en-US"/>
              <a:t>=1/Kn和Y</a:t>
            </a:r>
            <a:r>
              <a:rPr lang="zh-CN" altLang="en-US" baseline="-25000">
                <a:solidFill>
                  <a:schemeClr val="tx1"/>
                </a:solidFill>
                <a:uFillTx/>
              </a:rPr>
              <a:t>0</a:t>
            </a:r>
            <a:r>
              <a:rPr lang="zh-CN" altLang="en-US"/>
              <a:t>=0，随后经过n次迭代，便可计算出当Zn无限逼近0时cosZ</a:t>
            </a:r>
            <a:r>
              <a:rPr lang="zh-CN" altLang="en-US" baseline="-25000">
                <a:solidFill>
                  <a:schemeClr val="tx1"/>
                </a:solidFill>
                <a:uFillTx/>
              </a:rPr>
              <a:t>0</a:t>
            </a:r>
            <a:r>
              <a:rPr lang="zh-CN" altLang="en-US"/>
              <a:t> 与sinZ0 的值。是以，根据CORDIC算法的旋转模式，便能够通过运算，得出所求角的正、余弦值。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2126</Words>
  <Application>WPS 演示</Application>
  <PresentationFormat>自定义</PresentationFormat>
  <Paragraphs>166</Paragraphs>
  <Slides>22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Calibri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天蓝</cp:lastModifiedBy>
  <cp:revision>50</cp:revision>
  <dcterms:created xsi:type="dcterms:W3CDTF">2016-04-29T07:48:00Z</dcterms:created>
  <dcterms:modified xsi:type="dcterms:W3CDTF">2018-06-08T23:20:15Z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2052-10.1.0.7400</vt:lpwstr>
  </property>
</Properties>
</file>