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99" r:id="rId3"/>
    <p:sldId id="384" r:id="rId4"/>
    <p:sldId id="400" r:id="rId5"/>
    <p:sldId id="404" r:id="rId7"/>
    <p:sldId id="426" r:id="rId8"/>
    <p:sldId id="425" r:id="rId9"/>
    <p:sldId id="428" r:id="rId10"/>
    <p:sldId id="429" r:id="rId11"/>
    <p:sldId id="430" r:id="rId12"/>
    <p:sldId id="435" r:id="rId13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D5"/>
    <a:srgbClr val="FFFFCC"/>
    <a:srgbClr val="FFFFFF"/>
    <a:srgbClr val="00508A"/>
    <a:srgbClr val="EB6C15"/>
    <a:srgbClr val="D05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-96" y="-1590"/>
      </p:cViewPr>
      <p:guideLst>
        <p:guide orient="horz" pos="1513"/>
        <p:guide pos="28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89B9B16-B87E-4816-82F5-828E3734733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C1CF46-368E-4C2F-B966-CCF3CE5F611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8EC3D34-8ACD-408B-9C87-27DBCCB80010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657684-CFBA-41A6-A361-F7C50411AA42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1BFF1-C66E-4BF3-98CB-9B2FAAC7117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01D9C-280A-482B-9A12-65FC81D73B0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矩形 2"/>
          <p:cNvSpPr/>
          <p:nvPr userDrawn="1"/>
        </p:nvSpPr>
        <p:spPr>
          <a:xfrm>
            <a:off x="3333750" y="-1588"/>
            <a:ext cx="1263650" cy="5207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4" name="组合 8"/>
          <p:cNvGrpSpPr/>
          <p:nvPr userDrawn="1"/>
        </p:nvGrpSpPr>
        <p:grpSpPr bwMode="auto"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5" name="圆角矩形 4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6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16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1979613" y="141288"/>
            <a:ext cx="1252537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选题背景及意义</a:t>
            </a:r>
            <a:endParaRPr lang="zh-CN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17">
            <a:hlinkClick r:id="" action="ppaction://hlinkshowjump?jump=nextslide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3333750" y="141288"/>
            <a:ext cx="1279525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 smtClean="0">
                <a:latin typeface="+mn-ea"/>
                <a:ea typeface="+mn-ea"/>
              </a:rPr>
              <a:t>论文综述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9" name="TextBox 18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关键技术与难点</a:t>
            </a:r>
            <a:endParaRPr lang="zh-CN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TextBox 19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6213475" y="141288"/>
            <a:ext cx="1528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研究成果与应用</a:t>
            </a:r>
            <a:endParaRPr lang="zh-CN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TextBox 20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7742238" y="149225"/>
            <a:ext cx="1401762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论文总结</a:t>
            </a:r>
            <a:endParaRPr lang="zh-CN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19442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772477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8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73050" y="57150"/>
            <a:ext cx="12430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 userDrawn="1"/>
        </p:nvCxnSpPr>
        <p:spPr>
          <a:xfrm>
            <a:off x="1849438" y="-1588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矩形 2"/>
          <p:cNvSpPr/>
          <p:nvPr userDrawn="1"/>
        </p:nvSpPr>
        <p:spPr>
          <a:xfrm>
            <a:off x="4629150" y="6350"/>
            <a:ext cx="1573213" cy="520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4" name="组合 8"/>
          <p:cNvGrpSpPr/>
          <p:nvPr userDrawn="1"/>
        </p:nvGrpSpPr>
        <p:grpSpPr bwMode="auto"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5" name="圆角矩形 4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6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16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1979613" y="141288"/>
            <a:ext cx="1252537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选题背景及意义</a:t>
            </a:r>
            <a:endParaRPr lang="zh-CN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17">
            <a:hlinkClick r:id="" action="ppaction://hlinkshowjump?jump=nextslide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3333750" y="141288"/>
            <a:ext cx="1279525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论文综述</a:t>
            </a:r>
            <a:endParaRPr lang="zh-CN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TextBox 18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 smtClean="0">
                <a:latin typeface="+mn-ea"/>
                <a:ea typeface="+mn-ea"/>
              </a:rPr>
              <a:t>关键技术与难点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0" name="TextBox 19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6213475" y="141288"/>
            <a:ext cx="1528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研究成果与应用</a:t>
            </a:r>
            <a:endParaRPr lang="zh-CN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TextBox 20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7742238" y="149225"/>
            <a:ext cx="1401762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论文总结</a:t>
            </a:r>
            <a:endParaRPr lang="zh-CN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33401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772477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8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73050" y="57150"/>
            <a:ext cx="12430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 userDrawn="1"/>
        </p:nvCxnSpPr>
        <p:spPr>
          <a:xfrm>
            <a:off x="1849438" y="-1588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矩形 2"/>
          <p:cNvSpPr/>
          <p:nvPr userDrawn="1"/>
        </p:nvSpPr>
        <p:spPr>
          <a:xfrm>
            <a:off x="6194425" y="7938"/>
            <a:ext cx="1547813" cy="5191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4" name="组合 8"/>
          <p:cNvGrpSpPr/>
          <p:nvPr userDrawn="1"/>
        </p:nvGrpSpPr>
        <p:grpSpPr bwMode="auto"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5" name="圆角矩形 4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6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16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1979613" y="141288"/>
            <a:ext cx="1252537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选题背景及意义</a:t>
            </a:r>
            <a:endParaRPr lang="zh-CN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17">
            <a:hlinkClick r:id="" action="ppaction://hlinkshowjump?jump=nextslide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3333750" y="141288"/>
            <a:ext cx="1279525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论文综述</a:t>
            </a:r>
            <a:endParaRPr lang="zh-CN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TextBox 18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关键技术与难点</a:t>
            </a:r>
            <a:endParaRPr lang="zh-CN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TextBox 19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6213475" y="141288"/>
            <a:ext cx="1528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 smtClean="0">
                <a:latin typeface="+mn-ea"/>
                <a:ea typeface="+mn-ea"/>
              </a:rPr>
              <a:t>研究成果与应用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1" name="TextBox 20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7742238" y="149225"/>
            <a:ext cx="1401762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论文总结</a:t>
            </a:r>
            <a:endParaRPr lang="zh-CN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33401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7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73050" y="57150"/>
            <a:ext cx="12430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接连接符 13"/>
          <p:cNvCxnSpPr/>
          <p:nvPr userDrawn="1"/>
        </p:nvCxnSpPr>
        <p:spPr>
          <a:xfrm>
            <a:off x="1849438" y="-1588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602163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矩形 2"/>
          <p:cNvSpPr/>
          <p:nvPr userDrawn="1"/>
        </p:nvSpPr>
        <p:spPr>
          <a:xfrm>
            <a:off x="7769225" y="-4763"/>
            <a:ext cx="1374775" cy="5207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4" name="组合 8"/>
          <p:cNvGrpSpPr/>
          <p:nvPr userDrawn="1"/>
        </p:nvGrpSpPr>
        <p:grpSpPr bwMode="auto"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5" name="圆角矩形 4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6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16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1979613" y="141288"/>
            <a:ext cx="1252537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选题背景及意义</a:t>
            </a:r>
            <a:endParaRPr lang="zh-CN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17">
            <a:hlinkClick r:id="" action="ppaction://hlinkshowjump?jump=nextslide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3333750" y="141288"/>
            <a:ext cx="1279525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论文综述</a:t>
            </a:r>
            <a:endParaRPr lang="zh-CN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TextBox 18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关键技术与难点</a:t>
            </a:r>
            <a:endParaRPr lang="zh-CN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TextBox 19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6205538" y="141288"/>
            <a:ext cx="1554162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研究成果与应用</a:t>
            </a:r>
            <a:endParaRPr lang="zh-CN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TextBox 20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7789863" y="149225"/>
            <a:ext cx="14033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 smtClean="0">
                <a:latin typeface="+mn-ea"/>
                <a:ea typeface="+mn-ea"/>
              </a:rPr>
              <a:t>论文总结</a:t>
            </a:r>
            <a:endParaRPr lang="zh-CN" altLang="en-US" sz="1200" dirty="0">
              <a:latin typeface="+mn-ea"/>
              <a:ea typeface="+mn-ea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33401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7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73050" y="57150"/>
            <a:ext cx="12430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接连接符 13"/>
          <p:cNvCxnSpPr/>
          <p:nvPr userDrawn="1"/>
        </p:nvCxnSpPr>
        <p:spPr>
          <a:xfrm>
            <a:off x="1849438" y="-1588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602163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6176963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4025F-9B42-42E5-8778-2E0AE8157ACB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58C8C-6AFA-4FE3-B7AB-DC633BC7AD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172B-F18E-4A20-8DE1-FECD926B5167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0F447-6939-4BD0-83EC-4B7210CB865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11279-71E3-4A39-96DF-42A2E8ED0A80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53091-49B6-4D1D-B764-E1D6CE55A2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323433" y="474133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0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0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14313"/>
            <a:ext cx="42863" cy="396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solidFill>
                <a:schemeClr val="tx1"/>
              </a:solidFill>
              <a:latin typeface="Nexa Light" panose="02000000000000000000" pitchFamily="50" charset="0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63500" y="214313"/>
            <a:ext cx="42863" cy="396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solidFill>
                <a:schemeClr val="tx1"/>
              </a:solidFill>
              <a:latin typeface="Nexa Light" panose="02000000000000000000" pitchFamily="50" charset="0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8913" y="214313"/>
            <a:ext cx="42862" cy="396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solidFill>
                <a:schemeClr val="tx1"/>
              </a:solidFill>
              <a:latin typeface="Nexa Light" panose="02000000000000000000" pitchFamily="50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25413" y="214313"/>
            <a:ext cx="42862" cy="396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solidFill>
                <a:schemeClr val="tx1"/>
              </a:solidFill>
              <a:latin typeface="Nexa Light" panose="02000000000000000000" pitchFamily="50" charset="0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188913" y="190500"/>
            <a:ext cx="2706687" cy="457200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Nexa Light" panose="02000000000000000000" pitchFamily="50" charset="0"/>
              </a:rPr>
              <a:t>目录</a:t>
            </a:r>
            <a:endParaRPr lang="zh-CN" altLang="en-US" sz="3200" b="1" dirty="0">
              <a:solidFill>
                <a:schemeClr val="tx1"/>
              </a:solidFill>
              <a:latin typeface="Nexa Light" panose="02000000000000000000" pitchFamily="50" charset="0"/>
            </a:endParaRPr>
          </a:p>
        </p:txBody>
      </p:sp>
    </p:spTree>
  </p:cSld>
  <p:clrMapOvr>
    <a:masterClrMapping/>
  </p:clrMapOvr>
  <p:transition spd="slow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14313"/>
            <a:ext cx="42863" cy="396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solidFill>
                <a:schemeClr val="tx1"/>
              </a:solidFill>
              <a:latin typeface="Nexa Light" panose="02000000000000000000" pitchFamily="50" charset="0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63500" y="214313"/>
            <a:ext cx="42863" cy="396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solidFill>
                <a:schemeClr val="tx1"/>
              </a:solidFill>
              <a:latin typeface="Nexa Light" panose="02000000000000000000" pitchFamily="50" charset="0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8913" y="214313"/>
            <a:ext cx="42862" cy="396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solidFill>
                <a:schemeClr val="tx1"/>
              </a:solidFill>
              <a:latin typeface="Nexa Light" panose="02000000000000000000" pitchFamily="50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25413" y="214313"/>
            <a:ext cx="42862" cy="396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solidFill>
                <a:schemeClr val="tx1"/>
              </a:solidFill>
              <a:latin typeface="Nexa Light" panose="02000000000000000000" pitchFamily="50" charset="0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188913" y="190500"/>
            <a:ext cx="3073400" cy="457200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Nexa Light" panose="02000000000000000000" pitchFamily="50" charset="0"/>
              </a:rPr>
              <a:t>点击此处添加标题</a:t>
            </a:r>
            <a:endParaRPr lang="zh-CN" altLang="en-US" sz="2400" b="1" dirty="0">
              <a:solidFill>
                <a:schemeClr val="tx1"/>
              </a:solidFill>
              <a:latin typeface="Nexa Light" panose="02000000000000000000" pitchFamily="50" charset="0"/>
            </a:endParaRPr>
          </a:p>
        </p:txBody>
      </p:sp>
    </p:spTree>
  </p:cSld>
  <p:clrMapOvr>
    <a:masterClrMapping/>
  </p:clrMapOvr>
  <p:transition spd="slow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000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组合 7"/>
          <p:cNvGrpSpPr/>
          <p:nvPr userDrawn="1"/>
        </p:nvGrpSpPr>
        <p:grpSpPr bwMode="auto"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4" name="圆角矩形 3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5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10"/>
          <p:cNvPicPr>
            <a:picLocks noChangeAspect="1"/>
          </p:cNvPicPr>
          <p:nvPr userDrawn="1"/>
        </p:nvPicPr>
        <p:blipFill>
          <a:blip r:embed="rId2" cstate="screen">
            <a:biLevel thresh="50000"/>
            <a:grayscl/>
          </a:blip>
          <a:srcRect/>
          <a:stretch>
            <a:fillRect/>
          </a:stretch>
        </p:blipFill>
        <p:spPr bwMode="auto">
          <a:xfrm>
            <a:off x="150813" y="3175"/>
            <a:ext cx="14478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0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矩形 2"/>
          <p:cNvSpPr/>
          <p:nvPr userDrawn="1"/>
        </p:nvSpPr>
        <p:spPr>
          <a:xfrm>
            <a:off x="1920875" y="-1588"/>
            <a:ext cx="1412875" cy="5207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4" name="组合 8"/>
          <p:cNvGrpSpPr/>
          <p:nvPr userDrawn="1"/>
        </p:nvGrpSpPr>
        <p:grpSpPr bwMode="auto"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5" name="圆角矩形 4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6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16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1979613" y="141288"/>
            <a:ext cx="1252537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选题背景及意义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17">
            <a:hlinkClick r:id="" action="ppaction://hlinkshowjump?jump=nextslide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3333750" y="141288"/>
            <a:ext cx="1279525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论文综述</a:t>
            </a:r>
            <a:endParaRPr lang="zh-CN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TextBox 18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关键技术与难点</a:t>
            </a:r>
            <a:endParaRPr lang="zh-CN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TextBox 19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6213475" y="141288"/>
            <a:ext cx="1528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研究成果与应用</a:t>
            </a:r>
            <a:endParaRPr lang="zh-CN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TextBox 20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7742238" y="149225"/>
            <a:ext cx="1401762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论文总结</a:t>
            </a:r>
            <a:endParaRPr lang="zh-CN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5974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619442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772477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9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73050" y="57150"/>
            <a:ext cx="12430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0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415E68E-5204-40E4-8E5D-122A547CE5FA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C10F1E-0A69-4CC3-A901-81B2A389544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 advTm="0">
    <p:blinds dir="vert"/>
  </p:transition>
  <p:timing>
    <p:tnLst>
      <p:par>
        <p:cTn id="1" dur="indefinite" restart="never" nodeType="tmRoot"/>
      </p:par>
    </p:tnLst>
  </p:timing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emf"/><Relationship Id="rId1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2933" y="187325"/>
            <a:ext cx="341312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  <a:ea typeface="+mn-ea"/>
              </a:rPr>
              <a:t>西安邮电大学自动化学院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3240" y="1364615"/>
            <a:ext cx="762889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基于拱序列的离散曲线匹配方法研究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50850" y="4085908"/>
            <a:ext cx="237013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000" dirty="0"/>
              <a:t>  </a:t>
            </a:r>
            <a:r>
              <a:rPr lang="zh-CN" altLang="en-US" sz="2000" dirty="0"/>
              <a:t>学号</a:t>
            </a:r>
            <a:r>
              <a:rPr lang="zh-CN" altLang="en-US" sz="1800" dirty="0"/>
              <a:t>：</a:t>
            </a:r>
            <a:r>
              <a:rPr lang="en-US" altLang="zh-CN" sz="1800" dirty="0"/>
              <a:t>06141073</a:t>
            </a:r>
            <a:endParaRPr lang="en-US" altLang="zh-CN" sz="1800" dirty="0"/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450850" y="3438208"/>
            <a:ext cx="237013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800" dirty="0"/>
              <a:t>  </a:t>
            </a:r>
            <a:r>
              <a:rPr lang="zh-CN" altLang="en-US" sz="2000" dirty="0"/>
              <a:t>答辩学生：蔡宇杰</a:t>
            </a:r>
            <a:endParaRPr lang="zh-CN" altLang="en-US" sz="2000" dirty="0"/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449263" y="2812415"/>
            <a:ext cx="23717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800"/>
              <a:t>  </a:t>
            </a:r>
            <a:r>
              <a:rPr lang="zh-CN" altLang="en-US" sz="2000"/>
              <a:t>指导老师：邓颖娜</a:t>
            </a:r>
            <a:endParaRPr lang="zh-CN" altLang="en-US" sz="2000"/>
          </a:p>
        </p:txBody>
      </p:sp>
    </p:spTree>
  </p:cSld>
  <p:clrMapOvr>
    <a:masterClrMapping/>
  </p:clrMapOvr>
  <p:transition spd="slow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7555" y="1449705"/>
            <a:ext cx="7628890" cy="11988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感谢各位老师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再见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5125720" y="3837940"/>
            <a:ext cx="35661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800" dirty="0"/>
              <a:t>  </a:t>
            </a:r>
            <a:r>
              <a:rPr lang="zh-CN" altLang="en-US" sz="2000" dirty="0"/>
              <a:t>答辩时间：</a:t>
            </a:r>
            <a:r>
              <a:rPr lang="en-US" altLang="zh-CN" sz="2000" dirty="0" smtClean="0"/>
              <a:t>2018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9</a:t>
            </a:r>
            <a:r>
              <a:rPr lang="zh-CN" altLang="en-US" sz="2000" dirty="0"/>
              <a:t>日</a:t>
            </a:r>
            <a:endParaRPr lang="zh-CN" altLang="en-US" sz="2000" dirty="0"/>
          </a:p>
        </p:txBody>
      </p:sp>
    </p:spTree>
  </p:cSld>
  <p:clrMapOvr>
    <a:masterClrMapping/>
  </p:clrMapOvr>
  <p:transition spd="slow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49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 bwMode="auto">
          <a:xfrm>
            <a:off x="219075" y="1827213"/>
            <a:ext cx="2765425" cy="963612"/>
            <a:chOff x="219753" y="1976522"/>
            <a:chExt cx="2765362" cy="964005"/>
          </a:xfrm>
        </p:grpSpPr>
        <p:sp>
          <p:nvSpPr>
            <p:cNvPr id="38" name="文本框 38"/>
            <p:cNvSpPr txBox="1"/>
            <p:nvPr/>
          </p:nvSpPr>
          <p:spPr>
            <a:xfrm>
              <a:off x="219753" y="2418027"/>
              <a:ext cx="2741551" cy="5225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CONTENTS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sp>
          <p:nvSpPr>
            <p:cNvPr id="55" name="文本框 11"/>
            <p:cNvSpPr txBox="1"/>
            <p:nvPr/>
          </p:nvSpPr>
          <p:spPr>
            <a:xfrm>
              <a:off x="1980251" y="1976522"/>
              <a:ext cx="1004864" cy="5844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</a:rPr>
                <a:t>目录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56" name="文本框 18"/>
          <p:cNvSpPr txBox="1"/>
          <p:nvPr/>
        </p:nvSpPr>
        <p:spPr>
          <a:xfrm>
            <a:off x="4040188" y="1990725"/>
            <a:ext cx="1198880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课题综述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 bwMode="auto">
          <a:xfrm>
            <a:off x="3521075" y="1898650"/>
            <a:ext cx="461963" cy="522288"/>
            <a:chOff x="3521592" y="2047768"/>
            <a:chExt cx="461495" cy="523220"/>
          </a:xfrm>
        </p:grpSpPr>
        <p:sp>
          <p:nvSpPr>
            <p:cNvPr id="58" name="文本框 16"/>
            <p:cNvSpPr txBox="1"/>
            <p:nvPr/>
          </p:nvSpPr>
          <p:spPr>
            <a:xfrm>
              <a:off x="3521592" y="2047768"/>
              <a:ext cx="38537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 flipH="1">
              <a:off x="3737273" y="2227476"/>
              <a:ext cx="245814" cy="246501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文本框 23"/>
          <p:cNvSpPr txBox="1"/>
          <p:nvPr/>
        </p:nvSpPr>
        <p:spPr>
          <a:xfrm>
            <a:off x="3521075" y="2478405"/>
            <a:ext cx="38608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2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cxnSp>
        <p:nvCxnSpPr>
          <p:cNvPr id="67" name="直接连接符 66"/>
          <p:cNvCxnSpPr/>
          <p:nvPr/>
        </p:nvCxnSpPr>
        <p:spPr>
          <a:xfrm flipH="1">
            <a:off x="3736975" y="2657475"/>
            <a:ext cx="246380" cy="246380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27"/>
          <p:cNvSpPr txBox="1"/>
          <p:nvPr/>
        </p:nvSpPr>
        <p:spPr>
          <a:xfrm>
            <a:off x="4040188" y="3128010"/>
            <a:ext cx="1198880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最终结论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73" name="组合 72"/>
          <p:cNvGrpSpPr/>
          <p:nvPr/>
        </p:nvGrpSpPr>
        <p:grpSpPr bwMode="auto">
          <a:xfrm>
            <a:off x="3521075" y="3051175"/>
            <a:ext cx="461963" cy="523875"/>
            <a:chOff x="3521592" y="3200893"/>
            <a:chExt cx="461495" cy="523220"/>
          </a:xfrm>
        </p:grpSpPr>
        <p:sp>
          <p:nvSpPr>
            <p:cNvPr id="74" name="文本框 29"/>
            <p:cNvSpPr txBox="1"/>
            <p:nvPr/>
          </p:nvSpPr>
          <p:spPr>
            <a:xfrm>
              <a:off x="3521592" y="3200893"/>
              <a:ext cx="38537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75" name="直接连接符 74"/>
            <p:cNvCxnSpPr/>
            <p:nvPr/>
          </p:nvCxnSpPr>
          <p:spPr>
            <a:xfrm flipH="1">
              <a:off x="3737273" y="3380057"/>
              <a:ext cx="245814" cy="247340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>
            <a:off x="3278188" y="1990725"/>
            <a:ext cx="0" cy="15462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1"/>
          <p:cNvSpPr txBox="1"/>
          <p:nvPr/>
        </p:nvSpPr>
        <p:spPr>
          <a:xfrm>
            <a:off x="4040188" y="2554288"/>
            <a:ext cx="1198880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研究过程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6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8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 bwMode="auto">
          <a:xfrm>
            <a:off x="827405" y="1009650"/>
            <a:ext cx="3839210" cy="3215388"/>
            <a:chOff x="2954339" y="1349947"/>
            <a:chExt cx="7162269" cy="3028420"/>
          </a:xfrm>
        </p:grpSpPr>
        <p:sp>
          <p:nvSpPr>
            <p:cNvPr id="21521" name="矩形 25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2683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</a:rPr>
                <a:t>随着数字图像处理技术的发展，曲线匹配已经在很多方面得到了广泛的应用，例如医学图像的配准、文物碎片的拼接和产品的检测等各个领域。如何快速高效的对曲线进行匹配，已经成为我们面临的一个重要而且必须解决的问题</a:t>
              </a: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</a:rPr>
                <a:t>。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1522" name="矩形 26"/>
            <p:cNvSpPr>
              <a:spLocks noChangeArrowheads="1"/>
            </p:cNvSpPr>
            <p:nvPr/>
          </p:nvSpPr>
          <p:spPr bwMode="auto">
            <a:xfrm>
              <a:off x="2962631" y="1349947"/>
              <a:ext cx="2760186" cy="346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微软雅黑" panose="020B0503020204020204" pitchFamily="34" charset="-122"/>
                </a:rPr>
                <a:t>选题背景</a:t>
              </a:r>
              <a:endParaRPr lang="zh-CN" altLang="en-US" sz="180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1511" name="组合 36"/>
          <p:cNvGrpSpPr>
            <a:grpSpLocks noChangeAspect="1"/>
          </p:cNvGrpSpPr>
          <p:nvPr/>
        </p:nvGrpSpPr>
        <p:grpSpPr bwMode="auto">
          <a:xfrm>
            <a:off x="271463" y="266700"/>
            <a:ext cx="468312" cy="468313"/>
            <a:chOff x="2558424" y="1401428"/>
            <a:chExt cx="1318727" cy="1318727"/>
          </a:xfrm>
        </p:grpSpPr>
        <p:sp>
          <p:nvSpPr>
            <p:cNvPr id="38" name="椭圆 37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11"/>
            <p:cNvSpPr/>
            <p:nvPr/>
          </p:nvSpPr>
          <p:spPr bwMode="auto">
            <a:xfrm>
              <a:off x="2674651" y="1817163"/>
              <a:ext cx="1086273" cy="594543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782638" y="280988"/>
            <a:ext cx="1722437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课题综述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5010" y="513080"/>
            <a:ext cx="4171315" cy="383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365750" y="4457700"/>
            <a:ext cx="2547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800"/>
              <a:t>流程图</a:t>
            </a:r>
            <a:endParaRPr lang="zh-CN" altLang="en-US" sz="1800"/>
          </a:p>
        </p:txBody>
      </p:sp>
    </p:spTree>
  </p:cSld>
  <p:clrMapOvr>
    <a:masterClrMapping/>
  </p:clrMapOvr>
  <p:transition spd="slow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 bwMode="auto">
          <a:xfrm>
            <a:off x="835978" y="1009650"/>
            <a:ext cx="7496175" cy="907111"/>
            <a:chOff x="2962833" y="1349947"/>
            <a:chExt cx="7162269" cy="854486"/>
          </a:xfrm>
        </p:grpSpPr>
        <p:sp>
          <p:nvSpPr>
            <p:cNvPr id="45" name="矩形 25"/>
            <p:cNvSpPr>
              <a:spLocks noChangeArrowheads="1"/>
            </p:cNvSpPr>
            <p:nvPr/>
          </p:nvSpPr>
          <p:spPr bwMode="auto">
            <a:xfrm>
              <a:off x="2962833" y="1779739"/>
              <a:ext cx="7162269" cy="42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</a:rPr>
                <a:t> </a:t>
              </a: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</a:rPr>
                <a:t>八领域边缘追踪法</a:t>
              </a:r>
              <a:endParaRPr lang="en-US" altLang="zh-CN" sz="1800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6" name="矩形 26"/>
            <p:cNvSpPr>
              <a:spLocks noChangeArrowheads="1"/>
            </p:cNvSpPr>
            <p:nvPr/>
          </p:nvSpPr>
          <p:spPr bwMode="auto">
            <a:xfrm>
              <a:off x="2963100" y="1349947"/>
              <a:ext cx="2317044" cy="375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latin typeface="微软雅黑" panose="020B0503020204020204" pitchFamily="34" charset="-122"/>
                </a:rPr>
                <a:t>1.</a:t>
              </a:r>
              <a:r>
                <a:rPr lang="zh-CN" altLang="en-US" sz="2000">
                  <a:latin typeface="微软雅黑" panose="020B0503020204020204" pitchFamily="34" charset="-122"/>
                </a:rPr>
                <a:t>轮廓曲线特征提取</a:t>
              </a:r>
              <a:endParaRPr lang="zh-CN" altLang="en-US" sz="200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7" name="组合 36"/>
          <p:cNvGrpSpPr>
            <a:grpSpLocks noChangeAspect="1"/>
          </p:cNvGrpSpPr>
          <p:nvPr/>
        </p:nvGrpSpPr>
        <p:grpSpPr bwMode="auto">
          <a:xfrm>
            <a:off x="271463" y="266700"/>
            <a:ext cx="468312" cy="468313"/>
            <a:chOff x="2558424" y="1401428"/>
            <a:chExt cx="1318727" cy="1318727"/>
          </a:xfrm>
        </p:grpSpPr>
        <p:sp>
          <p:nvSpPr>
            <p:cNvPr id="48" name="椭圆 47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Freeform 11"/>
            <p:cNvSpPr/>
            <p:nvPr/>
          </p:nvSpPr>
          <p:spPr bwMode="auto">
            <a:xfrm>
              <a:off x="2674651" y="1817163"/>
              <a:ext cx="1086273" cy="594543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782955" y="281305"/>
            <a:ext cx="147066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研究过程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8" name="图片 18"/>
          <p:cNvPicPr>
            <a:picLocks noChangeAspect="1"/>
          </p:cNvPicPr>
          <p:nvPr/>
        </p:nvPicPr>
        <p:blipFill>
          <a:blip r:embed="rId1"/>
          <a:srcRect r="-54" b="15431"/>
          <a:stretch>
            <a:fillRect/>
          </a:stretch>
        </p:blipFill>
        <p:spPr>
          <a:xfrm>
            <a:off x="1043305" y="2580323"/>
            <a:ext cx="2352040" cy="22307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图片 19"/>
          <p:cNvPicPr>
            <a:picLocks noChangeAspect="1"/>
          </p:cNvPicPr>
          <p:nvPr/>
        </p:nvPicPr>
        <p:blipFill>
          <a:blip r:embed="rId2"/>
          <a:srcRect l="17197" r="5223" b="16775"/>
          <a:stretch>
            <a:fillRect/>
          </a:stretch>
        </p:blipFill>
        <p:spPr>
          <a:xfrm>
            <a:off x="4481830" y="2580005"/>
            <a:ext cx="1933575" cy="223139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表格 1"/>
          <p:cNvGraphicFramePr/>
          <p:nvPr/>
        </p:nvGraphicFramePr>
        <p:xfrm>
          <a:off x="3020695" y="1671320"/>
          <a:ext cx="2105025" cy="9093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701675"/>
                <a:gridCol w="701675"/>
                <a:gridCol w="701675"/>
              </a:tblGrid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14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中心点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矩形 26"/>
          <p:cNvSpPr>
            <a:spLocks noChangeArrowheads="1"/>
          </p:cNvSpPr>
          <p:nvPr/>
        </p:nvSpPr>
        <p:spPr bwMode="auto">
          <a:xfrm>
            <a:off x="836295" y="1009650"/>
            <a:ext cx="318706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 sz="2000">
                <a:latin typeface="微软雅黑" panose="020B0503020204020204" pitchFamily="34" charset="-122"/>
              </a:rPr>
              <a:t>2.基于轮廓曲线的角点检测</a:t>
            </a:r>
            <a:endParaRPr lang="en-US" altLang="zh-CN" sz="2000">
              <a:latin typeface="微软雅黑" panose="020B0503020204020204" pitchFamily="34" charset="-122"/>
            </a:endParaRPr>
          </a:p>
        </p:txBody>
      </p:sp>
      <p:pic>
        <p:nvPicPr>
          <p:cNvPr id="17" name="图片 17"/>
          <p:cNvPicPr>
            <a:picLocks noChangeAspect="1"/>
          </p:cNvPicPr>
          <p:nvPr/>
        </p:nvPicPr>
        <p:blipFill>
          <a:blip r:embed="rId1"/>
          <a:srcRect l="22180" t="11555" r="22204" b="15142"/>
          <a:stretch>
            <a:fillRect/>
          </a:stretch>
        </p:blipFill>
        <p:spPr>
          <a:xfrm>
            <a:off x="4505960" y="1475105"/>
            <a:ext cx="2258695" cy="2978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图片 19"/>
          <p:cNvPicPr>
            <a:picLocks noChangeAspect="1"/>
          </p:cNvPicPr>
          <p:nvPr/>
        </p:nvPicPr>
        <p:blipFill>
          <a:blip r:embed="rId2"/>
          <a:srcRect l="17197" r="5223" b="16775"/>
          <a:stretch>
            <a:fillRect/>
          </a:stretch>
        </p:blipFill>
        <p:spPr>
          <a:xfrm>
            <a:off x="1849120" y="1127760"/>
            <a:ext cx="2826385" cy="32626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0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矩形 26"/>
          <p:cNvSpPr>
            <a:spLocks noChangeArrowheads="1"/>
          </p:cNvSpPr>
          <p:nvPr/>
        </p:nvSpPr>
        <p:spPr bwMode="auto">
          <a:xfrm>
            <a:off x="836930" y="393700"/>
            <a:ext cx="344106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 sz="2000">
                <a:latin typeface="微软雅黑" panose="020B0503020204020204" pitchFamily="34" charset="-122"/>
              </a:rPr>
              <a:t>3.</a:t>
            </a:r>
            <a:r>
              <a:rPr lang="zh-CN" altLang="en-US" sz="2000">
                <a:latin typeface="微软雅黑" panose="020B0503020204020204" pitchFamily="34" charset="-122"/>
              </a:rPr>
              <a:t>基于轮廓的拱序列特征提取</a:t>
            </a:r>
            <a:endParaRPr lang="zh-CN" altLang="en-US" sz="2000">
              <a:latin typeface="微软雅黑" panose="020B0503020204020204" pitchFamily="34" charset="-122"/>
            </a:endParaRPr>
          </a:p>
        </p:txBody>
      </p:sp>
      <p:sp>
        <p:nvSpPr>
          <p:cNvPr id="54" name="矩形 25"/>
          <p:cNvSpPr>
            <a:spLocks noChangeArrowheads="1"/>
          </p:cNvSpPr>
          <p:nvPr/>
        </p:nvSpPr>
        <p:spPr bwMode="auto">
          <a:xfrm>
            <a:off x="836930" y="1741170"/>
            <a:ext cx="4166870" cy="308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</a:rPr>
              <a:t>每个拱都可以用一组拱描述子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D</a:t>
            </a: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=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{a,b,c,d}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</a:rPr>
              <a:t>来描述，其中包括弓高弦长比a、弓高半程弦长与弦长比b、弧长弦长比c、弓高点与弦中点连线与弦夹角正弦值d。如图，a为CD与AB长度之比；b为EF与AB的长度之比；c为s与AB的长度之比；d是CD与CH的长度之比。</a:t>
            </a: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5432" t="33553" r="44593" b="48593"/>
          <a:stretch>
            <a:fillRect/>
          </a:stretch>
        </p:blipFill>
        <p:spPr>
          <a:xfrm>
            <a:off x="5223510" y="1827530"/>
            <a:ext cx="3109595" cy="23374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6295" y="834390"/>
            <a:ext cx="7496810" cy="8102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latinLnBrk="0">
              <a:lnSpc>
                <a:spcPct val="130000"/>
              </a:lnSpc>
            </a:pPr>
            <a:r>
              <a:rPr lang="zh-CN" altLang="en-US" sz="1800" b="0">
                <a:solidFill>
                  <a:srgbClr val="000000"/>
                </a:solidFill>
                <a:latin typeface="微软雅黑" panose="020B0503020204020204" pitchFamily="34" charset="-122"/>
              </a:rPr>
              <a:t>n个角点将轮廓曲线分为n段曲线，相邻的两条曲线组合为一个拱，共有n个拱。所以可以用含有n个拱的拱序列来表示拥有n个角点的轮廓曲线。</a:t>
            </a:r>
            <a:endParaRPr lang="zh-CN" altLang="en-US" sz="1800" b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矩形 26"/>
          <p:cNvSpPr>
            <a:spLocks noChangeArrowheads="1"/>
          </p:cNvSpPr>
          <p:nvPr/>
        </p:nvSpPr>
        <p:spPr bwMode="auto">
          <a:xfrm>
            <a:off x="836295" y="403225"/>
            <a:ext cx="293306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sz="2000">
                <a:latin typeface="微软雅黑" panose="020B0503020204020204" pitchFamily="34" charset="-122"/>
              </a:rPr>
              <a:t>4.</a:t>
            </a:r>
            <a:r>
              <a:rPr sz="2000">
                <a:latin typeface="微软雅黑" panose="020B0503020204020204" pitchFamily="34" charset="-122"/>
              </a:rPr>
              <a:t>基于拱序列的曲线匹配</a:t>
            </a:r>
            <a:endParaRPr sz="2000">
              <a:latin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4080" y="834390"/>
            <a:ext cx="7203440" cy="8102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latinLnBrk="0">
              <a:lnSpc>
                <a:spcPct val="130000"/>
              </a:lnSpc>
            </a:pPr>
            <a:r>
              <a:rPr lang="zh-CN" altLang="en-US" sz="1800" b="0">
                <a:solidFill>
                  <a:srgbClr val="000000"/>
                </a:solidFill>
                <a:latin typeface="微软雅黑" panose="020B0503020204020204" pitchFamily="34" charset="-122"/>
              </a:rPr>
              <a:t>给定拱Si的拱描述子Di={ai,bi,ci,di},给定拱Tj的拱描述子Dj={aj,bj,cj,dj}。构建的差异度度量函数为：  </a:t>
            </a:r>
            <a:endParaRPr lang="zh-CN" altLang="en-US" sz="1800" b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4775" y="1644650"/>
            <a:ext cx="5730240" cy="715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36295" y="2360930"/>
            <a:ext cx="7203440" cy="14903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latinLnBrk="0">
              <a:lnSpc>
                <a:spcPct val="130000"/>
              </a:lnSpc>
            </a:pPr>
            <a:r>
              <a:rPr lang="zh-CN" altLang="en-US" sz="1800" b="0">
                <a:solidFill>
                  <a:srgbClr val="000000"/>
                </a:solidFill>
                <a:latin typeface="微软雅黑" panose="020B0503020204020204" pitchFamily="34" charset="-122"/>
              </a:rPr>
              <a:t>分别计算两个拱序列中所有拱之间的差异度，最终得到两个拱序列之间的差异度。这里我们可以用字符串编辑距离的思想,通过使用动态规划的方法来计算拱序列之间的差异度。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0430" y="841375"/>
            <a:ext cx="7433310" cy="3288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just" latinLnBrk="0">
              <a:lnSpc>
                <a:spcPct val="130000"/>
              </a:lnSpc>
            </a:pP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设n(i,j)的值为拱序列S={Si|i=1,2,…，m}前i个拱和拱序列T={Tj|j=1,2,…，n}前j个拱的最小编辑距离，n(i,j)的值赋予矩阵第i行第j列的数。n(i,j)=min{n(i-1,j-1)+D(Si,Tj),n(i,j-1)+c,n(i-1,j)+c}。</a:t>
            </a: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 marL="0" indent="0" algn="just" latinLnBrk="0">
              <a:lnSpc>
                <a:spcPct val="130000"/>
              </a:lnSpc>
            </a:pP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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S={Si|i=1,2,…，m}和T={Tj|j=1,2,…，n}这两条待匹配的轮廓曲线的拱序列得最小编辑距离为n(m,n),定义这两个拱序列之间的距离为G(S,T)=n(m,n))/(m+n)。则匹配度为G(S,T)。如果G(S,T)越小，则说明两条轮廓曲线之间的相似度越高。所以设置一个适当的阈值G，若G(S,T)&lt;G，则两条轮廓曲线匹配，否则不匹配。</a:t>
            </a:r>
            <a:endParaRPr lang="zh-CN" altLang="en-US" sz="1800"/>
          </a:p>
        </p:txBody>
      </p:sp>
    </p:spTree>
  </p:cSld>
  <p:clrMapOvr>
    <a:masterClrMapping/>
  </p:clrMapOvr>
  <p:transition spd="slow" advTm="0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21" name="矩形 25"/>
          <p:cNvSpPr>
            <a:spLocks noChangeArrowheads="1"/>
          </p:cNvSpPr>
          <p:nvPr/>
        </p:nvSpPr>
        <p:spPr bwMode="auto">
          <a:xfrm>
            <a:off x="698500" y="3481070"/>
            <a:ext cx="7496175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</a:rPr>
              <a:t>通过实验结果可知，匹配度的值越小，则轮廓曲线的相似性越高。实验结果与人眼视觉所得结果相同。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1511" name="组合 36"/>
          <p:cNvGrpSpPr>
            <a:grpSpLocks noChangeAspect="1"/>
          </p:cNvGrpSpPr>
          <p:nvPr/>
        </p:nvGrpSpPr>
        <p:grpSpPr bwMode="auto">
          <a:xfrm>
            <a:off x="271463" y="266700"/>
            <a:ext cx="468312" cy="468313"/>
            <a:chOff x="2558424" y="1401428"/>
            <a:chExt cx="1318727" cy="1318727"/>
          </a:xfrm>
        </p:grpSpPr>
        <p:sp>
          <p:nvSpPr>
            <p:cNvPr id="38" name="椭圆 37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11"/>
            <p:cNvSpPr/>
            <p:nvPr/>
          </p:nvSpPr>
          <p:spPr bwMode="auto">
            <a:xfrm>
              <a:off x="2674651" y="1817163"/>
              <a:ext cx="1086273" cy="594543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334453" y="414338"/>
            <a:ext cx="1722437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最终结论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8" name="图片 6"/>
          <p:cNvPicPr>
            <a:picLocks noChangeAspect="1"/>
          </p:cNvPicPr>
          <p:nvPr/>
        </p:nvPicPr>
        <p:blipFill>
          <a:blip r:embed="rId1"/>
          <a:srcRect l="2751" t="16834" r="1640" b="21547"/>
          <a:stretch>
            <a:fillRect/>
          </a:stretch>
        </p:blipFill>
        <p:spPr>
          <a:xfrm>
            <a:off x="739775" y="971550"/>
            <a:ext cx="2160270" cy="15627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" name="图片 5"/>
          <p:cNvPicPr>
            <a:picLocks noChangeAspect="1"/>
          </p:cNvPicPr>
          <p:nvPr/>
        </p:nvPicPr>
        <p:blipFill>
          <a:blip r:embed="rId2"/>
          <a:srcRect l="17607" t="10040" r="17549" b="28464"/>
          <a:stretch>
            <a:fillRect/>
          </a:stretch>
        </p:blipFill>
        <p:spPr>
          <a:xfrm>
            <a:off x="3172460" y="971550"/>
            <a:ext cx="1770380" cy="1562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" name="图片 3"/>
          <p:cNvPicPr>
            <a:picLocks noChangeAspect="1"/>
          </p:cNvPicPr>
          <p:nvPr/>
        </p:nvPicPr>
        <p:blipFill>
          <a:blip r:embed="rId3"/>
          <a:srcRect l="16292" t="13320" r="21916" b="19954"/>
          <a:stretch>
            <a:fillRect/>
          </a:stretch>
        </p:blipFill>
        <p:spPr>
          <a:xfrm>
            <a:off x="5340985" y="971550"/>
            <a:ext cx="1663065" cy="15621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0" name="表格 -1"/>
          <p:cNvGraphicFramePr/>
          <p:nvPr/>
        </p:nvGraphicFramePr>
        <p:xfrm>
          <a:off x="1593850" y="3007995"/>
          <a:ext cx="5410835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2550"/>
                <a:gridCol w="1352550"/>
                <a:gridCol w="1352550"/>
                <a:gridCol w="135255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图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6-9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图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6-8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图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6-10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图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6-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5.3134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1.3132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267460" y="2534285"/>
            <a:ext cx="110490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图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6-8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98520" y="2534285"/>
            <a:ext cx="110490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图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6-9</a:t>
            </a:r>
            <a:endParaRPr lang="en-US" altLang="zh-CN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20385" y="2534285"/>
            <a:ext cx="110490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图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6-10</a:t>
            </a:r>
            <a:endParaRPr lang="en-US" altLang="zh-CN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 spd="slow" advTm="0"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1044</Words>
  <Application>WPS 演示</Application>
  <PresentationFormat>全屏显示(16:9)</PresentationFormat>
  <Paragraphs>110</Paragraphs>
  <Slides>10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Nexa Light</vt:lpstr>
      <vt:lpstr>Calibri</vt:lpstr>
      <vt:lpstr>华文中宋</vt:lpstr>
      <vt:lpstr>Times New Roman</vt:lpstr>
      <vt:lpstr>Arial Unicode MS</vt:lpstr>
      <vt:lpstr>Verdana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hello</cp:lastModifiedBy>
  <cp:revision>152</cp:revision>
  <dcterms:created xsi:type="dcterms:W3CDTF">2015-04-27T05:53:00Z</dcterms:created>
  <dcterms:modified xsi:type="dcterms:W3CDTF">2012-06-08T13:44:56Z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