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70" r:id="rId5"/>
    <p:sldId id="263" r:id="rId6"/>
    <p:sldId id="264" r:id="rId7"/>
    <p:sldId id="268" r:id="rId8"/>
    <p:sldId id="266" r:id="rId9"/>
    <p:sldId id="267" r:id="rId10"/>
    <p:sldId id="271" r:id="rId11"/>
  </p:sldIdLst>
  <p:sldSz cx="9144000" cy="5715000" type="screen16x1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10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10" d="100"/>
        <a:sy n="110" d="100"/>
      </p:scale>
      <p:origin x="0" y="0"/>
    </p:cViewPr>
  </p:sorterViewPr>
  <p:gridSpacing cx="69841" cy="6984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0"/>
            <a:ext cx="9137650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47547B-FB0F-4316-9857-D5A307C40D7A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2018/6/9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3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47547B-FB0F-4316-9857-D5A307C40D7A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2018/6/9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3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47547B-FB0F-4316-9857-D5A307C40D7A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2018/6/9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3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47547B-FB0F-4316-9857-D5A307C40D7A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2018/6/9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3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5297488"/>
            <a:ext cx="2133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47547B-FB0F-4316-9857-D5A307C40D7A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2018/6/9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3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5297488"/>
            <a:ext cx="2133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47547B-FB0F-4316-9857-D5A307C40D7A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2018/6/9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5297488"/>
            <a:ext cx="2895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5297488"/>
            <a:ext cx="2133600" cy="303213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47547B-FB0F-4316-9857-D5A307C40D7A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2018/6/9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3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47547B-FB0F-4316-9857-D5A307C40D7A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2018/6/9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3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5297488"/>
            <a:ext cx="2133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47547B-FB0F-4316-9857-D5A307C40D7A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2018/6/9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3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5297488"/>
            <a:ext cx="2133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47547B-FB0F-4316-9857-D5A307C40D7A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2018/6/9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3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3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5588" cy="5715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ChangeArrowheads="1"/>
          </p:cNvSpPr>
          <p:nvPr/>
        </p:nvSpPr>
        <p:spPr bwMode="auto">
          <a:xfrm>
            <a:off x="1991995" y="789305"/>
            <a:ext cx="4808855" cy="69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基于单片机的智能孵化器设计</a:t>
            </a:r>
          </a:p>
        </p:txBody>
      </p:sp>
      <p:sp>
        <p:nvSpPr>
          <p:cNvPr id="3076" name="标题 1"/>
          <p:cNvSpPr>
            <a:spLocks noChangeArrowheads="1"/>
          </p:cNvSpPr>
          <p:nvPr/>
        </p:nvSpPr>
        <p:spPr bwMode="auto">
          <a:xfrm>
            <a:off x="752475" y="3202305"/>
            <a:ext cx="3786505" cy="144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宋体" panose="02010600030101010101" pitchFamily="2" charset="-122"/>
              </a:rPr>
              <a:t>班级：自动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宋体" panose="02010600030101010101" pitchFamily="2" charset="-122"/>
              </a:rPr>
              <a:t>1403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宋体" panose="02010600030101010101" pitchFamily="2" charset="-122"/>
              </a:rPr>
              <a:t>姓名：白宸冰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宋体" panose="02010600030101010101" pitchFamily="2" charset="-122"/>
              </a:rPr>
              <a:t>学号：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宋体" panose="02010600030101010101" pitchFamily="2" charset="-122"/>
              </a:rPr>
              <a:t>06141075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26380" y="1863090"/>
            <a:ext cx="3062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指导老师：陈维佳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66060" y="2023110"/>
            <a:ext cx="676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>
                <a:solidFill>
                  <a:schemeClr val="tx2"/>
                </a:solidFill>
              </a:rPr>
              <a:t>谢谢！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9130" y="577215"/>
            <a:ext cx="181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</a:rPr>
              <a:t>目录</a:t>
            </a:r>
          </a:p>
        </p:txBody>
      </p:sp>
      <p:sp>
        <p:nvSpPr>
          <p:cNvPr id="11" name="菱形 10"/>
          <p:cNvSpPr/>
          <p:nvPr/>
        </p:nvSpPr>
        <p:spPr>
          <a:xfrm>
            <a:off x="2631440" y="949960"/>
            <a:ext cx="349250" cy="33401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2631440" y="2820670"/>
            <a:ext cx="349250" cy="33401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2631440" y="2189480"/>
            <a:ext cx="349250" cy="33401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2631440" y="1577975"/>
            <a:ext cx="349250" cy="33401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51860" y="917575"/>
            <a:ext cx="3526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2"/>
                </a:solidFill>
              </a:rPr>
              <a:t>研究背景和意义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451860" y="1513205"/>
            <a:ext cx="2040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2"/>
                </a:solidFill>
              </a:rPr>
              <a:t>系统硬件设计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451860" y="2189480"/>
            <a:ext cx="3224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tx2"/>
                </a:solidFill>
              </a:rPr>
              <a:t>系统软件设计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451860" y="2820670"/>
            <a:ext cx="2021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2"/>
                </a:solidFill>
              </a:rPr>
              <a:t>总结展望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6625" y="628650"/>
            <a:ext cx="669607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研究背景：</a:t>
            </a:r>
            <a:endParaRPr lang="zh-CN" altLang="en-US" sz="2800" b="1">
              <a:solidFill>
                <a:schemeClr val="tx2"/>
              </a:solidFill>
            </a:endParaRPr>
          </a:p>
          <a:p>
            <a:endParaRPr lang="zh-CN" altLang="en-US" sz="2800" b="1">
              <a:solidFill>
                <a:schemeClr val="tx2"/>
              </a:solidFill>
            </a:endParaRPr>
          </a:p>
          <a:p>
            <a:endParaRPr lang="zh-CN" altLang="en-US" sz="2000" b="1">
              <a:solidFill>
                <a:schemeClr val="tx2"/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410" y="2891790"/>
            <a:ext cx="65805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意义：</a:t>
            </a:r>
          </a:p>
          <a:p>
            <a:endParaRPr lang="zh-CN" altLang="en-US"/>
          </a:p>
          <a:p>
            <a:r>
              <a:rPr lang="zh-CN" altLang="en-US" sz="2400" b="1">
                <a:solidFill>
                  <a:schemeClr val="tx2"/>
                </a:solidFill>
              </a:rPr>
              <a:t>实现孵蛋过程的自动化和智能化</a:t>
            </a:r>
            <a:r>
              <a:rPr lang="zh-CN" altLang="en-US" sz="240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6" name="云形标注 5"/>
          <p:cNvSpPr/>
          <p:nvPr/>
        </p:nvSpPr>
        <p:spPr>
          <a:xfrm>
            <a:off x="2712085" y="273685"/>
            <a:ext cx="3981450" cy="2374265"/>
          </a:xfrm>
          <a:prstGeom prst="cloudCallo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7855" y="915035"/>
            <a:ext cx="3018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>
                  <a:noFill/>
                </a:ln>
                <a:solidFill>
                  <a:schemeClr val="tx2"/>
                </a:solidFill>
                <a:effectLst/>
                <a:sym typeface="+mn-ea"/>
              </a:rPr>
              <a:t>劳动成本高</a:t>
            </a:r>
            <a:r>
              <a:rPr lang="zh-CN" altLang="en-US" sz="2400" b="1">
                <a:solidFill>
                  <a:schemeClr val="tx2"/>
                </a:solidFill>
                <a:effectLst/>
                <a:sym typeface="+mn-ea"/>
              </a:rPr>
              <a:t>、温湿度感知精度不准确、孵化率不高</a:t>
            </a:r>
            <a:r>
              <a:rPr lang="zh-CN" altLang="en-US" b="1">
                <a:solidFill>
                  <a:schemeClr val="tx2"/>
                </a:solidFill>
                <a:effectLst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-2147482624"/>
          <p:cNvGraphicFramePr/>
          <p:nvPr/>
        </p:nvGraphicFramePr>
        <p:xfrm>
          <a:off x="1890395" y="1005205"/>
          <a:ext cx="6111240" cy="370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7289800" imgH="4165600" progId="Visio.Drawing.11">
                  <p:embed/>
                </p:oleObj>
              </mc:Choice>
              <mc:Fallback>
                <p:oleObj r:id="rId3" imgW="7289800" imgH="41656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0395" y="1005205"/>
                        <a:ext cx="6111240" cy="3703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589020" y="388620"/>
            <a:ext cx="3296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系统的整体分析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338455"/>
            <a:ext cx="6355080" cy="5210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74955" y="708660"/>
            <a:ext cx="19926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rgbClr val="FF0000"/>
                </a:solidFill>
              </a:rPr>
              <a:t>系统仿真设计</a:t>
            </a:r>
            <a:r>
              <a:rPr lang="zh-CN" altLang="en-US" sz="3600"/>
              <a:t>：</a:t>
            </a:r>
          </a:p>
        </p:txBody>
      </p:sp>
    </p:spTree>
  </p:cSld>
  <p:clrMapOvr>
    <a:masterClrMapping/>
  </p:clrMapOvr>
  <p:transition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8650" y="868680"/>
            <a:ext cx="1794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graphicFrame>
        <p:nvGraphicFramePr>
          <p:cNvPr id="2" name="对象 -2147482623"/>
          <p:cNvGraphicFramePr/>
          <p:nvPr/>
        </p:nvGraphicFramePr>
        <p:xfrm>
          <a:off x="4889500" y="550545"/>
          <a:ext cx="2926080" cy="431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3429000" imgH="5626100" progId="Visio.Drawing.11">
                  <p:embed/>
                </p:oleObj>
              </mc:Choice>
              <mc:Fallback>
                <p:oleObj r:id="rId3" imgW="3429000" imgH="56261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9500" y="550545"/>
                        <a:ext cx="2926080" cy="4313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4" descr="TK3{CEBV_DN_8URJM[OV{2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" y="208915"/>
            <a:ext cx="3772535" cy="4996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06640" y="335280"/>
            <a:ext cx="13557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软件设计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60" y="1193800"/>
            <a:ext cx="3609340" cy="35566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11785" y="741045"/>
            <a:ext cx="2072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实物展示：</a:t>
            </a:r>
          </a:p>
        </p:txBody>
      </p:sp>
    </p:spTree>
  </p:cSld>
  <p:clrMapOvr>
    <a:masterClrMapping/>
  </p:clrMapOvr>
  <p:transition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2970" y="834390"/>
            <a:ext cx="1364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08760" y="1519555"/>
            <a:ext cx="54749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</a:rPr>
              <a:t>在本次系统设计中采用的主控芯片是ESP8266，孵化器内的温湿度数据采集采用的是DHT11，通过先前设定阈值，当温度或者湿度超过或者低于先前的阈值时，继电器就会自动闭合，控制相关的设备进行运行，以达到升高或者降低孵化器内温湿度的目的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8810" y="731520"/>
            <a:ext cx="2432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展望：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88440" y="1702435"/>
            <a:ext cx="5375910" cy="476172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云形标注 4"/>
          <p:cNvSpPr/>
          <p:nvPr/>
        </p:nvSpPr>
        <p:spPr>
          <a:xfrm>
            <a:off x="1488440" y="-92710"/>
            <a:ext cx="7053580" cy="4673600"/>
          </a:xfrm>
          <a:prstGeom prst="cloud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895600" y="965835"/>
            <a:ext cx="488950" cy="3492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05835" y="965835"/>
            <a:ext cx="35280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>
                <a:solidFill>
                  <a:schemeClr val="tx2"/>
                </a:solidFill>
              </a:rPr>
              <a:t>采用步进电机模拟翻蛋的过程并没有真正实现翻蛋</a:t>
            </a:r>
            <a:r>
              <a:rPr lang="zh-CN" altLang="en-US" sz="200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9" name="右箭头 8"/>
          <p:cNvSpPr/>
          <p:nvPr/>
        </p:nvSpPr>
        <p:spPr>
          <a:xfrm>
            <a:off x="2895600" y="2541905"/>
            <a:ext cx="466090" cy="4083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0770" y="2466975"/>
            <a:ext cx="30346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>
                <a:solidFill>
                  <a:schemeClr val="tx2"/>
                </a:solidFill>
              </a:rPr>
              <a:t>时间比较仓促，硬件比较简陋，希望以后可以在这个基础上优化改进。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全屏显示(16:10)</PresentationFormat>
  <Paragraphs>26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ghj</cp:lastModifiedBy>
  <cp:revision>24</cp:revision>
  <dcterms:created xsi:type="dcterms:W3CDTF">2011-09-15T05:34:00Z</dcterms:created>
  <dcterms:modified xsi:type="dcterms:W3CDTF">2018-06-08T16:10:58Z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