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4" r:id="rId3"/>
    <p:sldId id="263" r:id="rId4"/>
    <p:sldId id="285" r:id="rId5"/>
    <p:sldId id="266" r:id="rId6"/>
    <p:sldId id="314" r:id="rId7"/>
    <p:sldId id="315" r:id="rId8"/>
    <p:sldId id="316" r:id="rId9"/>
    <p:sldId id="318" r:id="rId10"/>
    <p:sldId id="317" r:id="rId11"/>
    <p:sldId id="286" r:id="rId12"/>
    <p:sldId id="262" r:id="rId13"/>
    <p:sldId id="270" r:id="rId14"/>
    <p:sldId id="320" r:id="rId15"/>
    <p:sldId id="287" r:id="rId16"/>
    <p:sldId id="260" r:id="rId17"/>
    <p:sldId id="288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7" y="91"/>
      </p:cViewPr>
      <p:guideLst>
        <p:guide orient="horz" pos="160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64386" y="1121080"/>
            <a:ext cx="5340191" cy="13608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双源</a:t>
            </a:r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CT</a:t>
            </a:r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心脏图像的</a:t>
            </a:r>
          </a:p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双能量分解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43858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 董昊瑞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汇报时间：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指导老师：汤少杰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58668" y="2626926"/>
            <a:ext cx="3336584" cy="305406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自动化学院自动化系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1403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班   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210"/>
          <p:cNvSpPr/>
          <p:nvPr/>
        </p:nvSpPr>
        <p:spPr>
          <a:xfrm>
            <a:off x="496570" y="404495"/>
            <a:ext cx="1265555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直接求逆法</a:t>
            </a:r>
          </a:p>
        </p:txBody>
      </p:sp>
      <p:graphicFrame>
        <p:nvGraphicFramePr>
          <p:cNvPr id="2" name="对象 150"/>
          <p:cNvGraphicFramePr>
            <a:graphicFrameLocks noChangeAspect="1"/>
          </p:cNvGraphicFramePr>
          <p:nvPr/>
        </p:nvGraphicFramePr>
        <p:xfrm>
          <a:off x="744220" y="947420"/>
          <a:ext cx="257937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1574800" imgH="482600" progId="Equation.KSEE3">
                  <p:embed/>
                </p:oleObj>
              </mc:Choice>
              <mc:Fallback>
                <p:oleObj r:id="rId3" imgW="1574800" imgH="482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220" y="947420"/>
                        <a:ext cx="257937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94360" y="1857375"/>
            <a:ext cx="8001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角标</a:t>
            </a:r>
            <a:r>
              <a:rPr lang="en-US" altLang="zh-CN"/>
              <a:t>H</a:t>
            </a:r>
            <a:r>
              <a:rPr lang="zh-CN" altLang="en-US"/>
              <a:t>表示高能</a:t>
            </a:r>
            <a:r>
              <a:rPr lang="en-US" altLang="zh-CN"/>
              <a:t>CT</a:t>
            </a:r>
            <a:r>
              <a:rPr lang="zh-CN" altLang="en-US"/>
              <a:t>图像，</a:t>
            </a:r>
            <a:r>
              <a:rPr lang="en-US" altLang="zh-CN"/>
              <a:t>L</a:t>
            </a:r>
            <a:r>
              <a:rPr lang="zh-CN" altLang="en-US"/>
              <a:t>表示低能</a:t>
            </a:r>
            <a:r>
              <a:rPr lang="en-US" altLang="zh-CN"/>
              <a:t>CT</a:t>
            </a:r>
            <a:r>
              <a:rPr lang="zh-CN" altLang="en-US"/>
              <a:t>图像。</a:t>
            </a:r>
          </a:p>
          <a:p>
            <a:r>
              <a:rPr lang="en-US" altLang="zh-CN"/>
              <a:t>x1,x2</a:t>
            </a:r>
            <a:r>
              <a:rPr lang="zh-CN" altLang="en-US"/>
              <a:t>是需要求出的目标矩阵。</a:t>
            </a:r>
          </a:p>
          <a:p>
            <a:endParaRPr lang="zh-CN" altLang="en-US"/>
          </a:p>
        </p:txBody>
      </p:sp>
      <p:graphicFrame>
        <p:nvGraphicFramePr>
          <p:cNvPr id="6" name="对象 150"/>
          <p:cNvGraphicFramePr>
            <a:graphicFrameLocks noChangeAspect="1"/>
          </p:cNvGraphicFramePr>
          <p:nvPr/>
        </p:nvGraphicFramePr>
        <p:xfrm>
          <a:off x="594043" y="2491740"/>
          <a:ext cx="62420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5" imgW="381000" imgH="482600" progId="Equation.KSEE3">
                  <p:embed/>
                </p:oleObj>
              </mc:Choice>
              <mc:Fallback>
                <p:oleObj r:id="rId5" imgW="381000" imgH="482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43" y="2491740"/>
                        <a:ext cx="624205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244600" y="2914650"/>
            <a:ext cx="6480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该矩阵为原始图像的像素对，要对原始图像进行每个像素的历遍。</a:t>
            </a:r>
          </a:p>
        </p:txBody>
      </p:sp>
      <p:graphicFrame>
        <p:nvGraphicFramePr>
          <p:cNvPr id="13" name="对象 150"/>
          <p:cNvGraphicFramePr>
            <a:graphicFrameLocks noChangeAspect="1"/>
          </p:cNvGraphicFramePr>
          <p:nvPr/>
        </p:nvGraphicFramePr>
        <p:xfrm>
          <a:off x="594043" y="3417570"/>
          <a:ext cx="133159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7" imgW="812800" imgH="482600" progId="Equation.KSEE3">
                  <p:embed/>
                </p:oleObj>
              </mc:Choice>
              <mc:Fallback>
                <p:oleObj r:id="rId7" imgW="812800" imgH="482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43" y="3417570"/>
                        <a:ext cx="1331595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77390" y="3806190"/>
            <a:ext cx="4777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该矩阵是一个固定的值，由鼠标框选决定其值。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10"/>
          <p:cNvSpPr/>
          <p:nvPr/>
        </p:nvSpPr>
        <p:spPr>
          <a:xfrm>
            <a:off x="3653790" y="4787265"/>
            <a:ext cx="140462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造影剂分解结果</a:t>
            </a:r>
          </a:p>
        </p:txBody>
      </p:sp>
      <p:sp>
        <p:nvSpPr>
          <p:cNvPr id="7" name="TextBox 1210"/>
          <p:cNvSpPr/>
          <p:nvPr/>
        </p:nvSpPr>
        <p:spPr>
          <a:xfrm>
            <a:off x="3792340" y="209443"/>
            <a:ext cx="15595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肌肉组织分解结果</a:t>
            </a:r>
          </a:p>
        </p:txBody>
      </p:sp>
      <p:sp>
        <p:nvSpPr>
          <p:cNvPr id="68" name="文本框 15"/>
          <p:cNvSpPr txBox="1"/>
          <p:nvPr/>
        </p:nvSpPr>
        <p:spPr>
          <a:xfrm>
            <a:off x="739866" y="32756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双能量分解结果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48" y="813118"/>
            <a:ext cx="2428875" cy="174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568" y="2713038"/>
            <a:ext cx="2428875" cy="174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23" y="813118"/>
            <a:ext cx="2428875" cy="174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023" y="2713038"/>
            <a:ext cx="2428875" cy="1743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125730" y="2446655"/>
            <a:ext cx="1394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心脏纵截面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852410" y="2406650"/>
            <a:ext cx="1474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心脏横截面</a:t>
            </a:r>
          </a:p>
        </p:txBody>
      </p:sp>
      <p:sp>
        <p:nvSpPr>
          <p:cNvPr id="21" name="右大括号 20"/>
          <p:cNvSpPr/>
          <p:nvPr/>
        </p:nvSpPr>
        <p:spPr>
          <a:xfrm>
            <a:off x="7189470" y="937260"/>
            <a:ext cx="662940" cy="3268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>
            <a:off x="1371600" y="834390"/>
            <a:ext cx="320040" cy="35318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 rot="5400000">
            <a:off x="4411980" y="-1112520"/>
            <a:ext cx="320040" cy="35318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 rot="16200000">
            <a:off x="4411980" y="2850515"/>
            <a:ext cx="320040" cy="35318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74542" y="320039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均值滤波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592546" y="32629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降噪结果</a:t>
            </a:r>
          </a:p>
        </p:txBody>
      </p:sp>
      <p:sp>
        <p:nvSpPr>
          <p:cNvPr id="29" name="矩形 28"/>
          <p:cNvSpPr/>
          <p:nvPr/>
        </p:nvSpPr>
        <p:spPr>
          <a:xfrm>
            <a:off x="3494974" y="320039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中值滤波</a:t>
            </a:r>
          </a:p>
        </p:txBody>
      </p:sp>
      <p:sp>
        <p:nvSpPr>
          <p:cNvPr id="41" name="矩形 40"/>
          <p:cNvSpPr/>
          <p:nvPr/>
        </p:nvSpPr>
        <p:spPr>
          <a:xfrm>
            <a:off x="6078062" y="320039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维纳滤波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38" y="1178243"/>
            <a:ext cx="2428875" cy="174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823" y="1178243"/>
            <a:ext cx="2428875" cy="174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003" y="1178243"/>
            <a:ext cx="2428875" cy="1743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25" y="1044258"/>
            <a:ext cx="3460750" cy="259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15"/>
          <p:cNvSpPr txBox="1"/>
          <p:nvPr/>
        </p:nvSpPr>
        <p:spPr>
          <a:xfrm>
            <a:off x="579846" y="32629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降噪结果曲线对比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0970" y="3638550"/>
            <a:ext cx="2703195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均值滤波第</a:t>
            </a:r>
            <a:r>
              <a:rPr lang="en-US" altLang="zh-CN" sz="1050" b="0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次结果最中间一行的灰度曲线</a:t>
            </a:r>
            <a:endParaRPr lang="zh-CN" altLang="en-US"/>
          </a:p>
        </p:txBody>
      </p:sp>
      <p:pic>
        <p:nvPicPr>
          <p:cNvPr id="3" name="图片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5" y="1044258"/>
            <a:ext cx="3455670" cy="2590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243580" y="3638550"/>
            <a:ext cx="2657475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中值滤波第</a:t>
            </a:r>
            <a:r>
              <a:rPr lang="en-US" altLang="zh-CN" sz="1050" b="0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次结果最中间一行的灰度曲线</a:t>
            </a:r>
            <a:endParaRPr lang="zh-CN" altLang="en-US"/>
          </a:p>
        </p:txBody>
      </p:sp>
      <p:pic>
        <p:nvPicPr>
          <p:cNvPr id="5" name="图片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855" y="1040448"/>
            <a:ext cx="3460750" cy="259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015230" y="363855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维纳滤波第</a:t>
            </a:r>
            <a:r>
              <a:rPr lang="en-US" altLang="zh-CN" sz="1050" b="0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次结果最中间一行的灰度曲线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相关建议与总结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12492" y="2256976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480547" y="2554409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480547" y="2554409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87291" y="1262138"/>
            <a:ext cx="3110369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本文在开篇介绍了CT成像的数理基础，之后介绍了双源双能量CT的含义和意义，然后对心脏图像的处理过程做了一定的介绍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542858" y="204922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4987291" y="2010132"/>
            <a:ext cx="3110369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之后又详细讲解了如何使用直接求逆法对图像进行分解，同时描述了在Matlab下实现算法的过程，最后对各种降噪方式进行了对比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542858" y="27794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4987291" y="2722566"/>
            <a:ext cx="3110369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本研究主要使用直接求逆法对双能CT图像进行了分解，该算法速度快效率高，但噪声很明显，有待改进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542858" y="3509655"/>
            <a:ext cx="422319" cy="446276"/>
            <a:chOff x="6280888" y="4763849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90895" y="4763849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4987291" y="3452780"/>
            <a:ext cx="3110369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本文最终取得的研究成果为将双源双能量CT对心脏部位的两幅不同能量的成像图依据不同的物质，分解为两幅单独显示不同物质的图像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542505" y="1815422"/>
            <a:ext cx="1503381" cy="1477975"/>
            <a:chOff x="2056673" y="2524327"/>
            <a:chExt cx="2004508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90540" y="3141078"/>
              <a:ext cx="1970641" cy="593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结论</a:t>
              </a:r>
            </a:p>
          </p:txBody>
        </p:sp>
      </p:grp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972759" y="1033692"/>
            <a:ext cx="4171241" cy="2402844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5133553" y="1121100"/>
            <a:ext cx="15595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研究的目的和意义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33552" y="1405021"/>
            <a:ext cx="3417595" cy="179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双源双能量CT自提出后飞速发展。在医疗或其他行业中，对于观测物体内部但不打开物体的需求很多很多，传统CT在很多特殊场景的成像中难以满足人们使用的需要，甚至无法进行准确的成像。双源双能量CT通过两个不同能量的X射线对检测物进行扫描，通过分解和重建，可以分辨出被检测物体的多种不同组织或成分，相对于传统CT仅靠肉眼辨别不同灰度值来判断不同物质，准确性有显著提升，能够有效的实现物质的区分，对医生或其他工作人员的日常工作有很大的帮助。</a:t>
            </a: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1" y="1033692"/>
            <a:ext cx="4972758" cy="2402844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研究背景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研究方法与思路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步骤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1536124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步骤一</a:t>
            </a:r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3028681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步骤二</a:t>
            </a:r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4516300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步骤三</a:t>
            </a: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997423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步骤四</a:t>
            </a:r>
          </a:p>
        </p:txBody>
      </p:sp>
      <p:cxnSp>
        <p:nvCxnSpPr>
          <p:cNvPr id="37" name="直接连接符 16"/>
          <p:cNvCxnSpPr>
            <a:cxnSpLocks noChangeShapeType="1"/>
          </p:cNvCxnSpPr>
          <p:nvPr/>
        </p:nvCxnSpPr>
        <p:spPr bwMode="auto">
          <a:xfrm>
            <a:off x="2360036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</p:cNvCxnSpPr>
          <p:nvPr/>
        </p:nvCxnSpPr>
        <p:spPr bwMode="auto">
          <a:xfrm flipV="1">
            <a:off x="3852593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8"/>
          <p:cNvCxnSpPr>
            <a:cxnSpLocks noChangeShapeType="1"/>
          </p:cNvCxnSpPr>
          <p:nvPr/>
        </p:nvCxnSpPr>
        <p:spPr bwMode="auto">
          <a:xfrm>
            <a:off x="5339022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9"/>
          <p:cNvCxnSpPr>
            <a:cxnSpLocks noChangeShapeType="1"/>
          </p:cNvCxnSpPr>
          <p:nvPr/>
        </p:nvCxnSpPr>
        <p:spPr bwMode="auto">
          <a:xfrm flipV="1">
            <a:off x="6820144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210"/>
          <p:cNvSpPr/>
          <p:nvPr/>
        </p:nvSpPr>
        <p:spPr>
          <a:xfrm>
            <a:off x="1860308" y="3279829"/>
            <a:ext cx="10261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图像的校准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	</a:t>
            </a:r>
          </a:p>
        </p:txBody>
      </p:sp>
      <p:sp>
        <p:nvSpPr>
          <p:cNvPr id="42" name="文本框 8"/>
          <p:cNvSpPr txBox="1"/>
          <p:nvPr/>
        </p:nvSpPr>
        <p:spPr>
          <a:xfrm>
            <a:off x="1336610" y="3555420"/>
            <a:ext cx="207355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将待处理的原始图像数据通过</a:t>
            </a:r>
          </a:p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人工的处理，使得高低能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图像</a:t>
            </a:r>
          </a:p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的结构对齐，方便后续的图像处理。</a:t>
            </a:r>
          </a:p>
        </p:txBody>
      </p:sp>
      <p:sp>
        <p:nvSpPr>
          <p:cNvPr id="43" name="TextBox 1210"/>
          <p:cNvSpPr/>
          <p:nvPr/>
        </p:nvSpPr>
        <p:spPr>
          <a:xfrm>
            <a:off x="3094501" y="998002"/>
            <a:ext cx="15595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手动选取典型区域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	</a:t>
            </a:r>
          </a:p>
        </p:txBody>
      </p:sp>
      <p:sp>
        <p:nvSpPr>
          <p:cNvPr id="44" name="文本框 8"/>
          <p:cNvSpPr txBox="1"/>
          <p:nvPr/>
        </p:nvSpPr>
        <p:spPr>
          <a:xfrm>
            <a:off x="2837503" y="1273593"/>
            <a:ext cx="2073556" cy="45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matlab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指令使用鼠标选取</a:t>
            </a:r>
          </a:p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不同组织的典型区域</a:t>
            </a:r>
          </a:p>
        </p:txBody>
      </p:sp>
      <p:sp>
        <p:nvSpPr>
          <p:cNvPr id="47" name="TextBox 1210"/>
          <p:cNvSpPr/>
          <p:nvPr/>
        </p:nvSpPr>
        <p:spPr>
          <a:xfrm>
            <a:off x="4823304" y="3279829"/>
            <a:ext cx="10261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直接求逆法</a:t>
            </a:r>
          </a:p>
        </p:txBody>
      </p:sp>
      <p:sp>
        <p:nvSpPr>
          <p:cNvPr id="48" name="文本框 8"/>
          <p:cNvSpPr txBox="1"/>
          <p:nvPr/>
        </p:nvSpPr>
        <p:spPr>
          <a:xfrm>
            <a:off x="4299607" y="3555420"/>
            <a:ext cx="2073556" cy="45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将得到的数据带入算法进行计算，</a:t>
            </a:r>
          </a:p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得到双能量分解的图像</a:t>
            </a:r>
          </a:p>
        </p:txBody>
      </p:sp>
      <p:sp>
        <p:nvSpPr>
          <p:cNvPr id="49" name="TextBox 1210"/>
          <p:cNvSpPr/>
          <p:nvPr/>
        </p:nvSpPr>
        <p:spPr>
          <a:xfrm>
            <a:off x="6401661" y="998002"/>
            <a:ext cx="8483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降噪处理</a:t>
            </a:r>
          </a:p>
        </p:txBody>
      </p:sp>
      <p:sp>
        <p:nvSpPr>
          <p:cNvPr id="50" name="文本框 8"/>
          <p:cNvSpPr txBox="1"/>
          <p:nvPr/>
        </p:nvSpPr>
        <p:spPr>
          <a:xfrm>
            <a:off x="5789064" y="1273593"/>
            <a:ext cx="2073556" cy="45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使用多种方法进行降噪处理，</a:t>
            </a:r>
          </a:p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并对比了各种降噪效果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步骤一：图像的校准</a:t>
            </a:r>
          </a:p>
        </p:txBody>
      </p:sp>
      <p:pic>
        <p:nvPicPr>
          <p:cNvPr id="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83" y="999808"/>
            <a:ext cx="2181225" cy="3416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TextBox 1210"/>
          <p:cNvSpPr/>
          <p:nvPr/>
        </p:nvSpPr>
        <p:spPr>
          <a:xfrm>
            <a:off x="1909838" y="4525699"/>
            <a:ext cx="179070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心脏纵截面CT成像图</a:t>
            </a:r>
          </a:p>
        </p:txBody>
      </p:sp>
      <p:pic>
        <p:nvPicPr>
          <p:cNvPr id="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15" y="1000125"/>
            <a:ext cx="2170430" cy="3371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1210"/>
          <p:cNvSpPr/>
          <p:nvPr/>
        </p:nvSpPr>
        <p:spPr>
          <a:xfrm>
            <a:off x="5516638" y="4525699"/>
            <a:ext cx="179070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心脏横截面CT成像图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74700" y="657225"/>
            <a:ext cx="1945640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5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2109470"/>
            <a:ext cx="2425065" cy="189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3" y="2109153"/>
            <a:ext cx="2428875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570" y="2109153"/>
            <a:ext cx="2433320" cy="1750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" name=" 135"/>
          <p:cNvSpPr/>
          <p:nvPr/>
        </p:nvSpPr>
        <p:spPr>
          <a:xfrm>
            <a:off x="2868930" y="3097530"/>
            <a:ext cx="377190" cy="755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35"/>
          <p:cNvSpPr/>
          <p:nvPr/>
        </p:nvSpPr>
        <p:spPr>
          <a:xfrm>
            <a:off x="5873750" y="3097530"/>
            <a:ext cx="377190" cy="755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8020" y="914400"/>
            <a:ext cx="2727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B4367"/>
                </a:solidFill>
                <a:cs typeface="+mn-ea"/>
              </a:rPr>
              <a:t>手动校准过程</a:t>
            </a:r>
            <a:endParaRPr lang="zh-CN" altLang="en-US" sz="3200"/>
          </a:p>
        </p:txBody>
      </p:sp>
      <p:cxnSp>
        <p:nvCxnSpPr>
          <p:cNvPr id="20" name="直接连接符 19"/>
          <p:cNvCxnSpPr/>
          <p:nvPr/>
        </p:nvCxnSpPr>
        <p:spPr>
          <a:xfrm>
            <a:off x="3120390" y="1497965"/>
            <a:ext cx="2834640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399540"/>
            <a:ext cx="3347085" cy="2407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520" y="1399540"/>
            <a:ext cx="3347085" cy="2407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1210"/>
          <p:cNvSpPr/>
          <p:nvPr/>
        </p:nvSpPr>
        <p:spPr>
          <a:xfrm>
            <a:off x="1746212" y="4153269"/>
            <a:ext cx="107950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低能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CT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图像</a:t>
            </a:r>
          </a:p>
        </p:txBody>
      </p:sp>
      <p:sp>
        <p:nvSpPr>
          <p:cNvPr id="25" name="TextBox 1210"/>
          <p:cNvSpPr/>
          <p:nvPr/>
        </p:nvSpPr>
        <p:spPr>
          <a:xfrm>
            <a:off x="5929352" y="4153587"/>
            <a:ext cx="107950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高能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CT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图像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4070" y="400050"/>
            <a:ext cx="1812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B4367"/>
                </a:solidFill>
                <a:cs typeface="+mn-ea"/>
              </a:rPr>
              <a:t>校准结果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406140" y="983615"/>
            <a:ext cx="1691640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210"/>
          <p:cNvSpPr/>
          <p:nvPr/>
        </p:nvSpPr>
        <p:spPr>
          <a:xfrm>
            <a:off x="534181" y="323632"/>
            <a:ext cx="15595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手动选取典型区域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	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534035" y="607695"/>
            <a:ext cx="1580515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5" y="977583"/>
            <a:ext cx="2219960" cy="15881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1210"/>
          <p:cNvSpPr/>
          <p:nvPr/>
        </p:nvSpPr>
        <p:spPr>
          <a:xfrm>
            <a:off x="1219981" y="2828072"/>
            <a:ext cx="8483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操作界面</a:t>
            </a:r>
          </a:p>
        </p:txBody>
      </p:sp>
      <p:pic>
        <p:nvPicPr>
          <p:cNvPr id="2" name="图片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8" y="977583"/>
            <a:ext cx="1800225" cy="204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645" y="977583"/>
            <a:ext cx="184785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1210"/>
          <p:cNvSpPr/>
          <p:nvPr/>
        </p:nvSpPr>
        <p:spPr>
          <a:xfrm>
            <a:off x="4236231" y="3342422"/>
            <a:ext cx="29819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显示一下截取的区域，验证是否正确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全屏显示(16:9)</PresentationFormat>
  <Paragraphs>87</Paragraphs>
  <Slides>17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Times New Roman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ghj</cp:lastModifiedBy>
  <cp:revision>90</cp:revision>
  <dcterms:created xsi:type="dcterms:W3CDTF">2016-05-20T12:59:00Z</dcterms:created>
  <dcterms:modified xsi:type="dcterms:W3CDTF">2018-06-08T23:51:31Z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