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6" r:id="rId4"/>
    <p:sldId id="288" r:id="rId5"/>
    <p:sldId id="337" r:id="rId6"/>
    <p:sldId id="361" r:id="rId7"/>
    <p:sldId id="339" r:id="rId8"/>
    <p:sldId id="346" r:id="rId10"/>
    <p:sldId id="315" r:id="rId11"/>
    <p:sldId id="34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9F"/>
    <a:srgbClr val="0D5267"/>
    <a:srgbClr val="3D8BA3"/>
    <a:srgbClr val="80ABB8"/>
    <a:srgbClr val="1BA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2" y="162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80013" y="1916113"/>
            <a:ext cx="1800225" cy="1800225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/>
        </p:nvSpPr>
        <p:spPr>
          <a:xfrm>
            <a:off x="-25400" y="0"/>
            <a:ext cx="12217400" cy="1268413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-25400" y="5661025"/>
            <a:ext cx="12217400" cy="11953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1022" y="3721590"/>
            <a:ext cx="8259097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r>
              <a:rPr kumimoji="1" lang="zh-CN" altLang="en-US" sz="36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36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GPRS</a:t>
            </a:r>
            <a:r>
              <a:rPr kumimoji="1" lang="zh-CN" altLang="zh-CN" sz="3600" b="1" dirty="0" err="1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的恶性负载数据传输设计</a:t>
            </a:r>
            <a:endParaRPr kumimoji="1" lang="zh-CN" altLang="zh-CN" sz="3600" b="1" dirty="0" err="1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83713" y="5525298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指导老师：李伟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50317" y="552529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姓名：杜温欣</a:t>
            </a:r>
            <a:endParaRPr kumimoji="1" lang="en-US" altLang="zh-CN" sz="2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8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2018·06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3133937" y="4636230"/>
            <a:ext cx="60862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157E9F"/>
                </a:solidFill>
                <a:latin typeface="Times New Roman" panose="02020603050405020304" pitchFamily="18" charset="0"/>
                <a:ea typeface="方正清刻本悦宋简体" panose="02000000000000000000" pitchFamily="2" charset="-122"/>
                <a:cs typeface="Times New Roman" panose="02020603050405020304" pitchFamily="18" charset="0"/>
              </a:rPr>
              <a:t>Design of </a:t>
            </a:r>
            <a:r>
              <a:rPr kumimoji="1" lang="en-US" altLang="zh-CN" sz="2000" dirty="0">
                <a:solidFill>
                  <a:srgbClr val="157E9F"/>
                </a:solidFill>
                <a:latin typeface="Times New Roman" panose="02020603050405020304" pitchFamily="18" charset="0"/>
                <a:ea typeface="方正清刻本悦宋简体" panose="02000000000000000000" pitchFamily="2" charset="-122"/>
                <a:cs typeface="Times New Roman" panose="02020603050405020304" pitchFamily="18" charset="0"/>
              </a:rPr>
              <a:t>malig</a:t>
            </a:r>
            <a:r>
              <a:rPr kumimoji="1" lang="zh-CN" altLang="en-US" sz="2000" dirty="0">
                <a:solidFill>
                  <a:srgbClr val="157E9F"/>
                </a:solidFill>
                <a:latin typeface="Times New Roman" panose="02020603050405020304" pitchFamily="18" charset="0"/>
                <a:ea typeface="方正清刻本悦宋简体" panose="02000000000000000000" pitchFamily="2" charset="-122"/>
                <a:cs typeface="Times New Roman" panose="02020603050405020304" pitchFamily="18" charset="0"/>
              </a:rPr>
              <a:t>nant load data Transmission based on GPRS</a:t>
            </a:r>
            <a:endParaRPr kumimoji="1" lang="zh-CN" altLang="en-US" sz="2000" dirty="0">
              <a:solidFill>
                <a:srgbClr val="157E9F"/>
              </a:solidFill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9" name="Picture 14" descr="http://sinastorage.com/kaoshi.edu.sina.com.cn/college_logo/11664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6184" y="1117754"/>
            <a:ext cx="3113088" cy="2160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962265" y="5523865"/>
            <a:ext cx="1974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学号：06141077</a:t>
            </a:r>
            <a:endParaRPr kumimoji="1" lang="en-US" altLang="zh-CN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5534311" y="1425422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814540" y="139642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系统设计</a:t>
            </a:r>
            <a:endParaRPr lang="zh-CN" altLang="zh-CN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52743" y="2973645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硬件实物图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51667" y="326839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643884" y="153187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3884" y="147182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7925040" y="150219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925040" y="144214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624454" y="303338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624454" y="297396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7957566" y="303274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957566" y="297332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5562996" y="1953968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Research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814540" y="1977437"/>
            <a:ext cx="23948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Design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646184" y="3560707"/>
            <a:ext cx="23948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Hardware physical map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942810" y="3495853"/>
            <a:ext cx="23948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oftware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esign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7" name="文本框 72"/>
          <p:cNvSpPr txBox="1"/>
          <p:nvPr/>
        </p:nvSpPr>
        <p:spPr>
          <a:xfrm>
            <a:off x="8942866" y="2972174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软件设计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28" name="Picture 1" descr="C:\Users\Administrator\Desktop\图片1_副本.png"/>
          <p:cNvPicPr>
            <a:picLocks noChangeAspect="1" noChangeArrowheads="1"/>
          </p:cNvPicPr>
          <p:nvPr/>
        </p:nvPicPr>
        <p:blipFill>
          <a:blip r:embed="rId1"/>
          <a:srcRect l="4530" t="10413" r="4530" b="22123"/>
          <a:stretch>
            <a:fillRect/>
          </a:stretch>
        </p:blipFill>
        <p:spPr bwMode="auto">
          <a:xfrm>
            <a:off x="670847" y="1001123"/>
            <a:ext cx="1958708" cy="19071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489165" y="3223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2428870" cy="66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背景概述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7" name="矩形 18"/>
          <p:cNvSpPr>
            <a:spLocks noChangeArrowheads="1"/>
          </p:cNvSpPr>
          <p:nvPr/>
        </p:nvSpPr>
        <p:spPr bwMode="auto">
          <a:xfrm>
            <a:off x="2222957" y="1903661"/>
            <a:ext cx="8645525" cy="534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数据传输：人口众多布线困难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16025" y="1819863"/>
            <a:ext cx="610418" cy="523288"/>
            <a:chOff x="1184275" y="1184275"/>
            <a:chExt cx="374650" cy="376238"/>
          </a:xfrm>
          <a:solidFill>
            <a:srgbClr val="157E9F"/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184275" y="1184275"/>
              <a:ext cx="374650" cy="200025"/>
            </a:xfrm>
            <a:custGeom>
              <a:avLst/>
              <a:gdLst>
                <a:gd name="T0" fmla="*/ 118 w 236"/>
                <a:gd name="T1" fmla="*/ 0 h 126"/>
                <a:gd name="T2" fmla="*/ 70 w 236"/>
                <a:gd name="T3" fmla="*/ 47 h 126"/>
                <a:gd name="T4" fmla="*/ 70 w 236"/>
                <a:gd name="T5" fmla="*/ 28 h 126"/>
                <a:gd name="T6" fmla="*/ 33 w 236"/>
                <a:gd name="T7" fmla="*/ 28 h 126"/>
                <a:gd name="T8" fmla="*/ 33 w 236"/>
                <a:gd name="T9" fmla="*/ 85 h 126"/>
                <a:gd name="T10" fmla="*/ 0 w 236"/>
                <a:gd name="T11" fmla="*/ 118 h 126"/>
                <a:gd name="T12" fmla="*/ 7 w 236"/>
                <a:gd name="T13" fmla="*/ 126 h 126"/>
                <a:gd name="T14" fmla="*/ 118 w 236"/>
                <a:gd name="T15" fmla="*/ 12 h 126"/>
                <a:gd name="T16" fmla="*/ 231 w 236"/>
                <a:gd name="T17" fmla="*/ 126 h 126"/>
                <a:gd name="T18" fmla="*/ 236 w 236"/>
                <a:gd name="T19" fmla="*/ 118 h 126"/>
                <a:gd name="T20" fmla="*/ 118 w 236"/>
                <a:gd name="T21" fmla="*/ 0 h 126"/>
                <a:gd name="T22" fmla="*/ 42 w 236"/>
                <a:gd name="T23" fmla="*/ 38 h 126"/>
                <a:gd name="T24" fmla="*/ 61 w 236"/>
                <a:gd name="T25" fmla="*/ 38 h 126"/>
                <a:gd name="T26" fmla="*/ 61 w 236"/>
                <a:gd name="T27" fmla="*/ 57 h 126"/>
                <a:gd name="T28" fmla="*/ 42 w 236"/>
                <a:gd name="T29" fmla="*/ 76 h 126"/>
                <a:gd name="T30" fmla="*/ 42 w 236"/>
                <a:gd name="T31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126">
                  <a:moveTo>
                    <a:pt x="118" y="0"/>
                  </a:moveTo>
                  <a:lnTo>
                    <a:pt x="70" y="47"/>
                  </a:lnTo>
                  <a:lnTo>
                    <a:pt x="70" y="28"/>
                  </a:lnTo>
                  <a:lnTo>
                    <a:pt x="33" y="28"/>
                  </a:lnTo>
                  <a:lnTo>
                    <a:pt x="33" y="85"/>
                  </a:lnTo>
                  <a:lnTo>
                    <a:pt x="0" y="118"/>
                  </a:lnTo>
                  <a:lnTo>
                    <a:pt x="7" y="126"/>
                  </a:lnTo>
                  <a:lnTo>
                    <a:pt x="118" y="12"/>
                  </a:lnTo>
                  <a:lnTo>
                    <a:pt x="231" y="126"/>
                  </a:lnTo>
                  <a:lnTo>
                    <a:pt x="236" y="118"/>
                  </a:lnTo>
                  <a:lnTo>
                    <a:pt x="118" y="0"/>
                  </a:lnTo>
                  <a:close/>
                  <a:moveTo>
                    <a:pt x="42" y="38"/>
                  </a:moveTo>
                  <a:lnTo>
                    <a:pt x="61" y="38"/>
                  </a:lnTo>
                  <a:lnTo>
                    <a:pt x="61" y="57"/>
                  </a:lnTo>
                  <a:lnTo>
                    <a:pt x="42" y="76"/>
                  </a:ln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6"/>
            <p:cNvSpPr>
              <a:spLocks noEditPoints="1"/>
            </p:cNvSpPr>
            <p:nvPr/>
          </p:nvSpPr>
          <p:spPr bwMode="auto">
            <a:xfrm>
              <a:off x="1236663" y="1244600"/>
              <a:ext cx="269875" cy="315913"/>
            </a:xfrm>
            <a:custGeom>
              <a:avLst/>
              <a:gdLst>
                <a:gd name="T0" fmla="*/ 0 w 170"/>
                <a:gd name="T1" fmla="*/ 85 h 199"/>
                <a:gd name="T2" fmla="*/ 0 w 170"/>
                <a:gd name="T3" fmla="*/ 199 h 199"/>
                <a:gd name="T4" fmla="*/ 66 w 170"/>
                <a:gd name="T5" fmla="*/ 199 h 199"/>
                <a:gd name="T6" fmla="*/ 66 w 170"/>
                <a:gd name="T7" fmla="*/ 133 h 199"/>
                <a:gd name="T8" fmla="*/ 104 w 170"/>
                <a:gd name="T9" fmla="*/ 133 h 199"/>
                <a:gd name="T10" fmla="*/ 104 w 170"/>
                <a:gd name="T11" fmla="*/ 199 h 199"/>
                <a:gd name="T12" fmla="*/ 170 w 170"/>
                <a:gd name="T13" fmla="*/ 199 h 199"/>
                <a:gd name="T14" fmla="*/ 170 w 170"/>
                <a:gd name="T15" fmla="*/ 85 h 199"/>
                <a:gd name="T16" fmla="*/ 85 w 170"/>
                <a:gd name="T17" fmla="*/ 0 h 199"/>
                <a:gd name="T18" fmla="*/ 0 w 170"/>
                <a:gd name="T19" fmla="*/ 85 h 199"/>
                <a:gd name="T20" fmla="*/ 160 w 170"/>
                <a:gd name="T21" fmla="*/ 189 h 199"/>
                <a:gd name="T22" fmla="*/ 113 w 170"/>
                <a:gd name="T23" fmla="*/ 189 h 199"/>
                <a:gd name="T24" fmla="*/ 113 w 170"/>
                <a:gd name="T25" fmla="*/ 133 h 199"/>
                <a:gd name="T26" fmla="*/ 113 w 170"/>
                <a:gd name="T27" fmla="*/ 123 h 199"/>
                <a:gd name="T28" fmla="*/ 104 w 170"/>
                <a:gd name="T29" fmla="*/ 123 h 199"/>
                <a:gd name="T30" fmla="*/ 66 w 170"/>
                <a:gd name="T31" fmla="*/ 123 h 199"/>
                <a:gd name="T32" fmla="*/ 56 w 170"/>
                <a:gd name="T33" fmla="*/ 123 h 199"/>
                <a:gd name="T34" fmla="*/ 56 w 170"/>
                <a:gd name="T35" fmla="*/ 133 h 199"/>
                <a:gd name="T36" fmla="*/ 56 w 170"/>
                <a:gd name="T37" fmla="*/ 189 h 199"/>
                <a:gd name="T38" fmla="*/ 9 w 170"/>
                <a:gd name="T39" fmla="*/ 189 h 199"/>
                <a:gd name="T40" fmla="*/ 9 w 170"/>
                <a:gd name="T41" fmla="*/ 88 h 199"/>
                <a:gd name="T42" fmla="*/ 85 w 170"/>
                <a:gd name="T43" fmla="*/ 12 h 199"/>
                <a:gd name="T44" fmla="*/ 160 w 170"/>
                <a:gd name="T45" fmla="*/ 88 h 199"/>
                <a:gd name="T46" fmla="*/ 160 w 170"/>
                <a:gd name="T47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99">
                  <a:moveTo>
                    <a:pt x="0" y="85"/>
                  </a:moveTo>
                  <a:lnTo>
                    <a:pt x="0" y="199"/>
                  </a:lnTo>
                  <a:lnTo>
                    <a:pt x="66" y="199"/>
                  </a:lnTo>
                  <a:lnTo>
                    <a:pt x="66" y="133"/>
                  </a:lnTo>
                  <a:lnTo>
                    <a:pt x="104" y="133"/>
                  </a:lnTo>
                  <a:lnTo>
                    <a:pt x="104" y="199"/>
                  </a:lnTo>
                  <a:lnTo>
                    <a:pt x="170" y="199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  <a:moveTo>
                    <a:pt x="160" y="189"/>
                  </a:moveTo>
                  <a:lnTo>
                    <a:pt x="113" y="189"/>
                  </a:lnTo>
                  <a:lnTo>
                    <a:pt x="113" y="133"/>
                  </a:lnTo>
                  <a:lnTo>
                    <a:pt x="113" y="123"/>
                  </a:lnTo>
                  <a:lnTo>
                    <a:pt x="104" y="123"/>
                  </a:lnTo>
                  <a:lnTo>
                    <a:pt x="66" y="123"/>
                  </a:lnTo>
                  <a:lnTo>
                    <a:pt x="56" y="123"/>
                  </a:lnTo>
                  <a:lnTo>
                    <a:pt x="56" y="133"/>
                  </a:lnTo>
                  <a:lnTo>
                    <a:pt x="56" y="189"/>
                  </a:lnTo>
                  <a:lnTo>
                    <a:pt x="9" y="189"/>
                  </a:lnTo>
                  <a:lnTo>
                    <a:pt x="9" y="88"/>
                  </a:lnTo>
                  <a:lnTo>
                    <a:pt x="85" y="12"/>
                  </a:lnTo>
                  <a:lnTo>
                    <a:pt x="160" y="88"/>
                  </a:lnTo>
                  <a:lnTo>
                    <a:pt x="16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" name="矩形 18"/>
          <p:cNvSpPr>
            <a:spLocks noChangeArrowheads="1"/>
          </p:cNvSpPr>
          <p:nvPr/>
        </p:nvSpPr>
        <p:spPr bwMode="auto">
          <a:xfrm>
            <a:off x="2155916" y="2940943"/>
            <a:ext cx="8645525" cy="1420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传统的数据传输方式：网络复杂、布线困难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6660" y="3265123"/>
            <a:ext cx="610418" cy="523288"/>
            <a:chOff x="1184275" y="1184275"/>
            <a:chExt cx="374650" cy="376238"/>
          </a:xfrm>
          <a:solidFill>
            <a:srgbClr val="157E9F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184275" y="1184275"/>
              <a:ext cx="374650" cy="200025"/>
            </a:xfrm>
            <a:custGeom>
              <a:avLst/>
              <a:gdLst>
                <a:gd name="T0" fmla="*/ 118 w 236"/>
                <a:gd name="T1" fmla="*/ 0 h 126"/>
                <a:gd name="T2" fmla="*/ 70 w 236"/>
                <a:gd name="T3" fmla="*/ 47 h 126"/>
                <a:gd name="T4" fmla="*/ 70 w 236"/>
                <a:gd name="T5" fmla="*/ 28 h 126"/>
                <a:gd name="T6" fmla="*/ 33 w 236"/>
                <a:gd name="T7" fmla="*/ 28 h 126"/>
                <a:gd name="T8" fmla="*/ 33 w 236"/>
                <a:gd name="T9" fmla="*/ 85 h 126"/>
                <a:gd name="T10" fmla="*/ 0 w 236"/>
                <a:gd name="T11" fmla="*/ 118 h 126"/>
                <a:gd name="T12" fmla="*/ 7 w 236"/>
                <a:gd name="T13" fmla="*/ 126 h 126"/>
                <a:gd name="T14" fmla="*/ 118 w 236"/>
                <a:gd name="T15" fmla="*/ 12 h 126"/>
                <a:gd name="T16" fmla="*/ 231 w 236"/>
                <a:gd name="T17" fmla="*/ 126 h 126"/>
                <a:gd name="T18" fmla="*/ 236 w 236"/>
                <a:gd name="T19" fmla="*/ 118 h 126"/>
                <a:gd name="T20" fmla="*/ 118 w 236"/>
                <a:gd name="T21" fmla="*/ 0 h 126"/>
                <a:gd name="T22" fmla="*/ 42 w 236"/>
                <a:gd name="T23" fmla="*/ 38 h 126"/>
                <a:gd name="T24" fmla="*/ 61 w 236"/>
                <a:gd name="T25" fmla="*/ 38 h 126"/>
                <a:gd name="T26" fmla="*/ 61 w 236"/>
                <a:gd name="T27" fmla="*/ 57 h 126"/>
                <a:gd name="T28" fmla="*/ 42 w 236"/>
                <a:gd name="T29" fmla="*/ 76 h 126"/>
                <a:gd name="T30" fmla="*/ 42 w 236"/>
                <a:gd name="T31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126">
                  <a:moveTo>
                    <a:pt x="118" y="0"/>
                  </a:moveTo>
                  <a:lnTo>
                    <a:pt x="70" y="47"/>
                  </a:lnTo>
                  <a:lnTo>
                    <a:pt x="70" y="28"/>
                  </a:lnTo>
                  <a:lnTo>
                    <a:pt x="33" y="28"/>
                  </a:lnTo>
                  <a:lnTo>
                    <a:pt x="33" y="85"/>
                  </a:lnTo>
                  <a:lnTo>
                    <a:pt x="0" y="118"/>
                  </a:lnTo>
                  <a:lnTo>
                    <a:pt x="7" y="126"/>
                  </a:lnTo>
                  <a:lnTo>
                    <a:pt x="118" y="12"/>
                  </a:lnTo>
                  <a:lnTo>
                    <a:pt x="231" y="126"/>
                  </a:lnTo>
                  <a:lnTo>
                    <a:pt x="236" y="118"/>
                  </a:lnTo>
                  <a:lnTo>
                    <a:pt x="118" y="0"/>
                  </a:lnTo>
                  <a:close/>
                  <a:moveTo>
                    <a:pt x="42" y="38"/>
                  </a:moveTo>
                  <a:lnTo>
                    <a:pt x="61" y="38"/>
                  </a:lnTo>
                  <a:lnTo>
                    <a:pt x="61" y="57"/>
                  </a:lnTo>
                  <a:lnTo>
                    <a:pt x="42" y="76"/>
                  </a:ln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1236663" y="1244600"/>
              <a:ext cx="269875" cy="315913"/>
            </a:xfrm>
            <a:custGeom>
              <a:avLst/>
              <a:gdLst>
                <a:gd name="T0" fmla="*/ 0 w 170"/>
                <a:gd name="T1" fmla="*/ 85 h 199"/>
                <a:gd name="T2" fmla="*/ 0 w 170"/>
                <a:gd name="T3" fmla="*/ 199 h 199"/>
                <a:gd name="T4" fmla="*/ 66 w 170"/>
                <a:gd name="T5" fmla="*/ 199 h 199"/>
                <a:gd name="T6" fmla="*/ 66 w 170"/>
                <a:gd name="T7" fmla="*/ 133 h 199"/>
                <a:gd name="T8" fmla="*/ 104 w 170"/>
                <a:gd name="T9" fmla="*/ 133 h 199"/>
                <a:gd name="T10" fmla="*/ 104 w 170"/>
                <a:gd name="T11" fmla="*/ 199 h 199"/>
                <a:gd name="T12" fmla="*/ 170 w 170"/>
                <a:gd name="T13" fmla="*/ 199 h 199"/>
                <a:gd name="T14" fmla="*/ 170 w 170"/>
                <a:gd name="T15" fmla="*/ 85 h 199"/>
                <a:gd name="T16" fmla="*/ 85 w 170"/>
                <a:gd name="T17" fmla="*/ 0 h 199"/>
                <a:gd name="T18" fmla="*/ 0 w 170"/>
                <a:gd name="T19" fmla="*/ 85 h 199"/>
                <a:gd name="T20" fmla="*/ 160 w 170"/>
                <a:gd name="T21" fmla="*/ 189 h 199"/>
                <a:gd name="T22" fmla="*/ 113 w 170"/>
                <a:gd name="T23" fmla="*/ 189 h 199"/>
                <a:gd name="T24" fmla="*/ 113 w 170"/>
                <a:gd name="T25" fmla="*/ 133 h 199"/>
                <a:gd name="T26" fmla="*/ 113 w 170"/>
                <a:gd name="T27" fmla="*/ 123 h 199"/>
                <a:gd name="T28" fmla="*/ 104 w 170"/>
                <a:gd name="T29" fmla="*/ 123 h 199"/>
                <a:gd name="T30" fmla="*/ 66 w 170"/>
                <a:gd name="T31" fmla="*/ 123 h 199"/>
                <a:gd name="T32" fmla="*/ 56 w 170"/>
                <a:gd name="T33" fmla="*/ 123 h 199"/>
                <a:gd name="T34" fmla="*/ 56 w 170"/>
                <a:gd name="T35" fmla="*/ 133 h 199"/>
                <a:gd name="T36" fmla="*/ 56 w 170"/>
                <a:gd name="T37" fmla="*/ 189 h 199"/>
                <a:gd name="T38" fmla="*/ 9 w 170"/>
                <a:gd name="T39" fmla="*/ 189 h 199"/>
                <a:gd name="T40" fmla="*/ 9 w 170"/>
                <a:gd name="T41" fmla="*/ 88 h 199"/>
                <a:gd name="T42" fmla="*/ 85 w 170"/>
                <a:gd name="T43" fmla="*/ 12 h 199"/>
                <a:gd name="T44" fmla="*/ 160 w 170"/>
                <a:gd name="T45" fmla="*/ 88 h 199"/>
                <a:gd name="T46" fmla="*/ 160 w 170"/>
                <a:gd name="T47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99">
                  <a:moveTo>
                    <a:pt x="0" y="85"/>
                  </a:moveTo>
                  <a:lnTo>
                    <a:pt x="0" y="199"/>
                  </a:lnTo>
                  <a:lnTo>
                    <a:pt x="66" y="199"/>
                  </a:lnTo>
                  <a:lnTo>
                    <a:pt x="66" y="133"/>
                  </a:lnTo>
                  <a:lnTo>
                    <a:pt x="104" y="133"/>
                  </a:lnTo>
                  <a:lnTo>
                    <a:pt x="104" y="199"/>
                  </a:lnTo>
                  <a:lnTo>
                    <a:pt x="170" y="199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  <a:moveTo>
                    <a:pt x="160" y="189"/>
                  </a:moveTo>
                  <a:lnTo>
                    <a:pt x="113" y="189"/>
                  </a:lnTo>
                  <a:lnTo>
                    <a:pt x="113" y="133"/>
                  </a:lnTo>
                  <a:lnTo>
                    <a:pt x="113" y="123"/>
                  </a:lnTo>
                  <a:lnTo>
                    <a:pt x="104" y="123"/>
                  </a:lnTo>
                  <a:lnTo>
                    <a:pt x="66" y="123"/>
                  </a:lnTo>
                  <a:lnTo>
                    <a:pt x="56" y="123"/>
                  </a:lnTo>
                  <a:lnTo>
                    <a:pt x="56" y="133"/>
                  </a:lnTo>
                  <a:lnTo>
                    <a:pt x="56" y="189"/>
                  </a:lnTo>
                  <a:lnTo>
                    <a:pt x="9" y="189"/>
                  </a:lnTo>
                  <a:lnTo>
                    <a:pt x="9" y="88"/>
                  </a:lnTo>
                  <a:lnTo>
                    <a:pt x="85" y="12"/>
                  </a:lnTo>
                  <a:lnTo>
                    <a:pt x="160" y="88"/>
                  </a:lnTo>
                  <a:lnTo>
                    <a:pt x="16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51" y="417959"/>
            <a:ext cx="107122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146736" y="4018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28" name="矩形 27"/>
          <p:cNvSpPr/>
          <p:nvPr/>
        </p:nvSpPr>
        <p:spPr>
          <a:xfrm>
            <a:off x="1356742" y="475434"/>
            <a:ext cx="15532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选题背景概述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1609920" y="4018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6"/>
          <p:cNvSpPr/>
          <p:nvPr/>
        </p:nvSpPr>
        <p:spPr bwMode="auto">
          <a:xfrm>
            <a:off x="11711768" y="5120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477" y="4875440"/>
            <a:ext cx="481324" cy="458560"/>
            <a:chOff x="1184275" y="1184275"/>
            <a:chExt cx="374650" cy="376238"/>
          </a:xfrm>
          <a:solidFill>
            <a:srgbClr val="157E9F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184275" y="1184275"/>
              <a:ext cx="374650" cy="200025"/>
            </a:xfrm>
            <a:custGeom>
              <a:avLst/>
              <a:gdLst>
                <a:gd name="T0" fmla="*/ 118 w 236"/>
                <a:gd name="T1" fmla="*/ 0 h 126"/>
                <a:gd name="T2" fmla="*/ 70 w 236"/>
                <a:gd name="T3" fmla="*/ 47 h 126"/>
                <a:gd name="T4" fmla="*/ 70 w 236"/>
                <a:gd name="T5" fmla="*/ 28 h 126"/>
                <a:gd name="T6" fmla="*/ 33 w 236"/>
                <a:gd name="T7" fmla="*/ 28 h 126"/>
                <a:gd name="T8" fmla="*/ 33 w 236"/>
                <a:gd name="T9" fmla="*/ 85 h 126"/>
                <a:gd name="T10" fmla="*/ 0 w 236"/>
                <a:gd name="T11" fmla="*/ 118 h 126"/>
                <a:gd name="T12" fmla="*/ 7 w 236"/>
                <a:gd name="T13" fmla="*/ 126 h 126"/>
                <a:gd name="T14" fmla="*/ 118 w 236"/>
                <a:gd name="T15" fmla="*/ 12 h 126"/>
                <a:gd name="T16" fmla="*/ 231 w 236"/>
                <a:gd name="T17" fmla="*/ 126 h 126"/>
                <a:gd name="T18" fmla="*/ 236 w 236"/>
                <a:gd name="T19" fmla="*/ 118 h 126"/>
                <a:gd name="T20" fmla="*/ 118 w 236"/>
                <a:gd name="T21" fmla="*/ 0 h 126"/>
                <a:gd name="T22" fmla="*/ 42 w 236"/>
                <a:gd name="T23" fmla="*/ 38 h 126"/>
                <a:gd name="T24" fmla="*/ 61 w 236"/>
                <a:gd name="T25" fmla="*/ 38 h 126"/>
                <a:gd name="T26" fmla="*/ 61 w 236"/>
                <a:gd name="T27" fmla="*/ 57 h 126"/>
                <a:gd name="T28" fmla="*/ 42 w 236"/>
                <a:gd name="T29" fmla="*/ 76 h 126"/>
                <a:gd name="T30" fmla="*/ 42 w 236"/>
                <a:gd name="T31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126">
                  <a:moveTo>
                    <a:pt x="118" y="0"/>
                  </a:moveTo>
                  <a:lnTo>
                    <a:pt x="70" y="47"/>
                  </a:lnTo>
                  <a:lnTo>
                    <a:pt x="70" y="28"/>
                  </a:lnTo>
                  <a:lnTo>
                    <a:pt x="33" y="28"/>
                  </a:lnTo>
                  <a:lnTo>
                    <a:pt x="33" y="85"/>
                  </a:lnTo>
                  <a:lnTo>
                    <a:pt x="0" y="118"/>
                  </a:lnTo>
                  <a:lnTo>
                    <a:pt x="7" y="126"/>
                  </a:lnTo>
                  <a:lnTo>
                    <a:pt x="118" y="12"/>
                  </a:lnTo>
                  <a:lnTo>
                    <a:pt x="231" y="126"/>
                  </a:lnTo>
                  <a:lnTo>
                    <a:pt x="236" y="118"/>
                  </a:lnTo>
                  <a:lnTo>
                    <a:pt x="118" y="0"/>
                  </a:lnTo>
                  <a:close/>
                  <a:moveTo>
                    <a:pt x="42" y="38"/>
                  </a:moveTo>
                  <a:lnTo>
                    <a:pt x="61" y="38"/>
                  </a:lnTo>
                  <a:lnTo>
                    <a:pt x="61" y="57"/>
                  </a:lnTo>
                  <a:lnTo>
                    <a:pt x="42" y="76"/>
                  </a:ln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236663" y="1244600"/>
              <a:ext cx="269875" cy="315913"/>
            </a:xfrm>
            <a:custGeom>
              <a:avLst/>
              <a:gdLst>
                <a:gd name="T0" fmla="*/ 0 w 170"/>
                <a:gd name="T1" fmla="*/ 85 h 199"/>
                <a:gd name="T2" fmla="*/ 0 w 170"/>
                <a:gd name="T3" fmla="*/ 199 h 199"/>
                <a:gd name="T4" fmla="*/ 66 w 170"/>
                <a:gd name="T5" fmla="*/ 199 h 199"/>
                <a:gd name="T6" fmla="*/ 66 w 170"/>
                <a:gd name="T7" fmla="*/ 133 h 199"/>
                <a:gd name="T8" fmla="*/ 104 w 170"/>
                <a:gd name="T9" fmla="*/ 133 h 199"/>
                <a:gd name="T10" fmla="*/ 104 w 170"/>
                <a:gd name="T11" fmla="*/ 199 h 199"/>
                <a:gd name="T12" fmla="*/ 170 w 170"/>
                <a:gd name="T13" fmla="*/ 199 h 199"/>
                <a:gd name="T14" fmla="*/ 170 w 170"/>
                <a:gd name="T15" fmla="*/ 85 h 199"/>
                <a:gd name="T16" fmla="*/ 85 w 170"/>
                <a:gd name="T17" fmla="*/ 0 h 199"/>
                <a:gd name="T18" fmla="*/ 0 w 170"/>
                <a:gd name="T19" fmla="*/ 85 h 199"/>
                <a:gd name="T20" fmla="*/ 160 w 170"/>
                <a:gd name="T21" fmla="*/ 189 h 199"/>
                <a:gd name="T22" fmla="*/ 113 w 170"/>
                <a:gd name="T23" fmla="*/ 189 h 199"/>
                <a:gd name="T24" fmla="*/ 113 w 170"/>
                <a:gd name="T25" fmla="*/ 133 h 199"/>
                <a:gd name="T26" fmla="*/ 113 w 170"/>
                <a:gd name="T27" fmla="*/ 123 h 199"/>
                <a:gd name="T28" fmla="*/ 104 w 170"/>
                <a:gd name="T29" fmla="*/ 123 h 199"/>
                <a:gd name="T30" fmla="*/ 66 w 170"/>
                <a:gd name="T31" fmla="*/ 123 h 199"/>
                <a:gd name="T32" fmla="*/ 56 w 170"/>
                <a:gd name="T33" fmla="*/ 123 h 199"/>
                <a:gd name="T34" fmla="*/ 56 w 170"/>
                <a:gd name="T35" fmla="*/ 133 h 199"/>
                <a:gd name="T36" fmla="*/ 56 w 170"/>
                <a:gd name="T37" fmla="*/ 189 h 199"/>
                <a:gd name="T38" fmla="*/ 9 w 170"/>
                <a:gd name="T39" fmla="*/ 189 h 199"/>
                <a:gd name="T40" fmla="*/ 9 w 170"/>
                <a:gd name="T41" fmla="*/ 88 h 199"/>
                <a:gd name="T42" fmla="*/ 85 w 170"/>
                <a:gd name="T43" fmla="*/ 12 h 199"/>
                <a:gd name="T44" fmla="*/ 160 w 170"/>
                <a:gd name="T45" fmla="*/ 88 h 199"/>
                <a:gd name="T46" fmla="*/ 160 w 170"/>
                <a:gd name="T47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99">
                  <a:moveTo>
                    <a:pt x="0" y="85"/>
                  </a:moveTo>
                  <a:lnTo>
                    <a:pt x="0" y="199"/>
                  </a:lnTo>
                  <a:lnTo>
                    <a:pt x="66" y="199"/>
                  </a:lnTo>
                  <a:lnTo>
                    <a:pt x="66" y="133"/>
                  </a:lnTo>
                  <a:lnTo>
                    <a:pt x="104" y="133"/>
                  </a:lnTo>
                  <a:lnTo>
                    <a:pt x="104" y="199"/>
                  </a:lnTo>
                  <a:lnTo>
                    <a:pt x="170" y="199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  <a:moveTo>
                    <a:pt x="160" y="189"/>
                  </a:moveTo>
                  <a:lnTo>
                    <a:pt x="113" y="189"/>
                  </a:lnTo>
                  <a:lnTo>
                    <a:pt x="113" y="133"/>
                  </a:lnTo>
                  <a:lnTo>
                    <a:pt x="113" y="123"/>
                  </a:lnTo>
                  <a:lnTo>
                    <a:pt x="104" y="123"/>
                  </a:lnTo>
                  <a:lnTo>
                    <a:pt x="66" y="123"/>
                  </a:lnTo>
                  <a:lnTo>
                    <a:pt x="56" y="123"/>
                  </a:lnTo>
                  <a:lnTo>
                    <a:pt x="56" y="133"/>
                  </a:lnTo>
                  <a:lnTo>
                    <a:pt x="56" y="189"/>
                  </a:lnTo>
                  <a:lnTo>
                    <a:pt x="9" y="189"/>
                  </a:lnTo>
                  <a:lnTo>
                    <a:pt x="9" y="88"/>
                  </a:lnTo>
                  <a:lnTo>
                    <a:pt x="85" y="12"/>
                  </a:lnTo>
                  <a:lnTo>
                    <a:pt x="160" y="88"/>
                  </a:lnTo>
                  <a:lnTo>
                    <a:pt x="16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" name="TextBox 18"/>
          <p:cNvSpPr txBox="1"/>
          <p:nvPr/>
        </p:nvSpPr>
        <p:spPr>
          <a:xfrm>
            <a:off x="1948765" y="1744614"/>
            <a:ext cx="83769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GPRS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传输距离长、功耗低、安全性高和抗干扰性强。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2024330" y="3363864"/>
            <a:ext cx="83769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支持网络透传、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HTTPD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和短信透析模式。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2011630" y="4938664"/>
            <a:ext cx="83769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网络范围广、传输信号质量好、成本低。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18877" y="3313340"/>
            <a:ext cx="481324" cy="458560"/>
            <a:chOff x="1184275" y="1184275"/>
            <a:chExt cx="374650" cy="376238"/>
          </a:xfrm>
          <a:solidFill>
            <a:srgbClr val="157E9F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1184275" y="1184275"/>
              <a:ext cx="374650" cy="200025"/>
            </a:xfrm>
            <a:custGeom>
              <a:avLst/>
              <a:gdLst>
                <a:gd name="T0" fmla="*/ 118 w 236"/>
                <a:gd name="T1" fmla="*/ 0 h 126"/>
                <a:gd name="T2" fmla="*/ 70 w 236"/>
                <a:gd name="T3" fmla="*/ 47 h 126"/>
                <a:gd name="T4" fmla="*/ 70 w 236"/>
                <a:gd name="T5" fmla="*/ 28 h 126"/>
                <a:gd name="T6" fmla="*/ 33 w 236"/>
                <a:gd name="T7" fmla="*/ 28 h 126"/>
                <a:gd name="T8" fmla="*/ 33 w 236"/>
                <a:gd name="T9" fmla="*/ 85 h 126"/>
                <a:gd name="T10" fmla="*/ 0 w 236"/>
                <a:gd name="T11" fmla="*/ 118 h 126"/>
                <a:gd name="T12" fmla="*/ 7 w 236"/>
                <a:gd name="T13" fmla="*/ 126 h 126"/>
                <a:gd name="T14" fmla="*/ 118 w 236"/>
                <a:gd name="T15" fmla="*/ 12 h 126"/>
                <a:gd name="T16" fmla="*/ 231 w 236"/>
                <a:gd name="T17" fmla="*/ 126 h 126"/>
                <a:gd name="T18" fmla="*/ 236 w 236"/>
                <a:gd name="T19" fmla="*/ 118 h 126"/>
                <a:gd name="T20" fmla="*/ 118 w 236"/>
                <a:gd name="T21" fmla="*/ 0 h 126"/>
                <a:gd name="T22" fmla="*/ 42 w 236"/>
                <a:gd name="T23" fmla="*/ 38 h 126"/>
                <a:gd name="T24" fmla="*/ 61 w 236"/>
                <a:gd name="T25" fmla="*/ 38 h 126"/>
                <a:gd name="T26" fmla="*/ 61 w 236"/>
                <a:gd name="T27" fmla="*/ 57 h 126"/>
                <a:gd name="T28" fmla="*/ 42 w 236"/>
                <a:gd name="T29" fmla="*/ 76 h 126"/>
                <a:gd name="T30" fmla="*/ 42 w 236"/>
                <a:gd name="T31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126">
                  <a:moveTo>
                    <a:pt x="118" y="0"/>
                  </a:moveTo>
                  <a:lnTo>
                    <a:pt x="70" y="47"/>
                  </a:lnTo>
                  <a:lnTo>
                    <a:pt x="70" y="28"/>
                  </a:lnTo>
                  <a:lnTo>
                    <a:pt x="33" y="28"/>
                  </a:lnTo>
                  <a:lnTo>
                    <a:pt x="33" y="85"/>
                  </a:lnTo>
                  <a:lnTo>
                    <a:pt x="0" y="118"/>
                  </a:lnTo>
                  <a:lnTo>
                    <a:pt x="7" y="126"/>
                  </a:lnTo>
                  <a:lnTo>
                    <a:pt x="118" y="12"/>
                  </a:lnTo>
                  <a:lnTo>
                    <a:pt x="231" y="126"/>
                  </a:lnTo>
                  <a:lnTo>
                    <a:pt x="236" y="118"/>
                  </a:lnTo>
                  <a:lnTo>
                    <a:pt x="118" y="0"/>
                  </a:lnTo>
                  <a:close/>
                  <a:moveTo>
                    <a:pt x="42" y="38"/>
                  </a:moveTo>
                  <a:lnTo>
                    <a:pt x="61" y="38"/>
                  </a:lnTo>
                  <a:lnTo>
                    <a:pt x="61" y="57"/>
                  </a:lnTo>
                  <a:lnTo>
                    <a:pt x="42" y="76"/>
                  </a:ln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236663" y="1244600"/>
              <a:ext cx="269875" cy="315913"/>
            </a:xfrm>
            <a:custGeom>
              <a:avLst/>
              <a:gdLst>
                <a:gd name="T0" fmla="*/ 0 w 170"/>
                <a:gd name="T1" fmla="*/ 85 h 199"/>
                <a:gd name="T2" fmla="*/ 0 w 170"/>
                <a:gd name="T3" fmla="*/ 199 h 199"/>
                <a:gd name="T4" fmla="*/ 66 w 170"/>
                <a:gd name="T5" fmla="*/ 199 h 199"/>
                <a:gd name="T6" fmla="*/ 66 w 170"/>
                <a:gd name="T7" fmla="*/ 133 h 199"/>
                <a:gd name="T8" fmla="*/ 104 w 170"/>
                <a:gd name="T9" fmla="*/ 133 h 199"/>
                <a:gd name="T10" fmla="*/ 104 w 170"/>
                <a:gd name="T11" fmla="*/ 199 h 199"/>
                <a:gd name="T12" fmla="*/ 170 w 170"/>
                <a:gd name="T13" fmla="*/ 199 h 199"/>
                <a:gd name="T14" fmla="*/ 170 w 170"/>
                <a:gd name="T15" fmla="*/ 85 h 199"/>
                <a:gd name="T16" fmla="*/ 85 w 170"/>
                <a:gd name="T17" fmla="*/ 0 h 199"/>
                <a:gd name="T18" fmla="*/ 0 w 170"/>
                <a:gd name="T19" fmla="*/ 85 h 199"/>
                <a:gd name="T20" fmla="*/ 160 w 170"/>
                <a:gd name="T21" fmla="*/ 189 h 199"/>
                <a:gd name="T22" fmla="*/ 113 w 170"/>
                <a:gd name="T23" fmla="*/ 189 h 199"/>
                <a:gd name="T24" fmla="*/ 113 w 170"/>
                <a:gd name="T25" fmla="*/ 133 h 199"/>
                <a:gd name="T26" fmla="*/ 113 w 170"/>
                <a:gd name="T27" fmla="*/ 123 h 199"/>
                <a:gd name="T28" fmla="*/ 104 w 170"/>
                <a:gd name="T29" fmla="*/ 123 h 199"/>
                <a:gd name="T30" fmla="*/ 66 w 170"/>
                <a:gd name="T31" fmla="*/ 123 h 199"/>
                <a:gd name="T32" fmla="*/ 56 w 170"/>
                <a:gd name="T33" fmla="*/ 123 h 199"/>
                <a:gd name="T34" fmla="*/ 56 w 170"/>
                <a:gd name="T35" fmla="*/ 133 h 199"/>
                <a:gd name="T36" fmla="*/ 56 w 170"/>
                <a:gd name="T37" fmla="*/ 189 h 199"/>
                <a:gd name="T38" fmla="*/ 9 w 170"/>
                <a:gd name="T39" fmla="*/ 189 h 199"/>
                <a:gd name="T40" fmla="*/ 9 w 170"/>
                <a:gd name="T41" fmla="*/ 88 h 199"/>
                <a:gd name="T42" fmla="*/ 85 w 170"/>
                <a:gd name="T43" fmla="*/ 12 h 199"/>
                <a:gd name="T44" fmla="*/ 160 w 170"/>
                <a:gd name="T45" fmla="*/ 88 h 199"/>
                <a:gd name="T46" fmla="*/ 160 w 170"/>
                <a:gd name="T47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99">
                  <a:moveTo>
                    <a:pt x="0" y="85"/>
                  </a:moveTo>
                  <a:lnTo>
                    <a:pt x="0" y="199"/>
                  </a:lnTo>
                  <a:lnTo>
                    <a:pt x="66" y="199"/>
                  </a:lnTo>
                  <a:lnTo>
                    <a:pt x="66" y="133"/>
                  </a:lnTo>
                  <a:lnTo>
                    <a:pt x="104" y="133"/>
                  </a:lnTo>
                  <a:lnTo>
                    <a:pt x="104" y="199"/>
                  </a:lnTo>
                  <a:lnTo>
                    <a:pt x="170" y="199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  <a:moveTo>
                    <a:pt x="160" y="189"/>
                  </a:moveTo>
                  <a:lnTo>
                    <a:pt x="113" y="189"/>
                  </a:lnTo>
                  <a:lnTo>
                    <a:pt x="113" y="133"/>
                  </a:lnTo>
                  <a:lnTo>
                    <a:pt x="113" y="123"/>
                  </a:lnTo>
                  <a:lnTo>
                    <a:pt x="104" y="123"/>
                  </a:lnTo>
                  <a:lnTo>
                    <a:pt x="66" y="123"/>
                  </a:lnTo>
                  <a:lnTo>
                    <a:pt x="56" y="123"/>
                  </a:lnTo>
                  <a:lnTo>
                    <a:pt x="56" y="133"/>
                  </a:lnTo>
                  <a:lnTo>
                    <a:pt x="56" y="189"/>
                  </a:lnTo>
                  <a:lnTo>
                    <a:pt x="9" y="189"/>
                  </a:lnTo>
                  <a:lnTo>
                    <a:pt x="9" y="88"/>
                  </a:lnTo>
                  <a:lnTo>
                    <a:pt x="85" y="12"/>
                  </a:lnTo>
                  <a:lnTo>
                    <a:pt x="160" y="88"/>
                  </a:lnTo>
                  <a:lnTo>
                    <a:pt x="16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56977" y="1763940"/>
            <a:ext cx="481324" cy="458560"/>
            <a:chOff x="1184275" y="1184275"/>
            <a:chExt cx="374650" cy="376238"/>
          </a:xfrm>
          <a:solidFill>
            <a:srgbClr val="157E9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184275" y="1184275"/>
              <a:ext cx="374650" cy="200025"/>
            </a:xfrm>
            <a:custGeom>
              <a:avLst/>
              <a:gdLst>
                <a:gd name="T0" fmla="*/ 118 w 236"/>
                <a:gd name="T1" fmla="*/ 0 h 126"/>
                <a:gd name="T2" fmla="*/ 70 w 236"/>
                <a:gd name="T3" fmla="*/ 47 h 126"/>
                <a:gd name="T4" fmla="*/ 70 w 236"/>
                <a:gd name="T5" fmla="*/ 28 h 126"/>
                <a:gd name="T6" fmla="*/ 33 w 236"/>
                <a:gd name="T7" fmla="*/ 28 h 126"/>
                <a:gd name="T8" fmla="*/ 33 w 236"/>
                <a:gd name="T9" fmla="*/ 85 h 126"/>
                <a:gd name="T10" fmla="*/ 0 w 236"/>
                <a:gd name="T11" fmla="*/ 118 h 126"/>
                <a:gd name="T12" fmla="*/ 7 w 236"/>
                <a:gd name="T13" fmla="*/ 126 h 126"/>
                <a:gd name="T14" fmla="*/ 118 w 236"/>
                <a:gd name="T15" fmla="*/ 12 h 126"/>
                <a:gd name="T16" fmla="*/ 231 w 236"/>
                <a:gd name="T17" fmla="*/ 126 h 126"/>
                <a:gd name="T18" fmla="*/ 236 w 236"/>
                <a:gd name="T19" fmla="*/ 118 h 126"/>
                <a:gd name="T20" fmla="*/ 118 w 236"/>
                <a:gd name="T21" fmla="*/ 0 h 126"/>
                <a:gd name="T22" fmla="*/ 42 w 236"/>
                <a:gd name="T23" fmla="*/ 38 h 126"/>
                <a:gd name="T24" fmla="*/ 61 w 236"/>
                <a:gd name="T25" fmla="*/ 38 h 126"/>
                <a:gd name="T26" fmla="*/ 61 w 236"/>
                <a:gd name="T27" fmla="*/ 57 h 126"/>
                <a:gd name="T28" fmla="*/ 42 w 236"/>
                <a:gd name="T29" fmla="*/ 76 h 126"/>
                <a:gd name="T30" fmla="*/ 42 w 236"/>
                <a:gd name="T31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126">
                  <a:moveTo>
                    <a:pt x="118" y="0"/>
                  </a:moveTo>
                  <a:lnTo>
                    <a:pt x="70" y="47"/>
                  </a:lnTo>
                  <a:lnTo>
                    <a:pt x="70" y="28"/>
                  </a:lnTo>
                  <a:lnTo>
                    <a:pt x="33" y="28"/>
                  </a:lnTo>
                  <a:lnTo>
                    <a:pt x="33" y="85"/>
                  </a:lnTo>
                  <a:lnTo>
                    <a:pt x="0" y="118"/>
                  </a:lnTo>
                  <a:lnTo>
                    <a:pt x="7" y="126"/>
                  </a:lnTo>
                  <a:lnTo>
                    <a:pt x="118" y="12"/>
                  </a:lnTo>
                  <a:lnTo>
                    <a:pt x="231" y="126"/>
                  </a:lnTo>
                  <a:lnTo>
                    <a:pt x="236" y="118"/>
                  </a:lnTo>
                  <a:lnTo>
                    <a:pt x="118" y="0"/>
                  </a:lnTo>
                  <a:close/>
                  <a:moveTo>
                    <a:pt x="42" y="38"/>
                  </a:moveTo>
                  <a:lnTo>
                    <a:pt x="61" y="38"/>
                  </a:lnTo>
                  <a:lnTo>
                    <a:pt x="61" y="57"/>
                  </a:lnTo>
                  <a:lnTo>
                    <a:pt x="42" y="76"/>
                  </a:ln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236663" y="1244600"/>
              <a:ext cx="269875" cy="315913"/>
            </a:xfrm>
            <a:custGeom>
              <a:avLst/>
              <a:gdLst>
                <a:gd name="T0" fmla="*/ 0 w 170"/>
                <a:gd name="T1" fmla="*/ 85 h 199"/>
                <a:gd name="T2" fmla="*/ 0 w 170"/>
                <a:gd name="T3" fmla="*/ 199 h 199"/>
                <a:gd name="T4" fmla="*/ 66 w 170"/>
                <a:gd name="T5" fmla="*/ 199 h 199"/>
                <a:gd name="T6" fmla="*/ 66 w 170"/>
                <a:gd name="T7" fmla="*/ 133 h 199"/>
                <a:gd name="T8" fmla="*/ 104 w 170"/>
                <a:gd name="T9" fmla="*/ 133 h 199"/>
                <a:gd name="T10" fmla="*/ 104 w 170"/>
                <a:gd name="T11" fmla="*/ 199 h 199"/>
                <a:gd name="T12" fmla="*/ 170 w 170"/>
                <a:gd name="T13" fmla="*/ 199 h 199"/>
                <a:gd name="T14" fmla="*/ 170 w 170"/>
                <a:gd name="T15" fmla="*/ 85 h 199"/>
                <a:gd name="T16" fmla="*/ 85 w 170"/>
                <a:gd name="T17" fmla="*/ 0 h 199"/>
                <a:gd name="T18" fmla="*/ 0 w 170"/>
                <a:gd name="T19" fmla="*/ 85 h 199"/>
                <a:gd name="T20" fmla="*/ 160 w 170"/>
                <a:gd name="T21" fmla="*/ 189 h 199"/>
                <a:gd name="T22" fmla="*/ 113 w 170"/>
                <a:gd name="T23" fmla="*/ 189 h 199"/>
                <a:gd name="T24" fmla="*/ 113 w 170"/>
                <a:gd name="T25" fmla="*/ 133 h 199"/>
                <a:gd name="T26" fmla="*/ 113 w 170"/>
                <a:gd name="T27" fmla="*/ 123 h 199"/>
                <a:gd name="T28" fmla="*/ 104 w 170"/>
                <a:gd name="T29" fmla="*/ 123 h 199"/>
                <a:gd name="T30" fmla="*/ 66 w 170"/>
                <a:gd name="T31" fmla="*/ 123 h 199"/>
                <a:gd name="T32" fmla="*/ 56 w 170"/>
                <a:gd name="T33" fmla="*/ 123 h 199"/>
                <a:gd name="T34" fmla="*/ 56 w 170"/>
                <a:gd name="T35" fmla="*/ 133 h 199"/>
                <a:gd name="T36" fmla="*/ 56 w 170"/>
                <a:gd name="T37" fmla="*/ 189 h 199"/>
                <a:gd name="T38" fmla="*/ 9 w 170"/>
                <a:gd name="T39" fmla="*/ 189 h 199"/>
                <a:gd name="T40" fmla="*/ 9 w 170"/>
                <a:gd name="T41" fmla="*/ 88 h 199"/>
                <a:gd name="T42" fmla="*/ 85 w 170"/>
                <a:gd name="T43" fmla="*/ 12 h 199"/>
                <a:gd name="T44" fmla="*/ 160 w 170"/>
                <a:gd name="T45" fmla="*/ 88 h 199"/>
                <a:gd name="T46" fmla="*/ 160 w 170"/>
                <a:gd name="T47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199">
                  <a:moveTo>
                    <a:pt x="0" y="85"/>
                  </a:moveTo>
                  <a:lnTo>
                    <a:pt x="0" y="199"/>
                  </a:lnTo>
                  <a:lnTo>
                    <a:pt x="66" y="199"/>
                  </a:lnTo>
                  <a:lnTo>
                    <a:pt x="66" y="133"/>
                  </a:lnTo>
                  <a:lnTo>
                    <a:pt x="104" y="133"/>
                  </a:lnTo>
                  <a:lnTo>
                    <a:pt x="104" y="199"/>
                  </a:lnTo>
                  <a:lnTo>
                    <a:pt x="170" y="199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  <a:moveTo>
                    <a:pt x="160" y="189"/>
                  </a:moveTo>
                  <a:lnTo>
                    <a:pt x="113" y="189"/>
                  </a:lnTo>
                  <a:lnTo>
                    <a:pt x="113" y="133"/>
                  </a:lnTo>
                  <a:lnTo>
                    <a:pt x="113" y="123"/>
                  </a:lnTo>
                  <a:lnTo>
                    <a:pt x="104" y="123"/>
                  </a:lnTo>
                  <a:lnTo>
                    <a:pt x="66" y="123"/>
                  </a:lnTo>
                  <a:lnTo>
                    <a:pt x="56" y="123"/>
                  </a:lnTo>
                  <a:lnTo>
                    <a:pt x="56" y="133"/>
                  </a:lnTo>
                  <a:lnTo>
                    <a:pt x="56" y="189"/>
                  </a:lnTo>
                  <a:lnTo>
                    <a:pt x="9" y="189"/>
                  </a:lnTo>
                  <a:lnTo>
                    <a:pt x="9" y="88"/>
                  </a:lnTo>
                  <a:lnTo>
                    <a:pt x="85" y="12"/>
                  </a:lnTo>
                  <a:lnTo>
                    <a:pt x="160" y="88"/>
                  </a:lnTo>
                  <a:lnTo>
                    <a:pt x="16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51" y="417959"/>
            <a:ext cx="107122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146736" y="4018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28" name="矩形 27"/>
          <p:cNvSpPr/>
          <p:nvPr/>
        </p:nvSpPr>
        <p:spPr>
          <a:xfrm>
            <a:off x="1585342" y="475434"/>
            <a:ext cx="1096010" cy="64389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1609920" y="4018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6"/>
          <p:cNvSpPr/>
          <p:nvPr/>
        </p:nvSpPr>
        <p:spPr bwMode="auto">
          <a:xfrm>
            <a:off x="11711768" y="5120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1959610"/>
            <a:ext cx="10050780" cy="3156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51" y="417959"/>
            <a:ext cx="107122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146736" y="4018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28" name="矩形 27"/>
          <p:cNvSpPr/>
          <p:nvPr/>
        </p:nvSpPr>
        <p:spPr>
          <a:xfrm>
            <a:off x="1585342" y="475434"/>
            <a:ext cx="1096010" cy="64389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1609920" y="4018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6"/>
          <p:cNvSpPr/>
          <p:nvPr/>
        </p:nvSpPr>
        <p:spPr bwMode="auto">
          <a:xfrm>
            <a:off x="11711768" y="5120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47335" y="1688465"/>
            <a:ext cx="2030095" cy="645795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系统框图</a:t>
            </a:r>
            <a:endParaRPr lang="zh-CN" altLang="en-US" b="1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2485" y="3007360"/>
            <a:ext cx="8520430" cy="1580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51" y="417959"/>
            <a:ext cx="107122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146736" y="4018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1471042" y="475434"/>
            <a:ext cx="13246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硬件实物图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1609920" y="4018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6"/>
          <p:cNvSpPr/>
          <p:nvPr/>
        </p:nvSpPr>
        <p:spPr bwMode="auto">
          <a:xfrm>
            <a:off x="11711768" y="5120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74900" y="1888246"/>
            <a:ext cx="1854200" cy="397754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GPRS</a:t>
            </a:r>
            <a:r>
              <a:rPr lang="zh-CN" altLang="en-US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b="1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08900" y="1850146"/>
            <a:ext cx="1854200" cy="397754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硬件实物</a:t>
            </a:r>
            <a:endParaRPr lang="zh-CN" altLang="en-US" b="1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061835" y="2282825"/>
            <a:ext cx="3147060" cy="4196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2807970"/>
            <a:ext cx="2941955" cy="294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1391" y="359539"/>
            <a:ext cx="107122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146736" y="4018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28" name="矩形 27"/>
          <p:cNvSpPr/>
          <p:nvPr/>
        </p:nvSpPr>
        <p:spPr>
          <a:xfrm>
            <a:off x="1356678" y="475434"/>
            <a:ext cx="1096010" cy="64389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6200000" flipV="1">
            <a:off x="11609920" y="4018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96"/>
          <p:cNvSpPr/>
          <p:nvPr/>
        </p:nvSpPr>
        <p:spPr bwMode="auto">
          <a:xfrm>
            <a:off x="11711768" y="5120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z="2400" smtClean="0">
                <a:solidFill>
                  <a:srgbClr val="157E9F"/>
                </a:solidFill>
              </a:rPr>
            </a:fld>
            <a:endParaRPr lang="zh-CN" altLang="en-US" sz="2400" dirty="0">
              <a:solidFill>
                <a:srgbClr val="157E9F"/>
              </a:solidFill>
            </a:endParaRPr>
          </a:p>
        </p:txBody>
      </p:sp>
      <p:pic>
        <p:nvPicPr>
          <p:cNvPr id="2" name="图片 -2147482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511935"/>
            <a:ext cx="5725795" cy="3274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1511935"/>
            <a:ext cx="2912110" cy="4761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01050" y="958850"/>
            <a:ext cx="1518285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软件流程图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95245" y="3996690"/>
            <a:ext cx="704723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感谢各位老师的细心评审</a:t>
            </a:r>
            <a:endParaRPr kumimoji="1" lang="zh-CN" altLang="en-US" sz="4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kumimoji="1" lang="zh-CN" altLang="en-US" sz="4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  <a:endParaRPr kumimoji="1" lang="zh-CN" altLang="en-US" sz="4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8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2018·06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3531701" y="39770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531701" y="54684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4" descr="http://sinastorage.com/kaoshi.edu.sina.com.cn/college_logo/11664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8399" y="1189509"/>
            <a:ext cx="3113088" cy="2160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自定义</PresentationFormat>
  <Paragraphs>103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微软雅黑</vt:lpstr>
      <vt:lpstr>方正清刻本悦宋简体</vt:lpstr>
      <vt:lpstr>Calibri</vt:lpstr>
      <vt:lpstr>Times New Roman</vt:lpstr>
      <vt:lpstr>Levenim MT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361</cp:revision>
  <dcterms:created xsi:type="dcterms:W3CDTF">2015-07-31T01:43:00Z</dcterms:created>
  <dcterms:modified xsi:type="dcterms:W3CDTF">2018-06-08T16:05:27Z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