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1" r:id="rId4"/>
    <p:sldId id="265" r:id="rId5"/>
    <p:sldId id="260" r:id="rId6"/>
    <p:sldId id="258" r:id="rId7"/>
    <p:sldId id="262" r:id="rId8"/>
    <p:sldId id="263" r:id="rId9"/>
    <p:sldId id="26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49" autoAdjust="0"/>
  </p:normalViewPr>
  <p:slideViewPr>
    <p:cSldViewPr snapToGrid="0" snapToObjects="1">
      <p:cViewPr>
        <p:scale>
          <a:sx n="75" d="100"/>
          <a:sy n="75" d="100"/>
        </p:scale>
        <p:origin x="-52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127AF3-5F8C-41CC-8C65-C9ACD7C41146}" type="datetimeFigureOut">
              <a:rPr lang="zh-CN" altLang="en-US" smtClean="0"/>
              <a:t>2018/6/8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E00A87-04CB-4033-A586-DC76B5894EBD}" type="slidenum">
              <a:rPr lang="zh-CN" altLang="en-US" smtClean="0"/>
              <a:t>‹#›</a:t>
            </a:fld>
            <a:endParaRPr lang="zh-CN" altLang="en-US"/>
          </a:p>
        </p:txBody>
      </p:sp>
    </p:spTree>
    <p:extLst>
      <p:ext uri="{BB962C8B-B14F-4D97-AF65-F5344CB8AC3E}">
        <p14:creationId xmlns:p14="http://schemas.microsoft.com/office/powerpoint/2010/main" val="1451296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E00A87-04CB-4033-A586-DC76B5894EBD}" type="slidenum">
              <a:rPr lang="zh-CN" altLang="en-US" smtClean="0"/>
              <a:t>10</a:t>
            </a:fld>
            <a:endParaRPr lang="zh-CN" altLang="en-US"/>
          </a:p>
        </p:txBody>
      </p:sp>
    </p:spTree>
    <p:extLst>
      <p:ext uri="{BB962C8B-B14F-4D97-AF65-F5344CB8AC3E}">
        <p14:creationId xmlns:p14="http://schemas.microsoft.com/office/powerpoint/2010/main" val="2991939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6/8/2018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23A1CC3-2375-41D4-9E03-427CAF2A4C1A}" type="datetimeFigureOut">
              <a:rPr lang="en-US" dirty="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题注">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FF16868-8199-4C2C-A5B1-63AEE139F88E}"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标题的引述">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D9FF7F-6988-44CC-821B-644E70CD2F73}"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C12C299-16B2-4475-990D-751901EACC14}"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6/8/2018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34E6425-0181-43F2-84FC-787E803FD2F8}" type="datetimeFigureOut">
              <a:rPr lang="en-US" dirty="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86A4C-8E40-4F87-A4F0-01A0687C5742}" type="datetimeFigureOut">
              <a:rPr lang="en-US" dirty="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smtClean="0"/>
              <a:t>将图片拖动到占位符，或单击添加图标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5E72C73-2D91-4E12-BA25-F0AA0C03599B}" type="datetimeFigureOut">
              <a:rPr lang="en-US" dirty="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6/8/2018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4954" y="1540933"/>
            <a:ext cx="9868646" cy="2256367"/>
          </a:xfrm>
        </p:spPr>
        <p:txBody>
          <a:bodyPr/>
          <a:lstStyle/>
          <a:p>
            <a:pPr algn="ctr"/>
            <a:r>
              <a:rPr kumimoji="1" lang="zh-CN" altLang="en-US" sz="4800" dirty="0" smtClean="0"/>
              <a:t>基于云服务器的物联网平台设计</a:t>
            </a:r>
            <a:r>
              <a:rPr kumimoji="1" lang="en-US" altLang="zh-CN" sz="4800" dirty="0" smtClean="0"/>
              <a:t/>
            </a:r>
            <a:br>
              <a:rPr kumimoji="1" lang="en-US" altLang="zh-CN" sz="4800" dirty="0" smtClean="0"/>
            </a:br>
            <a:endParaRPr kumimoji="1" lang="zh-CN" altLang="en-US" sz="4800" dirty="0"/>
          </a:p>
        </p:txBody>
      </p:sp>
      <p:sp>
        <p:nvSpPr>
          <p:cNvPr id="3" name="副标题 2"/>
          <p:cNvSpPr>
            <a:spLocks noGrp="1"/>
          </p:cNvSpPr>
          <p:nvPr>
            <p:ph type="subTitle" idx="1"/>
          </p:nvPr>
        </p:nvSpPr>
        <p:spPr>
          <a:xfrm>
            <a:off x="1154954" y="3581400"/>
            <a:ext cx="9868645" cy="2527300"/>
          </a:xfrm>
        </p:spPr>
        <p:txBody>
          <a:bodyPr>
            <a:normAutofit/>
          </a:bodyPr>
          <a:lstStyle/>
          <a:p>
            <a:pPr algn="ctr"/>
            <a:r>
              <a:rPr kumimoji="1" lang="zh-CN" altLang="en-US" sz="2800" dirty="0" smtClean="0">
                <a:solidFill>
                  <a:schemeClr val="bg1"/>
                </a:solidFill>
              </a:rPr>
              <a:t>班级：自动</a:t>
            </a:r>
            <a:r>
              <a:rPr kumimoji="1" lang="en-US" altLang="zh-CN" sz="2800" dirty="0" smtClean="0">
                <a:solidFill>
                  <a:schemeClr val="bg1"/>
                </a:solidFill>
              </a:rPr>
              <a:t>1403</a:t>
            </a:r>
            <a:r>
              <a:rPr kumimoji="1" lang="zh-CN" altLang="en-US" sz="2800" dirty="0" smtClean="0">
                <a:solidFill>
                  <a:schemeClr val="bg1"/>
                </a:solidFill>
              </a:rPr>
              <a:t>班</a:t>
            </a:r>
            <a:endParaRPr kumimoji="1" lang="en-US" altLang="zh-CN" sz="2800" dirty="0" smtClean="0">
              <a:solidFill>
                <a:schemeClr val="bg1"/>
              </a:solidFill>
            </a:endParaRPr>
          </a:p>
          <a:p>
            <a:pPr algn="ctr"/>
            <a:r>
              <a:rPr kumimoji="1" lang="zh-CN" altLang="en-US" sz="2800" dirty="0" smtClean="0">
                <a:solidFill>
                  <a:schemeClr val="bg1"/>
                </a:solidFill>
              </a:rPr>
              <a:t>姓名：郭子瑞</a:t>
            </a:r>
            <a:endParaRPr kumimoji="1" lang="en-US" altLang="zh-CN" sz="2800" dirty="0" smtClean="0">
              <a:solidFill>
                <a:schemeClr val="bg1"/>
              </a:solidFill>
            </a:endParaRPr>
          </a:p>
          <a:p>
            <a:pPr algn="ctr"/>
            <a:r>
              <a:rPr kumimoji="1" lang="zh-CN" altLang="en-US" sz="2800" dirty="0" smtClean="0">
                <a:solidFill>
                  <a:schemeClr val="bg1"/>
                </a:solidFill>
              </a:rPr>
              <a:t>学号：</a:t>
            </a:r>
            <a:r>
              <a:rPr kumimoji="1" lang="en-US" altLang="zh-CN" sz="2800" dirty="0" smtClean="0">
                <a:solidFill>
                  <a:schemeClr val="bg1"/>
                </a:solidFill>
              </a:rPr>
              <a:t>06141079</a:t>
            </a:r>
          </a:p>
          <a:p>
            <a:pPr algn="ctr"/>
            <a:r>
              <a:rPr kumimoji="1" lang="zh-CN" altLang="en-US" sz="2800" dirty="0">
                <a:solidFill>
                  <a:schemeClr val="bg1"/>
                </a:solidFill>
              </a:rPr>
              <a:t>指</a:t>
            </a:r>
            <a:r>
              <a:rPr kumimoji="1" lang="zh-CN" altLang="en-US" sz="2800" dirty="0" smtClean="0">
                <a:solidFill>
                  <a:schemeClr val="bg1"/>
                </a:solidFill>
              </a:rPr>
              <a:t>导老师：李育贤</a:t>
            </a:r>
            <a:endParaRPr kumimoji="1" lang="zh-CN" altLang="en-US" sz="2800" dirty="0">
              <a:solidFill>
                <a:schemeClr val="bg1"/>
              </a:solidFill>
            </a:endParaRPr>
          </a:p>
        </p:txBody>
      </p:sp>
    </p:spTree>
    <p:extLst>
      <p:ext uri="{BB962C8B-B14F-4D97-AF65-F5344CB8AC3E}">
        <p14:creationId xmlns:p14="http://schemas.microsoft.com/office/powerpoint/2010/main" val="42787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75654" y="2959100"/>
            <a:ext cx="8761413" cy="1879600"/>
          </a:xfrm>
        </p:spPr>
        <p:txBody>
          <a:bodyPr/>
          <a:lstStyle/>
          <a:p>
            <a:pPr algn="ctr"/>
            <a:r>
              <a:rPr lang="zh-CN" altLang="en-US" sz="4000" dirty="0" smtClean="0">
                <a:solidFill>
                  <a:schemeClr val="tx1"/>
                </a:solidFill>
              </a:rPr>
              <a:t>谢谢观</a:t>
            </a:r>
            <a:r>
              <a:rPr lang="zh-CN" altLang="en-US" sz="4000" dirty="0" smtClean="0">
                <a:solidFill>
                  <a:schemeClr val="tx1"/>
                </a:solidFill>
              </a:rPr>
              <a:t>看</a:t>
            </a:r>
            <a:r>
              <a:rPr lang="en-US" altLang="zh-CN" sz="4000" dirty="0" smtClean="0">
                <a:solidFill>
                  <a:schemeClr val="tx1"/>
                </a:solidFill>
              </a:rPr>
              <a:t/>
            </a:r>
            <a:br>
              <a:rPr lang="en-US" altLang="zh-CN" sz="4000" dirty="0" smtClean="0">
                <a:solidFill>
                  <a:schemeClr val="tx1"/>
                </a:solidFill>
              </a:rPr>
            </a:br>
            <a:r>
              <a:rPr lang="en-US" altLang="zh-CN" sz="4000" dirty="0" smtClean="0">
                <a:solidFill>
                  <a:schemeClr val="tx1"/>
                </a:solidFill>
              </a:rPr>
              <a:t/>
            </a:r>
            <a:br>
              <a:rPr lang="en-US" altLang="zh-CN" sz="4000" dirty="0" smtClean="0">
                <a:solidFill>
                  <a:schemeClr val="tx1"/>
                </a:solidFill>
              </a:rPr>
            </a:br>
            <a:r>
              <a:rPr lang="en-US" altLang="zh-CN" sz="2800" dirty="0" smtClean="0">
                <a:solidFill>
                  <a:schemeClr val="tx1"/>
                </a:solidFill>
              </a:rPr>
              <a:t>2018</a:t>
            </a:r>
            <a:r>
              <a:rPr lang="zh-CN" altLang="en-US" sz="2800" dirty="0" smtClean="0">
                <a:solidFill>
                  <a:schemeClr val="tx1"/>
                </a:solidFill>
              </a:rPr>
              <a:t>年</a:t>
            </a:r>
            <a:r>
              <a:rPr lang="en-US" altLang="zh-CN" sz="2800" dirty="0" smtClean="0">
                <a:solidFill>
                  <a:schemeClr val="tx1"/>
                </a:solidFill>
              </a:rPr>
              <a:t>6</a:t>
            </a:r>
            <a:r>
              <a:rPr lang="zh-CN" altLang="en-US" sz="2800" dirty="0" smtClean="0">
                <a:solidFill>
                  <a:schemeClr val="tx1"/>
                </a:solidFill>
              </a:rPr>
              <a:t>月</a:t>
            </a:r>
            <a:r>
              <a:rPr lang="en-US" altLang="zh-CN" sz="2800" dirty="0">
                <a:solidFill>
                  <a:schemeClr val="tx1"/>
                </a:solidFill>
              </a:rPr>
              <a:t>9</a:t>
            </a:r>
            <a:r>
              <a:rPr lang="zh-CN" altLang="en-US" sz="2800" dirty="0" smtClean="0">
                <a:solidFill>
                  <a:schemeClr val="tx1"/>
                </a:solidFill>
              </a:rPr>
              <a:t>日</a:t>
            </a:r>
            <a:endParaRPr lang="zh-CN" altLang="en-US" sz="2800" dirty="0">
              <a:solidFill>
                <a:schemeClr val="tx1"/>
              </a:solidFill>
            </a:endParaRPr>
          </a:p>
        </p:txBody>
      </p:sp>
    </p:spTree>
    <p:extLst>
      <p:ext uri="{BB962C8B-B14F-4D97-AF65-F5344CB8AC3E}">
        <p14:creationId xmlns:p14="http://schemas.microsoft.com/office/powerpoint/2010/main" val="84137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t>设计思路</a:t>
            </a:r>
            <a:endParaRPr kumimoji="1" lang="zh-CN" altLang="en-US" sz="4000" dirty="0"/>
          </a:p>
        </p:txBody>
      </p:sp>
      <p:sp>
        <p:nvSpPr>
          <p:cNvPr id="3" name="竖排文本占位符 2"/>
          <p:cNvSpPr>
            <a:spLocks noGrp="1"/>
          </p:cNvSpPr>
          <p:nvPr>
            <p:ph type="body" orient="vert" idx="1"/>
          </p:nvPr>
        </p:nvSpPr>
        <p:spPr/>
        <p:txBody>
          <a:bodyPr>
            <a:normAutofit/>
          </a:bodyPr>
          <a:lstStyle/>
          <a:p>
            <a:r>
              <a:rPr kumimoji="1" lang="zh-CN" altLang="en-US" sz="3200" dirty="0" smtClean="0"/>
              <a:t>  本次毕业设计的核心是设计一套适用于中小物联网企业的基于公有云资源的物理网云平台架构。该架构需要能够需要能够承受一定量的流量并且合一抵御一些常见的攻击。且该架构需要具有高可用性可以在故障时保证服务的可用。</a:t>
            </a:r>
            <a:endParaRPr kumimoji="1" lang="zh-CN" altLang="en-US" sz="3200" dirty="0"/>
          </a:p>
        </p:txBody>
      </p:sp>
    </p:spTree>
    <p:extLst>
      <p:ext uri="{BB962C8B-B14F-4D97-AF65-F5344CB8AC3E}">
        <p14:creationId xmlns:p14="http://schemas.microsoft.com/office/powerpoint/2010/main" val="117043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p:txBody>
          <a:bodyPr/>
          <a:lstStyle/>
          <a:p>
            <a:r>
              <a:rPr kumimoji="1" lang="zh-CN" altLang="en-US" sz="4000" dirty="0" smtClean="0"/>
              <a:t>整体设计</a:t>
            </a:r>
            <a:endParaRPr kumimoji="1" lang="zh-CN" altLang="en-US" sz="4000" dirty="0"/>
          </a:p>
        </p:txBody>
      </p:sp>
      <p:sp>
        <p:nvSpPr>
          <p:cNvPr id="3" name="竖排文本占位符 2"/>
          <p:cNvSpPr>
            <a:spLocks noGrp="1"/>
          </p:cNvSpPr>
          <p:nvPr>
            <p:ph type="body" orient="vert" idx="1"/>
          </p:nvPr>
        </p:nvSpPr>
        <p:spPr/>
        <p:txBody>
          <a:bodyPr/>
          <a:lstStyle/>
          <a:p>
            <a:endParaRPr kumimoji="1" lang="zh-CN" altLang="en-US" dirty="0"/>
          </a:p>
        </p:txBody>
      </p:sp>
      <p:pic>
        <p:nvPicPr>
          <p:cNvPr id="4" name="图片 3" descr="整体框架.png"/>
          <p:cNvPicPr/>
          <p:nvPr/>
        </p:nvPicPr>
        <p:blipFill>
          <a:blip r:embed="rId2">
            <a:extLst>
              <a:ext uri="{28A0092B-C50C-407E-A947-70E740481C1C}">
                <a14:useLocalDpi xmlns:a14="http://schemas.microsoft.com/office/drawing/2010/main" val="0"/>
              </a:ext>
            </a:extLst>
          </a:blip>
          <a:srcRect/>
          <a:stretch>
            <a:fillRect/>
          </a:stretch>
        </p:blipFill>
        <p:spPr bwMode="auto">
          <a:xfrm>
            <a:off x="812800" y="1278467"/>
            <a:ext cx="6522279" cy="3979333"/>
          </a:xfrm>
          <a:prstGeom prst="rect">
            <a:avLst/>
          </a:prstGeom>
          <a:noFill/>
          <a:ln>
            <a:noFill/>
          </a:ln>
        </p:spPr>
      </p:pic>
    </p:spTree>
    <p:extLst>
      <p:ext uri="{BB962C8B-B14F-4D97-AF65-F5344CB8AC3E}">
        <p14:creationId xmlns:p14="http://schemas.microsoft.com/office/powerpoint/2010/main" val="67863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954" y="734545"/>
            <a:ext cx="4585445" cy="1411755"/>
          </a:xfrm>
        </p:spPr>
        <p:txBody>
          <a:bodyPr/>
          <a:lstStyle/>
          <a:p>
            <a:r>
              <a:rPr lang="zh-CN" altLang="en-US" dirty="0"/>
              <a:t>硬件</a:t>
            </a:r>
            <a:r>
              <a:rPr lang="zh-CN" altLang="en-US" dirty="0" smtClean="0"/>
              <a:t>方案</a:t>
            </a:r>
            <a:endParaRPr lang="zh-CN" altLang="en-US" dirty="0"/>
          </a:p>
        </p:txBody>
      </p:sp>
      <p:sp>
        <p:nvSpPr>
          <p:cNvPr id="3" name="文本占位符 2"/>
          <p:cNvSpPr>
            <a:spLocks noGrp="1"/>
          </p:cNvSpPr>
          <p:nvPr>
            <p:ph type="body" idx="1"/>
          </p:nvPr>
        </p:nvSpPr>
        <p:spPr>
          <a:xfrm>
            <a:off x="1154954" y="2967688"/>
            <a:ext cx="3757545" cy="2283824"/>
          </a:xfrm>
        </p:spPr>
        <p:txBody>
          <a:bodyPr/>
          <a:lstStyle/>
          <a:p>
            <a:r>
              <a:rPr lang="en-US" altLang="zh-CN" dirty="0" smtClean="0">
                <a:solidFill>
                  <a:schemeClr val="bg1"/>
                </a:solidFill>
              </a:rPr>
              <a:t>	</a:t>
            </a:r>
            <a:r>
              <a:rPr lang="zh-CN" altLang="en-US" sz="3200" dirty="0" smtClean="0">
                <a:solidFill>
                  <a:schemeClr val="bg1"/>
                </a:solidFill>
              </a:rPr>
              <a:t>利用</a:t>
            </a:r>
            <a:r>
              <a:rPr lang="en-US" altLang="zh-CN" sz="3200" dirty="0" smtClean="0">
                <a:solidFill>
                  <a:schemeClr val="bg1"/>
                </a:solidFill>
              </a:rPr>
              <a:t>DHT11</a:t>
            </a:r>
            <a:r>
              <a:rPr lang="zh-CN" altLang="en-US" sz="3200" dirty="0" smtClean="0">
                <a:solidFill>
                  <a:schemeClr val="bg1"/>
                </a:solidFill>
              </a:rPr>
              <a:t>配合树莓派系统及</a:t>
            </a:r>
            <a:r>
              <a:rPr lang="en-US" altLang="zh-CN" sz="3200" dirty="0" smtClean="0">
                <a:solidFill>
                  <a:schemeClr val="bg1"/>
                </a:solidFill>
              </a:rPr>
              <a:t>wifi</a:t>
            </a:r>
            <a:r>
              <a:rPr lang="zh-CN" altLang="en-US" sz="3200" dirty="0" smtClean="0">
                <a:solidFill>
                  <a:schemeClr val="bg1"/>
                </a:solidFill>
              </a:rPr>
              <a:t>模块完成度数据的处理和上传。</a:t>
            </a:r>
            <a:endParaRPr lang="zh-CN" altLang="en-US" sz="3200" dirty="0">
              <a:solidFill>
                <a:schemeClr val="bg1"/>
              </a:solidFill>
            </a:endParaRPr>
          </a:p>
        </p:txBody>
      </p:sp>
      <p:pic>
        <p:nvPicPr>
          <p:cNvPr id="5" name="图片 4" descr="硬件.jpg"/>
          <p:cNvPicPr/>
          <p:nvPr/>
        </p:nvPicPr>
        <p:blipFill>
          <a:blip r:embed="rId2" cstate="print">
            <a:extLst>
              <a:ext uri="{28A0092B-C50C-407E-A947-70E740481C1C}">
                <a14:useLocalDpi xmlns:a14="http://schemas.microsoft.com/office/drawing/2010/main" val="0"/>
              </a:ext>
            </a:extLst>
          </a:blip>
          <a:srcRect/>
          <a:stretch>
            <a:fillRect/>
          </a:stretch>
        </p:blipFill>
        <p:spPr>
          <a:xfrm>
            <a:off x="7323453" y="1368742"/>
            <a:ext cx="3331845" cy="4676458"/>
          </a:xfrm>
          <a:prstGeom prst="rect">
            <a:avLst/>
          </a:prstGeom>
          <a:noFill/>
          <a:ln>
            <a:noFill/>
          </a:ln>
        </p:spPr>
      </p:pic>
    </p:spTree>
    <p:extLst>
      <p:ext uri="{BB962C8B-B14F-4D97-AF65-F5344CB8AC3E}">
        <p14:creationId xmlns:p14="http://schemas.microsoft.com/office/powerpoint/2010/main" val="329384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 </a:t>
            </a:r>
            <a:r>
              <a:rPr kumimoji="1" lang="zh-CN" altLang="en-US" dirty="0" smtClean="0"/>
              <a:t>软件方案</a:t>
            </a:r>
            <a:endParaRPr kumimoji="1" lang="zh-CN" altLang="en-US" dirty="0"/>
          </a:p>
        </p:txBody>
      </p:sp>
      <p:sp>
        <p:nvSpPr>
          <p:cNvPr id="3" name="文本占位符 2"/>
          <p:cNvSpPr>
            <a:spLocks noGrp="1"/>
          </p:cNvSpPr>
          <p:nvPr>
            <p:ph type="body" sz="half" idx="2"/>
          </p:nvPr>
        </p:nvSpPr>
        <p:spPr>
          <a:xfrm>
            <a:off x="926354" y="3251200"/>
            <a:ext cx="5804645" cy="2921000"/>
          </a:xfrm>
        </p:spPr>
        <p:txBody>
          <a:bodyPr>
            <a:noAutofit/>
          </a:bodyPr>
          <a:lstStyle/>
          <a:p>
            <a:r>
              <a:rPr lang="zh-CN" altLang="en-US" sz="2800" dirty="0" smtClean="0">
                <a:latin typeface="+mn-ea"/>
              </a:rPr>
              <a:t>    以</a:t>
            </a:r>
            <a:r>
              <a:rPr lang="zh-CN" altLang="zh-CN" sz="2800" dirty="0" smtClean="0">
                <a:latin typeface="+mn-ea"/>
              </a:rPr>
              <a:t>数</a:t>
            </a:r>
            <a:r>
              <a:rPr lang="zh-CN" altLang="zh-CN" sz="2800" dirty="0">
                <a:latin typeface="+mn-ea"/>
              </a:rPr>
              <a:t>据收集处</a:t>
            </a:r>
            <a:r>
              <a:rPr lang="zh-CN" altLang="zh-CN" sz="2800" dirty="0" smtClean="0">
                <a:latin typeface="+mn-ea"/>
              </a:rPr>
              <a:t>理</a:t>
            </a:r>
            <a:r>
              <a:rPr lang="zh-CN" altLang="en-US" sz="2800" dirty="0">
                <a:latin typeface="+mn-ea"/>
              </a:rPr>
              <a:t>模块</a:t>
            </a:r>
            <a:r>
              <a:rPr lang="zh-CN" altLang="en-US" sz="2800" dirty="0" smtClean="0">
                <a:latin typeface="+mn-ea"/>
              </a:rPr>
              <a:t>；</a:t>
            </a:r>
            <a:r>
              <a:rPr lang="zh-CN" altLang="zh-CN" sz="2800" dirty="0" smtClean="0">
                <a:latin typeface="+mn-ea"/>
              </a:rPr>
              <a:t>数</a:t>
            </a:r>
            <a:r>
              <a:rPr lang="zh-CN" altLang="zh-CN" sz="2800" dirty="0">
                <a:latin typeface="+mn-ea"/>
              </a:rPr>
              <a:t>据远程上传数据</a:t>
            </a:r>
            <a:r>
              <a:rPr lang="zh-CN" altLang="zh-CN" sz="2800" dirty="0" smtClean="0">
                <a:latin typeface="+mn-ea"/>
              </a:rPr>
              <a:t>库</a:t>
            </a:r>
            <a:r>
              <a:rPr lang="zh-CN" altLang="en-US" sz="2800" dirty="0">
                <a:latin typeface="+mn-ea"/>
              </a:rPr>
              <a:t>模块</a:t>
            </a:r>
            <a:r>
              <a:rPr lang="zh-CN" altLang="zh-CN" sz="2800" dirty="0" smtClean="0">
                <a:latin typeface="+mn-ea"/>
              </a:rPr>
              <a:t>；云</a:t>
            </a:r>
            <a:r>
              <a:rPr lang="zh-CN" altLang="zh-CN" sz="2800" dirty="0">
                <a:latin typeface="+mn-ea"/>
              </a:rPr>
              <a:t>端数据库数据调</a:t>
            </a:r>
            <a:r>
              <a:rPr lang="zh-CN" altLang="zh-CN" sz="2800" dirty="0" smtClean="0">
                <a:latin typeface="+mn-ea"/>
              </a:rPr>
              <a:t>用</a:t>
            </a:r>
            <a:r>
              <a:rPr lang="zh-CN" altLang="en-US" sz="2800" dirty="0">
                <a:latin typeface="+mn-ea"/>
              </a:rPr>
              <a:t>模块</a:t>
            </a:r>
            <a:r>
              <a:rPr lang="zh-CN" altLang="zh-CN" sz="2800" dirty="0" smtClean="0">
                <a:latin typeface="+mn-ea"/>
              </a:rPr>
              <a:t>；数</a:t>
            </a:r>
            <a:r>
              <a:rPr lang="zh-CN" altLang="zh-CN" sz="2800" dirty="0">
                <a:latin typeface="+mn-ea"/>
              </a:rPr>
              <a:t>据库数据处理及显</a:t>
            </a:r>
            <a:r>
              <a:rPr lang="zh-CN" altLang="zh-CN" sz="2800" dirty="0" smtClean="0">
                <a:latin typeface="+mn-ea"/>
              </a:rPr>
              <a:t>示</a:t>
            </a:r>
            <a:r>
              <a:rPr lang="zh-CN" altLang="en-US" sz="2800" dirty="0">
                <a:latin typeface="+mn-ea"/>
              </a:rPr>
              <a:t>模块</a:t>
            </a:r>
            <a:r>
              <a:rPr lang="zh-CN" altLang="en-US" sz="2800" dirty="0" smtClean="0">
                <a:latin typeface="+mn-ea"/>
              </a:rPr>
              <a:t>四个模块</a:t>
            </a:r>
            <a:r>
              <a:rPr lang="zh-CN" altLang="zh-CN" sz="2800" dirty="0" smtClean="0">
                <a:latin typeface="+mn-ea"/>
              </a:rPr>
              <a:t>。</a:t>
            </a:r>
            <a:r>
              <a:rPr lang="zh-CN" altLang="en-US" sz="2800" dirty="0" smtClean="0">
                <a:latin typeface="+mn-ea"/>
              </a:rPr>
              <a:t>完成服务器对传感器数据的写入和处理。使用户可以试试获取传感器的定时数据。</a:t>
            </a:r>
            <a:endParaRPr kumimoji="1" lang="zh-CN" altLang="en-US" sz="2800" dirty="0">
              <a:latin typeface="+mn-ea"/>
            </a:endParaRPr>
          </a:p>
        </p:txBody>
      </p:sp>
      <p:pic>
        <p:nvPicPr>
          <p:cNvPr id="4" name="图片 3" descr="流程图1.png"/>
          <p:cNvPicPr/>
          <p:nvPr/>
        </p:nvPicPr>
        <p:blipFill>
          <a:blip r:embed="rId2">
            <a:extLst>
              <a:ext uri="{28A0092B-C50C-407E-A947-70E740481C1C}">
                <a14:useLocalDpi xmlns:a14="http://schemas.microsoft.com/office/drawing/2010/main" val="0"/>
              </a:ext>
            </a:extLst>
          </a:blip>
          <a:srcRect/>
          <a:stretch>
            <a:fillRect/>
          </a:stretch>
        </p:blipFill>
        <p:spPr>
          <a:xfrm>
            <a:off x="6847204" y="563458"/>
            <a:ext cx="3490596" cy="5697642"/>
          </a:xfrm>
          <a:prstGeom prst="rect">
            <a:avLst/>
          </a:prstGeom>
          <a:noFill/>
          <a:ln>
            <a:noFill/>
          </a:ln>
        </p:spPr>
      </p:pic>
    </p:spTree>
    <p:extLst>
      <p:ext uri="{BB962C8B-B14F-4D97-AF65-F5344CB8AC3E}">
        <p14:creationId xmlns:p14="http://schemas.microsoft.com/office/powerpoint/2010/main" val="103806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85235" y="1164167"/>
            <a:ext cx="939765" cy="2374295"/>
          </a:xfrm>
        </p:spPr>
        <p:txBody>
          <a:bodyPr/>
          <a:lstStyle/>
          <a:p>
            <a:r>
              <a:rPr kumimoji="1" lang="zh-CN" altLang="en-US" sz="4000" dirty="0" smtClean="0"/>
              <a:t>架构设计</a:t>
            </a:r>
            <a:endParaRPr kumimoji="1" lang="zh-CN" altLang="en-US" sz="4000" dirty="0"/>
          </a:p>
        </p:txBody>
      </p:sp>
      <p:sp>
        <p:nvSpPr>
          <p:cNvPr id="3" name="竖排文本占位符 2"/>
          <p:cNvSpPr>
            <a:spLocks noGrp="1"/>
          </p:cNvSpPr>
          <p:nvPr>
            <p:ph type="body" orient="vert" idx="1"/>
          </p:nvPr>
        </p:nvSpPr>
        <p:spPr>
          <a:xfrm>
            <a:off x="7823200" y="3538462"/>
            <a:ext cx="3784599" cy="2189026"/>
          </a:xfrm>
        </p:spPr>
        <p:txBody>
          <a:bodyPr vert="horz">
            <a:noAutofit/>
          </a:bodyPr>
          <a:lstStyle/>
          <a:p>
            <a:r>
              <a:rPr kumimoji="1" lang="zh-CN" altLang="en-US" sz="2800" dirty="0" smtClean="0">
                <a:solidFill>
                  <a:schemeClr val="bg1"/>
                </a:solidFill>
              </a:rPr>
              <a:t>利</a:t>
            </a:r>
            <a:r>
              <a:rPr kumimoji="1" lang="zh-CN" altLang="en-US" sz="2800" dirty="0" smtClean="0">
                <a:solidFill>
                  <a:schemeClr val="bg1"/>
                </a:solidFill>
              </a:rPr>
              <a:t>用</a:t>
            </a:r>
            <a:r>
              <a:rPr kumimoji="1" lang="en-US" altLang="zh-CN" sz="2800" dirty="0" smtClean="0">
                <a:solidFill>
                  <a:schemeClr val="bg1"/>
                </a:solidFill>
              </a:rPr>
              <a:t>lnmp</a:t>
            </a:r>
            <a:r>
              <a:rPr kumimoji="1" lang="zh-CN" altLang="en-US" sz="2800" dirty="0" smtClean="0">
                <a:solidFill>
                  <a:schemeClr val="bg1"/>
                </a:solidFill>
              </a:rPr>
              <a:t>系统架构</a:t>
            </a:r>
            <a:r>
              <a:rPr kumimoji="1" lang="zh-CN" altLang="en-US" sz="2800" dirty="0" smtClean="0">
                <a:solidFill>
                  <a:schemeClr val="bg1"/>
                </a:solidFill>
              </a:rPr>
              <a:t>配合</a:t>
            </a:r>
            <a:r>
              <a:rPr kumimoji="1" lang="en-US" altLang="zh-CN" sz="2800" dirty="0" smtClean="0">
                <a:solidFill>
                  <a:schemeClr val="bg1"/>
                </a:solidFill>
              </a:rPr>
              <a:t>keepalived+lvs</a:t>
            </a:r>
            <a:r>
              <a:rPr kumimoji="1" lang="zh-CN" altLang="en-US" sz="2800" dirty="0" smtClean="0">
                <a:solidFill>
                  <a:schemeClr val="bg1"/>
                </a:solidFill>
              </a:rPr>
              <a:t>完成服务器双机热备的高可用性架构体系。</a:t>
            </a:r>
            <a:endParaRPr kumimoji="1" lang="zh-CN" altLang="en-US" sz="2800" dirty="0">
              <a:solidFill>
                <a:schemeClr val="bg1"/>
              </a:solidFill>
            </a:endParaRPr>
          </a:p>
        </p:txBody>
      </p:sp>
      <p:pic>
        <p:nvPicPr>
          <p:cNvPr id="4" name="图片 3"/>
          <p:cNvPicPr/>
          <p:nvPr/>
        </p:nvPicPr>
        <p:blipFill>
          <a:blip r:embed="rId2"/>
          <a:stretch>
            <a:fillRect/>
          </a:stretch>
        </p:blipFill>
        <p:spPr>
          <a:xfrm>
            <a:off x="1155976" y="1209917"/>
            <a:ext cx="5270500" cy="4657090"/>
          </a:xfrm>
          <a:prstGeom prst="rect">
            <a:avLst/>
          </a:prstGeom>
        </p:spPr>
      </p:pic>
    </p:spTree>
    <p:extLst>
      <p:ext uri="{BB962C8B-B14F-4D97-AF65-F5344CB8AC3E}">
        <p14:creationId xmlns:p14="http://schemas.microsoft.com/office/powerpoint/2010/main" val="122242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架构设计详解</a:t>
            </a:r>
            <a:endParaRPr kumimoji="1" lang="zh-CN" altLang="en-US" dirty="0"/>
          </a:p>
        </p:txBody>
      </p:sp>
      <p:sp>
        <p:nvSpPr>
          <p:cNvPr id="3" name="文本占位符 2"/>
          <p:cNvSpPr>
            <a:spLocks noGrp="1"/>
          </p:cNvSpPr>
          <p:nvPr>
            <p:ph type="body" sz="half" idx="2"/>
          </p:nvPr>
        </p:nvSpPr>
        <p:spPr>
          <a:xfrm>
            <a:off x="1154954" y="3543300"/>
            <a:ext cx="9665446" cy="2476500"/>
          </a:xfrm>
        </p:spPr>
        <p:txBody>
          <a:bodyPr>
            <a:normAutofit/>
          </a:bodyPr>
          <a:lstStyle/>
          <a:p>
            <a:pPr algn="just"/>
            <a:r>
              <a:rPr kumimoji="1" lang="en-US" altLang="zh-CN" sz="2000" dirty="0"/>
              <a:t>	</a:t>
            </a:r>
            <a:r>
              <a:rPr kumimoji="1" lang="zh-CN" altLang="en-US" sz="2800" dirty="0" smtClean="0"/>
              <a:t>利用</a:t>
            </a:r>
            <a:r>
              <a:rPr kumimoji="1" lang="en-US" altLang="zh-CN" sz="2800" dirty="0" smtClean="0"/>
              <a:t>keepalived</a:t>
            </a:r>
            <a:r>
              <a:rPr kumimoji="1" lang="zh-CN" altLang="en-US" sz="2800" dirty="0" smtClean="0"/>
              <a:t>完成虚拟</a:t>
            </a:r>
            <a:r>
              <a:rPr kumimoji="1" lang="en-US" altLang="zh-CN" sz="2800" dirty="0" smtClean="0"/>
              <a:t>IP</a:t>
            </a:r>
            <a:r>
              <a:rPr kumimoji="1" lang="zh-CN" altLang="en-US" sz="2800" dirty="0" smtClean="0"/>
              <a:t>的双机热备使得在正常情况下只有</a:t>
            </a:r>
            <a:r>
              <a:rPr kumimoji="1" lang="en-US" altLang="zh-CN" sz="2800" dirty="0" smtClean="0"/>
              <a:t>master</a:t>
            </a:r>
            <a:r>
              <a:rPr kumimoji="1" lang="zh-CN" altLang="en-US" sz="2800" dirty="0" smtClean="0"/>
              <a:t>节点工作，当</a:t>
            </a:r>
            <a:r>
              <a:rPr kumimoji="1" lang="en-US" altLang="zh-CN" sz="2800" dirty="0" smtClean="0"/>
              <a:t>master</a:t>
            </a:r>
            <a:r>
              <a:rPr kumimoji="1" lang="zh-CN" altLang="en-US" sz="2800" dirty="0" smtClean="0"/>
              <a:t>节点崩溃后</a:t>
            </a:r>
            <a:r>
              <a:rPr kumimoji="1" lang="en-US" altLang="zh-CN" sz="2800" dirty="0" smtClean="0"/>
              <a:t>backup</a:t>
            </a:r>
            <a:r>
              <a:rPr kumimoji="1" lang="zh-CN" altLang="en-US" sz="2800" dirty="0" smtClean="0"/>
              <a:t>节点快速接管工作，保证工作正常运行。虚拟</a:t>
            </a:r>
            <a:r>
              <a:rPr kumimoji="1" lang="en-US" altLang="zh-CN" sz="2800" dirty="0" smtClean="0"/>
              <a:t>IP</a:t>
            </a:r>
            <a:r>
              <a:rPr kumimoji="1" lang="zh-CN" altLang="en-US" sz="2800" dirty="0" smtClean="0"/>
              <a:t>下链接两台</a:t>
            </a:r>
            <a:r>
              <a:rPr kumimoji="1" lang="en-US" altLang="zh-CN" sz="2800" dirty="0" smtClean="0"/>
              <a:t>nginx</a:t>
            </a:r>
            <a:r>
              <a:rPr kumimoji="1" lang="zh-CN" altLang="en-US" sz="2800" dirty="0" smtClean="0"/>
              <a:t>服务器，利用轮询访问的方式事两台</a:t>
            </a:r>
            <a:r>
              <a:rPr kumimoji="1" lang="en-US" altLang="zh-CN" sz="2800" dirty="0" smtClean="0"/>
              <a:t>nginx</a:t>
            </a:r>
            <a:r>
              <a:rPr kumimoji="1" lang="zh-CN" altLang="en-US" sz="2800" dirty="0" smtClean="0"/>
              <a:t>服务器均摊流量压力。</a:t>
            </a:r>
            <a:endParaRPr kumimoji="1" lang="zh-CN" altLang="en-US" sz="2800" dirty="0"/>
          </a:p>
        </p:txBody>
      </p:sp>
    </p:spTree>
    <p:extLst>
      <p:ext uri="{BB962C8B-B14F-4D97-AF65-F5344CB8AC3E}">
        <p14:creationId xmlns:p14="http://schemas.microsoft.com/office/powerpoint/2010/main" val="117773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t>测试结果</a:t>
            </a:r>
            <a:endParaRPr kumimoji="1" lang="zh-CN" altLang="en-US" sz="4000" dirty="0"/>
          </a:p>
        </p:txBody>
      </p:sp>
      <p:sp>
        <p:nvSpPr>
          <p:cNvPr id="3" name="竖排文本占位符 2"/>
          <p:cNvSpPr>
            <a:spLocks noGrp="1"/>
          </p:cNvSpPr>
          <p:nvPr>
            <p:ph type="body" orient="vert" idx="1"/>
          </p:nvPr>
        </p:nvSpPr>
        <p:spPr>
          <a:xfrm>
            <a:off x="1154954" y="2235200"/>
            <a:ext cx="8825659" cy="3416300"/>
          </a:xfrm>
        </p:spPr>
        <p:txBody>
          <a:bodyPr vert="horz">
            <a:noAutofit/>
          </a:bodyPr>
          <a:lstStyle/>
          <a:p>
            <a:pPr algn="just"/>
            <a:r>
              <a:rPr kumimoji="1" lang="zh-CN" altLang="en-US" sz="2800" dirty="0"/>
              <a:t>数据</a:t>
            </a:r>
            <a:r>
              <a:rPr kumimoji="1" lang="zh-CN" altLang="en-US" sz="2800" dirty="0" smtClean="0"/>
              <a:t>库连接测试结果：实现了写入用户和读取用户的分离且两个</a:t>
            </a:r>
            <a:r>
              <a:rPr kumimoji="1" lang="zh-CN" altLang="en-US" sz="2800" dirty="0"/>
              <a:t>用</a:t>
            </a:r>
            <a:r>
              <a:rPr kumimoji="1" lang="zh-CN" altLang="en-US" sz="2800" dirty="0" smtClean="0"/>
              <a:t>户都只能从指定</a:t>
            </a:r>
            <a:r>
              <a:rPr kumimoji="1" lang="en-US" altLang="zh-CN" sz="2800" dirty="0" smtClean="0"/>
              <a:t>IP</a:t>
            </a:r>
            <a:r>
              <a:rPr kumimoji="1" lang="zh-CN" altLang="en-US" sz="2800" dirty="0" smtClean="0"/>
              <a:t>连接到数据库，两个用户都不具有度库和表的删除权限</a:t>
            </a:r>
            <a:r>
              <a:rPr kumimoji="1" lang="zh-CN" altLang="en-US" sz="2800" dirty="0" smtClean="0"/>
              <a:t>。</a:t>
            </a:r>
            <a:endParaRPr kumimoji="1" lang="en-US" altLang="zh-CN" sz="2800" dirty="0" smtClean="0"/>
          </a:p>
          <a:p>
            <a:pPr algn="just"/>
            <a:r>
              <a:rPr kumimoji="1" lang="zh-CN" altLang="en-US" sz="2800" dirty="0"/>
              <a:t>访</a:t>
            </a:r>
            <a:r>
              <a:rPr kumimoji="1" lang="zh-CN" altLang="en-US" sz="2800" dirty="0" smtClean="0"/>
              <a:t>问测试结果：各主流浏览器和手机都可以清晰访问，不存在格式问题</a:t>
            </a:r>
            <a:r>
              <a:rPr kumimoji="1" lang="zh-CN" altLang="en-US" sz="2800" dirty="0" smtClean="0"/>
              <a:t>。</a:t>
            </a:r>
            <a:endParaRPr kumimoji="1" lang="en-US" altLang="zh-CN" sz="2800" dirty="0" smtClean="0"/>
          </a:p>
          <a:p>
            <a:pPr algn="just"/>
            <a:r>
              <a:rPr kumimoji="1" lang="zh-CN" altLang="en-US" sz="2800" dirty="0" smtClean="0"/>
              <a:t>压力测试结果：在</a:t>
            </a:r>
            <a:r>
              <a:rPr kumimoji="1" lang="en-US" altLang="zh-CN" sz="2800" dirty="0" smtClean="0"/>
              <a:t>1000PRS</a:t>
            </a:r>
            <a:r>
              <a:rPr kumimoji="1" lang="zh-CN" altLang="en-US" sz="2800" dirty="0" smtClean="0"/>
              <a:t>和</a:t>
            </a:r>
            <a:r>
              <a:rPr kumimoji="1" lang="en-US" altLang="zh-CN" sz="2800" dirty="0" smtClean="0"/>
              <a:t>3000RPS</a:t>
            </a:r>
            <a:r>
              <a:rPr kumimoji="1" lang="zh-CN" altLang="en-US" sz="2800" dirty="0" smtClean="0"/>
              <a:t>的情况下，没有错误 访问出现，且</a:t>
            </a:r>
            <a:r>
              <a:rPr kumimoji="1" lang="en-US" altLang="zh-CN" sz="2800" dirty="0" smtClean="0"/>
              <a:t>master</a:t>
            </a:r>
            <a:r>
              <a:rPr kumimoji="1" lang="zh-CN" altLang="en-US" sz="2800" dirty="0" smtClean="0"/>
              <a:t>节点并么有崩溃且</a:t>
            </a:r>
            <a:r>
              <a:rPr kumimoji="1" lang="en-US" altLang="zh-CN" sz="2800" dirty="0" smtClean="0"/>
              <a:t>CPU</a:t>
            </a:r>
            <a:r>
              <a:rPr kumimoji="1" lang="zh-CN" altLang="en-US" sz="2800" dirty="0" smtClean="0"/>
              <a:t>增长正常。</a:t>
            </a:r>
            <a:r>
              <a:rPr kumimoji="1" lang="en-US" altLang="zh-CN" sz="2800" dirty="0" smtClean="0"/>
              <a:t>Nginx</a:t>
            </a:r>
            <a:r>
              <a:rPr kumimoji="1" lang="zh-CN" altLang="en-US" sz="2800" dirty="0" smtClean="0"/>
              <a:t>服务器日志内没有报错且没有出现大幅度的</a:t>
            </a:r>
            <a:r>
              <a:rPr kumimoji="1" lang="en-US" altLang="zh-CN" sz="2800" dirty="0" smtClean="0"/>
              <a:t>CPU</a:t>
            </a:r>
            <a:r>
              <a:rPr kumimoji="1" lang="zh-CN" altLang="en-US" sz="2800" dirty="0" smtClean="0"/>
              <a:t>增长。</a:t>
            </a:r>
            <a:endParaRPr kumimoji="1" lang="zh-CN" altLang="en-US" sz="2800" dirty="0"/>
          </a:p>
        </p:txBody>
      </p:sp>
    </p:spTree>
    <p:extLst>
      <p:ext uri="{BB962C8B-B14F-4D97-AF65-F5344CB8AC3E}">
        <p14:creationId xmlns:p14="http://schemas.microsoft.com/office/powerpoint/2010/main" val="76042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97853" y="4940301"/>
            <a:ext cx="8825660" cy="1397000"/>
          </a:xfrm>
        </p:spPr>
        <p:txBody>
          <a:bodyPr/>
          <a:lstStyle/>
          <a:p>
            <a:pPr algn="ctr"/>
            <a:r>
              <a:rPr lang="zh-CN" altLang="en-US" dirty="0" smtClean="0">
                <a:solidFill>
                  <a:schemeClr val="tx1"/>
                </a:solidFill>
              </a:rPr>
              <a:t>测试结果评估</a:t>
            </a:r>
            <a:endParaRPr lang="zh-CN" altLang="en-US" dirty="0">
              <a:solidFill>
                <a:schemeClr val="tx1"/>
              </a:solidFill>
            </a:endParaRPr>
          </a:p>
        </p:txBody>
      </p:sp>
      <p:sp>
        <p:nvSpPr>
          <p:cNvPr id="3" name="文本占位符 2"/>
          <p:cNvSpPr>
            <a:spLocks noGrp="1"/>
          </p:cNvSpPr>
          <p:nvPr>
            <p:ph type="body" idx="1"/>
          </p:nvPr>
        </p:nvSpPr>
        <p:spPr>
          <a:xfrm>
            <a:off x="1231154" y="1126066"/>
            <a:ext cx="9563846" cy="3318934"/>
          </a:xfrm>
        </p:spPr>
        <p:txBody>
          <a:bodyPr>
            <a:normAutofit fontScale="70000" lnSpcReduction="20000"/>
          </a:bodyPr>
          <a:lstStyle/>
          <a:p>
            <a:r>
              <a:rPr lang="zh-CN" altLang="en-US" sz="4000" dirty="0" smtClean="0">
                <a:solidFill>
                  <a:schemeClr val="bg1"/>
                </a:solidFill>
              </a:rPr>
              <a:t>       从</a:t>
            </a:r>
            <a:r>
              <a:rPr lang="zh-CN" altLang="zh-CN" sz="4000" dirty="0" smtClean="0">
                <a:solidFill>
                  <a:schemeClr val="bg1"/>
                </a:solidFill>
              </a:rPr>
              <a:t>试</a:t>
            </a:r>
            <a:r>
              <a:rPr lang="zh-CN" altLang="zh-CN" sz="4000" dirty="0">
                <a:solidFill>
                  <a:schemeClr val="bg1"/>
                </a:solidFill>
              </a:rPr>
              <a:t>结果来看，该云平台架构能够满足中小物联网企业对于固定架构的要求且该架构的扩展也十分简单，当服务器由于访问量而达到架构上限时，只需要以</a:t>
            </a:r>
            <a:r>
              <a:rPr lang="en-US" altLang="zh-CN" sz="4000" dirty="0">
                <a:solidFill>
                  <a:schemeClr val="bg1"/>
                </a:solidFill>
              </a:rPr>
              <a:t>Server3</a:t>
            </a:r>
            <a:r>
              <a:rPr lang="zh-CN" altLang="zh-CN" sz="4000" dirty="0">
                <a:solidFill>
                  <a:schemeClr val="bg1"/>
                </a:solidFill>
              </a:rPr>
              <a:t>或者</a:t>
            </a:r>
            <a:r>
              <a:rPr lang="en-US" altLang="zh-CN" sz="4000" dirty="0">
                <a:solidFill>
                  <a:schemeClr val="bg1"/>
                </a:solidFill>
              </a:rPr>
              <a:t>Server4</a:t>
            </a:r>
            <a:r>
              <a:rPr lang="zh-CN" altLang="zh-CN" sz="4000" dirty="0">
                <a:solidFill>
                  <a:schemeClr val="bg1"/>
                </a:solidFill>
              </a:rPr>
              <a:t>为模版进行克隆机器并更改</a:t>
            </a:r>
            <a:r>
              <a:rPr lang="en-US" altLang="zh-CN" sz="4000" dirty="0">
                <a:solidFill>
                  <a:schemeClr val="bg1"/>
                </a:solidFill>
              </a:rPr>
              <a:t>Server1</a:t>
            </a:r>
            <a:r>
              <a:rPr lang="zh-CN" altLang="zh-CN" sz="4000" dirty="0">
                <a:solidFill>
                  <a:schemeClr val="bg1"/>
                </a:solidFill>
              </a:rPr>
              <a:t>，</a:t>
            </a:r>
            <a:r>
              <a:rPr lang="en-US" altLang="zh-CN" sz="4000" dirty="0">
                <a:solidFill>
                  <a:schemeClr val="bg1"/>
                </a:solidFill>
              </a:rPr>
              <a:t>Server2</a:t>
            </a:r>
            <a:r>
              <a:rPr lang="zh-CN" altLang="zh-CN" sz="4000" dirty="0">
                <a:solidFill>
                  <a:schemeClr val="bg1"/>
                </a:solidFill>
              </a:rPr>
              <a:t>的</a:t>
            </a:r>
            <a:r>
              <a:rPr lang="en-US" altLang="zh-CN" sz="4000" dirty="0">
                <a:solidFill>
                  <a:schemeClr val="bg1"/>
                </a:solidFill>
              </a:rPr>
              <a:t>keepalived</a:t>
            </a:r>
            <a:r>
              <a:rPr lang="zh-CN" altLang="zh-CN" sz="4000" dirty="0">
                <a:solidFill>
                  <a:schemeClr val="bg1"/>
                </a:solidFill>
              </a:rPr>
              <a:t>配置就可以完成横向扩展。由于本次压测属于内网压测所以其结果的真实度中的响应时间并不可靠，其响应时间主要是由网络环境决定的，但该架构支撑</a:t>
            </a:r>
            <a:r>
              <a:rPr lang="en-US" altLang="zh-CN" sz="4000" dirty="0">
                <a:solidFill>
                  <a:schemeClr val="bg1"/>
                </a:solidFill>
              </a:rPr>
              <a:t>500</a:t>
            </a:r>
            <a:r>
              <a:rPr lang="zh-CN" altLang="zh-CN" sz="4000" dirty="0">
                <a:solidFill>
                  <a:schemeClr val="bg1"/>
                </a:solidFill>
              </a:rPr>
              <a:t>至</a:t>
            </a:r>
            <a:r>
              <a:rPr lang="en-US" altLang="zh-CN" sz="4000" dirty="0">
                <a:solidFill>
                  <a:schemeClr val="bg1"/>
                </a:solidFill>
              </a:rPr>
              <a:t>1000</a:t>
            </a:r>
            <a:r>
              <a:rPr lang="zh-CN" altLang="zh-CN" sz="4000" dirty="0">
                <a:solidFill>
                  <a:schemeClr val="bg1"/>
                </a:solidFill>
              </a:rPr>
              <a:t>的</a:t>
            </a:r>
            <a:r>
              <a:rPr lang="en-US" altLang="zh-CN" sz="4000" dirty="0">
                <a:solidFill>
                  <a:schemeClr val="bg1"/>
                </a:solidFill>
              </a:rPr>
              <a:t>RPS</a:t>
            </a:r>
            <a:r>
              <a:rPr lang="zh-CN" altLang="zh-CN" sz="4000" dirty="0">
                <a:solidFill>
                  <a:schemeClr val="bg1"/>
                </a:solidFill>
              </a:rPr>
              <a:t>还是能够做到的，这也基本上接近一个中小物联网企业网站的极限。</a:t>
            </a:r>
          </a:p>
          <a:p>
            <a:endParaRPr lang="zh-CN" altLang="en-US" dirty="0"/>
          </a:p>
        </p:txBody>
      </p:sp>
    </p:spTree>
    <p:extLst>
      <p:ext uri="{BB962C8B-B14F-4D97-AF65-F5344CB8AC3E}">
        <p14:creationId xmlns:p14="http://schemas.microsoft.com/office/powerpoint/2010/main" val="24394997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离子会议室</Template>
  <TotalTime>466</TotalTime>
  <Words>651</Words>
  <Application>Microsoft Office PowerPoint</Application>
  <PresentationFormat>自定义</PresentationFormat>
  <Paragraphs>24</Paragraphs>
  <Slides>10</Slides>
  <Notes>1</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离子会议室</vt:lpstr>
      <vt:lpstr>基于云服务器的物联网平台设计 </vt:lpstr>
      <vt:lpstr>设计思路</vt:lpstr>
      <vt:lpstr>整体设计</vt:lpstr>
      <vt:lpstr>硬件方案</vt:lpstr>
      <vt:lpstr> 软件方案</vt:lpstr>
      <vt:lpstr>架构设计</vt:lpstr>
      <vt:lpstr>架构设计详解</vt:lpstr>
      <vt:lpstr>测试结果</vt:lpstr>
      <vt:lpstr>测试结果评估</vt:lpstr>
      <vt:lpstr>谢谢观看  2018年6月9日</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基于云服务器的物联网平台设计 </dc:title>
  <dc:creator>Microsoft Office 用户</dc:creator>
  <cp:lastModifiedBy>xb21cn</cp:lastModifiedBy>
  <cp:revision>11</cp:revision>
  <dcterms:created xsi:type="dcterms:W3CDTF">2018-06-03T10:20:28Z</dcterms:created>
  <dcterms:modified xsi:type="dcterms:W3CDTF">2018-06-08T13:27:51Z</dcterms:modified>
</cp:coreProperties>
</file>