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6" r:id="rId3"/>
    <p:sldId id="257" r:id="rId4"/>
    <p:sldId id="258" r:id="rId5"/>
    <p:sldId id="260" r:id="rId6"/>
    <p:sldId id="266" r:id="rId7"/>
    <p:sldId id="277" r:id="rId8"/>
    <p:sldId id="267" r:id="rId10"/>
    <p:sldId id="278" r:id="rId11"/>
    <p:sldId id="282" r:id="rId12"/>
    <p:sldId id="292" r:id="rId13"/>
    <p:sldId id="294" r:id="rId14"/>
    <p:sldId id="295" r:id="rId15"/>
    <p:sldId id="296" r:id="rId16"/>
    <p:sldId id="285" r:id="rId17"/>
    <p:sldId id="268" r:id="rId18"/>
    <p:sldId id="284" r:id="rId19"/>
    <p:sldId id="272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DB"/>
    <a:srgbClr val="32353E"/>
    <a:srgbClr val="5B9BD5"/>
    <a:srgbClr val="55A274"/>
    <a:srgbClr val="E3221C"/>
    <a:srgbClr val="FEA748"/>
    <a:srgbClr val="F6821F"/>
    <a:srgbClr val="49B4B3"/>
    <a:srgbClr val="15B7EB"/>
    <a:srgbClr val="4C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8"/>
      </p:cViewPr>
      <p:guideLst>
        <p:guide orient="horz" pos="2138"/>
        <p:guide pos="3840"/>
        <p:guide orient="horz" pos="1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9880-2C45-4D3E-8AA8-430FE6AAC9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C9F96-798C-412B-A371-CDAA11A7C5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C9F96-798C-412B-A371-CDAA11A7C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406B2-9603-4D88-AA79-0869C383A9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EB4F56-ADFB-4803-AD02-47C26D6CF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13.png"/><Relationship Id="rId23" Type="http://schemas.openxmlformats.org/officeDocument/2006/relationships/image" Target="../media/image12.png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/>
        </p:nvGrpSpPr>
        <p:grpSpPr>
          <a:xfrm>
            <a:off x="726747" y="283993"/>
            <a:ext cx="10722111" cy="6168910"/>
            <a:chOff x="726747" y="283993"/>
            <a:chExt cx="10722111" cy="616891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47" y="283993"/>
              <a:ext cx="1392778" cy="1392778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25" y="283993"/>
              <a:ext cx="1392778" cy="139277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611" y="283993"/>
              <a:ext cx="1392778" cy="139277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945" y="283993"/>
              <a:ext cx="1392778" cy="139277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244" y="329741"/>
              <a:ext cx="1392778" cy="1301281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80" y="283993"/>
              <a:ext cx="1392778" cy="1392778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47" y="1876037"/>
              <a:ext cx="1392778" cy="1392778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25" y="1876037"/>
              <a:ext cx="1392778" cy="1392778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611" y="1876037"/>
              <a:ext cx="1392778" cy="1392778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945" y="1876037"/>
              <a:ext cx="1392778" cy="1392778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244" y="1876037"/>
              <a:ext cx="1392778" cy="1392778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80" y="1876037"/>
              <a:ext cx="1392778" cy="139277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47" y="3468081"/>
              <a:ext cx="1392778" cy="1392778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25" y="3468081"/>
              <a:ext cx="1392778" cy="139277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611" y="3468081"/>
              <a:ext cx="1392778" cy="1392778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945" y="3468081"/>
              <a:ext cx="1392778" cy="1392778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244" y="3468081"/>
              <a:ext cx="1392778" cy="1392778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80" y="3468081"/>
              <a:ext cx="1392778" cy="1392778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47" y="5060125"/>
              <a:ext cx="1392778" cy="1392778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25" y="5060125"/>
              <a:ext cx="1392778" cy="1392778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611" y="5060125"/>
              <a:ext cx="1392778" cy="1392778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945" y="5060125"/>
              <a:ext cx="1392778" cy="1392778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244" y="5060125"/>
              <a:ext cx="1392778" cy="1392778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80" y="5060125"/>
              <a:ext cx="1392778" cy="1392778"/>
            </a:xfrm>
            <a:prstGeom prst="rect">
              <a:avLst/>
            </a:prstGeom>
          </p:spPr>
        </p:pic>
      </p:grpSp>
      <p:sp>
        <p:nvSpPr>
          <p:cNvPr id="58" name="矩形 5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313A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0" y="0"/>
            <a:ext cx="1691391" cy="23423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V="1">
            <a:off x="16532" y="0"/>
            <a:ext cx="1059147" cy="27582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V="1">
            <a:off x="0" y="1"/>
            <a:ext cx="1871656" cy="21335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V="1">
            <a:off x="10278" y="0"/>
            <a:ext cx="1877910" cy="6667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V="1">
            <a:off x="-93260" y="0"/>
            <a:ext cx="1981448" cy="10668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V="1">
            <a:off x="-27141" y="0"/>
            <a:ext cx="1102820" cy="15267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H="1">
            <a:off x="10880725" y="4972050"/>
            <a:ext cx="1311275" cy="18859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H="1">
            <a:off x="11452225" y="4942002"/>
            <a:ext cx="739775" cy="19159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10693400" y="5140325"/>
            <a:ext cx="1498600" cy="17176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10693400" y="6353175"/>
            <a:ext cx="1498600" cy="5048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10267950" y="6045200"/>
            <a:ext cx="1924050" cy="8128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11493500" y="5892800"/>
            <a:ext cx="698501" cy="965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33855" y="2608580"/>
            <a:ext cx="8916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n w="2540">
                  <a:noFill/>
                </a:ln>
                <a:solidFill>
                  <a:srgbClr val="15B7EB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基于</a:t>
            </a:r>
            <a:r>
              <a:rPr lang="en-US" altLang="zh-CN" sz="4400" dirty="0">
                <a:ln w="2540">
                  <a:noFill/>
                </a:ln>
                <a:solidFill>
                  <a:srgbClr val="15B7EB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51</a:t>
            </a:r>
            <a:r>
              <a:rPr lang="zh-CN" altLang="en-US" sz="4400" dirty="0">
                <a:ln w="2540">
                  <a:noFill/>
                </a:ln>
                <a:solidFill>
                  <a:srgbClr val="15B7EB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单片机倒车防撞系统设计</a:t>
            </a:r>
            <a:endParaRPr lang="zh-CN" altLang="en-US" sz="4400" dirty="0">
              <a:ln w="2540">
                <a:noFill/>
              </a:ln>
              <a:solidFill>
                <a:srgbClr val="15B7EB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67494" y="4418782"/>
            <a:ext cx="36985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 侯  铁 双</a:t>
            </a:r>
            <a:endParaRPr lang="zh-CN" altLang="en-US" sz="2400" dirty="0" smtClean="0">
              <a:solidFill>
                <a:srgbClr val="15B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67250" y="4779010"/>
            <a:ext cx="3357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 辩  人： 马 栎 雯 </a:t>
            </a:r>
            <a:endParaRPr lang="zh-CN" altLang="en-US" sz="2400" dirty="0" smtClean="0">
              <a:solidFill>
                <a:srgbClr val="15B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       号：</a:t>
            </a:r>
            <a:r>
              <a:rPr lang="en-US" altLang="zh-CN" sz="24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06141085</a:t>
            </a:r>
            <a:r>
              <a:rPr lang="zh-CN" altLang="en-US" sz="24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15B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633928" y="1341438"/>
            <a:ext cx="0" cy="1582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0549890" y="1341439"/>
            <a:ext cx="0" cy="1582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7800757" y="1341438"/>
            <a:ext cx="2749133" cy="3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633928" y="1210633"/>
            <a:ext cx="3143882" cy="260350"/>
            <a:chOff x="1633928" y="1210633"/>
            <a:chExt cx="3143882" cy="26035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633928" y="1341438"/>
              <a:ext cx="5339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924229" y="1210633"/>
              <a:ext cx="2853581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自动化学院自动</a:t>
              </a:r>
              <a:r>
                <a:rPr lang="en-US" altLang="zh-CN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1403</a:t>
              </a:r>
              <a:r>
                <a:rPr lang="zh-CN" altLang="en-US" sz="1100" spc="300" dirty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班</a:t>
              </a:r>
              <a:endParaRPr lang="zh-CN" altLang="en-US" sz="1100" spc="300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>
              <a:stCxn id="22" idx="3"/>
            </p:cNvCxnSpPr>
            <p:nvPr/>
          </p:nvCxnSpPr>
          <p:spPr>
            <a:xfrm flipH="1">
              <a:off x="4051744" y="1340803"/>
              <a:ext cx="726066" cy="64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>
            <a:stCxn id="12" idx="1"/>
          </p:cNvCxnSpPr>
          <p:nvPr/>
        </p:nvCxnSpPr>
        <p:spPr>
          <a:xfrm flipH="1">
            <a:off x="1612900" y="4649615"/>
            <a:ext cx="30545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7607300" y="4518660"/>
            <a:ext cx="2943225" cy="260350"/>
            <a:chOff x="7210269" y="4518809"/>
            <a:chExt cx="3340342" cy="260350"/>
          </a:xfrm>
        </p:grpSpPr>
        <p:cxnSp>
          <p:nvCxnSpPr>
            <p:cNvPr id="19" name="直接连接符 18"/>
            <p:cNvCxnSpPr/>
            <p:nvPr/>
          </p:nvCxnSpPr>
          <p:spPr>
            <a:xfrm flipH="1" flipV="1">
              <a:off x="10225478" y="4651847"/>
              <a:ext cx="3244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8531992" y="4518809"/>
              <a:ext cx="2018619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年毕业答辩</a:t>
              </a:r>
              <a:endParaRPr lang="zh-CN" altLang="en-US" sz="1100" spc="300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7210269" y="4649615"/>
              <a:ext cx="1263616" cy="33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>
            <a:off x="1633928" y="2924175"/>
            <a:ext cx="0" cy="1725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549890" y="2924175"/>
            <a:ext cx="0" cy="1725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90927" y="1574728"/>
            <a:ext cx="2634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srgbClr val="5B9BD5"/>
                </a:solidFill>
              </a:rPr>
              <a:t>Xi'an University of Posts and Telecommunications</a:t>
            </a:r>
            <a:endParaRPr lang="zh-CN" altLang="en-US" sz="850" dirty="0">
              <a:solidFill>
                <a:srgbClr val="5B9BD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95" y="1067209"/>
            <a:ext cx="2750977" cy="56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4"/>
          <p:cNvSpPr txBox="1"/>
          <p:nvPr/>
        </p:nvSpPr>
        <p:spPr>
          <a:xfrm flipH="1">
            <a:off x="1847215" y="188595"/>
            <a:ext cx="4700905" cy="706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基于51单片机倒车防撞系统设计</a:t>
            </a:r>
            <a:endParaRPr lang="en-US" altLang="zh-CN" sz="24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226185" y="739140"/>
            <a:ext cx="6144895" cy="5715"/>
          </a:xfrm>
          <a:prstGeom prst="line">
            <a:avLst/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 flipH="1">
            <a:off x="7370954" y="372392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102778" y="1034707"/>
            <a:ext cx="7170352" cy="527983"/>
            <a:chOff x="-189825" y="3230090"/>
            <a:chExt cx="7170352" cy="528378"/>
          </a:xfrm>
        </p:grpSpPr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>
              <a:off x="-189638" y="3230090"/>
              <a:ext cx="3911600" cy="39907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  <a:defRPr/>
              </a:pPr>
              <a:r>
                <a:rPr lang="en-US" altLang="zh-CN" sz="20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超声波测距模块硬件设计</a:t>
              </a:r>
              <a:endParaRPr lang="zh-CN" altLang="en-US"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-189825" y="3758468"/>
              <a:ext cx="7170352" cy="0"/>
            </a:xfrm>
            <a:prstGeom prst="line">
              <a:avLst/>
            </a:prstGeom>
            <a:ln w="3175">
              <a:solidFill>
                <a:srgbClr val="51A8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/>
          <p:nvPr/>
        </p:nvGraphicFramePr>
        <p:xfrm>
          <a:off x="941705" y="2230120"/>
          <a:ext cx="3752850" cy="239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876425"/>
              </a:tblGrid>
              <a:tr h="479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接口名称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说明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VCC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电源输入（5V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TRIG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触发信号输入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ECHO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回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响信号输出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GND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地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4190" y="4972050"/>
            <a:ext cx="4627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超声波模接口定义</a:t>
            </a:r>
            <a:endParaRPr lang="zh-CN" altLang="en-US" sz="2000" b="1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超声波模块接口电路"/>
          <p:cNvPicPr>
            <a:picLocks noChangeAspect="1"/>
          </p:cNvPicPr>
          <p:nvPr/>
        </p:nvPicPr>
        <p:blipFill>
          <a:blip r:embed="rId1"/>
          <a:srcRect t="4790" b="5280"/>
          <a:stretch>
            <a:fillRect/>
          </a:stretch>
        </p:blipFill>
        <p:spPr>
          <a:xfrm>
            <a:off x="6826885" y="2255520"/>
            <a:ext cx="3222625" cy="2347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99250" y="4972050"/>
            <a:ext cx="3158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 </a:t>
            </a:r>
            <a:r>
              <a:rPr lang="zh-CN" altLang="en-US"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超声波模块接口电路</a:t>
            </a:r>
            <a:endParaRPr lang="zh-CN" altLang="en-US" sz="2000" b="1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4"/>
          <p:cNvSpPr txBox="1"/>
          <p:nvPr/>
        </p:nvSpPr>
        <p:spPr>
          <a:xfrm flipH="1">
            <a:off x="1847002" y="188606"/>
            <a:ext cx="4248997" cy="706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基于51单片</a:t>
            </a:r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机倒车</a:t>
            </a:r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防</a:t>
            </a:r>
            <a:r>
              <a:rPr lang="en-US" altLang="zh-CN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撞系统设计</a:t>
            </a:r>
            <a:endParaRPr lang="zh-CN" altLang="en-US" sz="20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226185" y="739140"/>
            <a:ext cx="6144895" cy="5715"/>
          </a:xfrm>
          <a:prstGeom prst="line">
            <a:avLst/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 flipH="1">
            <a:off x="7370954" y="372392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052165" y="974382"/>
            <a:ext cx="7205090" cy="431463"/>
            <a:chOff x="-224563" y="3469664"/>
            <a:chExt cx="7205090" cy="431786"/>
          </a:xfrm>
        </p:grpSpPr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>
              <a:off x="-224563" y="3469664"/>
              <a:ext cx="3911600" cy="39907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  <a:defRPr/>
              </a:pPr>
              <a:r>
                <a:rPr lang="en-US" altLang="zh-CN" sz="20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显示模块硬件设计</a:t>
              </a:r>
              <a:endParaRPr lang="zh-CN" altLang="en-US"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-189825" y="3901450"/>
              <a:ext cx="7170352" cy="0"/>
            </a:xfrm>
            <a:prstGeom prst="line">
              <a:avLst/>
            </a:prstGeom>
            <a:ln w="3175">
              <a:solidFill>
                <a:srgbClr val="51A8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显示模块原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1832610"/>
            <a:ext cx="8292465" cy="38392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文本框 4"/>
          <p:cNvSpPr txBox="1"/>
          <p:nvPr/>
        </p:nvSpPr>
        <p:spPr>
          <a:xfrm>
            <a:off x="4339590" y="5766435"/>
            <a:ext cx="2456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显示模块原理图</a:t>
            </a:r>
            <a:endParaRPr lang="zh-CN" altLang="en-US" sz="2000" b="1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4"/>
          <p:cNvSpPr txBox="1"/>
          <p:nvPr/>
        </p:nvSpPr>
        <p:spPr>
          <a:xfrm flipH="1">
            <a:off x="1816735" y="188595"/>
            <a:ext cx="4624705" cy="706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基于51单片机倒车防撞系统设计</a:t>
            </a:r>
            <a:endParaRPr lang="en-US" sz="2400" b="1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226185" y="630555"/>
            <a:ext cx="6144895" cy="5715"/>
          </a:xfrm>
          <a:prstGeom prst="line">
            <a:avLst/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 flipH="1">
            <a:off x="7370954" y="280952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167100" y="895642"/>
            <a:ext cx="7205090" cy="460375"/>
            <a:chOff x="-224563" y="3469664"/>
            <a:chExt cx="7205090" cy="460720"/>
          </a:xfrm>
        </p:grpSpPr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>
              <a:off x="-224563" y="3469664"/>
              <a:ext cx="3911600" cy="4607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  <a:defRPr/>
              </a:pPr>
              <a:r>
                <a:rPr lang="en-US" sz="24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sz="24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报警模块硬件设计</a:t>
              </a:r>
              <a:endParaRPr sz="24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-189825" y="3901450"/>
              <a:ext cx="7170352" cy="0"/>
            </a:xfrm>
            <a:prstGeom prst="line">
              <a:avLst/>
            </a:prstGeom>
            <a:ln w="3175">
              <a:solidFill>
                <a:srgbClr val="51A8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报警模块电路图"/>
          <p:cNvPicPr>
            <a:picLocks noChangeAspect="1"/>
          </p:cNvPicPr>
          <p:nvPr/>
        </p:nvPicPr>
        <p:blipFill>
          <a:blip r:embed="rId1"/>
          <a:srcRect b="4483"/>
          <a:stretch>
            <a:fillRect/>
          </a:stretch>
        </p:blipFill>
        <p:spPr>
          <a:xfrm>
            <a:off x="3819525" y="1670050"/>
            <a:ext cx="4553585" cy="403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6920" y="5908040"/>
            <a:ext cx="495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报警模块电路图</a:t>
            </a:r>
            <a:endParaRPr sz="2000" b="1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1086903" y="895642"/>
            <a:ext cx="7170352" cy="510203"/>
            <a:chOff x="-189825" y="3390865"/>
            <a:chExt cx="7170352" cy="510585"/>
          </a:xfrm>
        </p:grpSpPr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>
              <a:off x="-189638" y="3390865"/>
              <a:ext cx="3911600" cy="4607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  <a:defRPr/>
              </a:pPr>
              <a:r>
                <a:rPr lang="en-US" sz="24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sz="24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按键模块硬件设计</a:t>
              </a:r>
              <a:endParaRPr lang="zh-CN" altLang="en-US" sz="24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-189825" y="3901450"/>
              <a:ext cx="7170352" cy="0"/>
            </a:xfrm>
            <a:prstGeom prst="line">
              <a:avLst/>
            </a:prstGeom>
            <a:ln w="3175">
              <a:solidFill>
                <a:srgbClr val="51A8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24"/>
          <p:cNvSpPr txBox="1"/>
          <p:nvPr/>
        </p:nvSpPr>
        <p:spPr>
          <a:xfrm flipH="1">
            <a:off x="1847215" y="188595"/>
            <a:ext cx="4488815" cy="706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基于51单片机倒车防撞系统设计</a:t>
            </a:r>
            <a:endParaRPr lang="en-US" altLang="zh-CN" sz="24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226185" y="739140"/>
            <a:ext cx="6144895" cy="5715"/>
          </a:xfrm>
          <a:prstGeom prst="line">
            <a:avLst/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 flipH="1">
            <a:off x="7370954" y="372392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按键模块电路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4435" y="1786255"/>
            <a:ext cx="3837940" cy="3411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0" y="5812155"/>
            <a:ext cx="4327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按键模块电路图</a:t>
            </a:r>
            <a:endParaRPr sz="2000" b="1" dirty="0" smtClean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 flipH="1">
            <a:off x="8565053" y="478314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26344" y="744884"/>
            <a:ext cx="7261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088380" y="269824"/>
            <a:ext cx="21036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4"/>
          <p:cNvSpPr txBox="1"/>
          <p:nvPr/>
        </p:nvSpPr>
        <p:spPr>
          <a:xfrm flipH="1">
            <a:off x="1847215" y="188595"/>
            <a:ext cx="4881880" cy="107632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基于51单片机倒车防撞系统</a:t>
            </a:r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4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2159" y="92111"/>
            <a:ext cx="4141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rgbClr val="42B9DB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Title</a:t>
            </a:r>
            <a:endParaRPr lang="zh-CN" altLang="en-US" sz="1600" b="1" spc="600" dirty="0">
              <a:solidFill>
                <a:srgbClr val="42B9DB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74724" y="1236566"/>
            <a:ext cx="2663709" cy="685801"/>
            <a:chOff x="479540" y="3221035"/>
            <a:chExt cx="2663709" cy="685801"/>
          </a:xfrm>
        </p:grpSpPr>
        <p:sp>
          <p:nvSpPr>
            <p:cNvPr id="10" name="文本框 9"/>
            <p:cNvSpPr txBox="1"/>
            <p:nvPr/>
          </p:nvSpPr>
          <p:spPr>
            <a:xfrm>
              <a:off x="479540" y="3259240"/>
              <a:ext cx="2663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作品展示</a:t>
              </a:r>
              <a:endParaRPr lang="zh-CN" altLang="en-US" sz="32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40433" y="3221035"/>
              <a:ext cx="2866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654300" y="3906835"/>
              <a:ext cx="3280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40433" y="3221036"/>
              <a:ext cx="0" cy="5127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982351" y="3362325"/>
              <a:ext cx="0" cy="5445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硬件工作状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2239010"/>
            <a:ext cx="3679190" cy="3700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50" y="6137275"/>
            <a:ext cx="4264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硬件工作状态图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l="-216" t="7602" r="216" b="1901"/>
          <a:stretch>
            <a:fillRect/>
          </a:stretch>
        </p:blipFill>
        <p:spPr>
          <a:xfrm>
            <a:off x="4736465" y="2310765"/>
            <a:ext cx="7066915" cy="36283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43040" y="6137275"/>
            <a:ext cx="382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Proteus仿真结果图</a:t>
            </a:r>
            <a:endParaRPr lang="zh-CN" altLang="en-US" sz="20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93268" y="2024890"/>
            <a:ext cx="803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94240" y="2394223"/>
            <a:ext cx="4567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毕业设计总结及展望</a:t>
            </a:r>
            <a:endParaRPr lang="zh-CN" altLang="en-US" sz="32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948940" y="3033439"/>
            <a:ext cx="54131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268856" y="1716895"/>
            <a:ext cx="324412" cy="683452"/>
            <a:chOff x="1633928" y="2263515"/>
            <a:chExt cx="324412" cy="68345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33928" y="2263515"/>
              <a:ext cx="0" cy="6834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8244474" y="3296634"/>
            <a:ext cx="324412" cy="834591"/>
            <a:chOff x="1633928" y="2263514"/>
            <a:chExt cx="324412" cy="834591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633928" y="2263514"/>
              <a:ext cx="0" cy="8345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587453" y="3713930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总结当下，展望</a:t>
            </a:r>
            <a:r>
              <a:rPr lang="zh-CN" altLang="en-US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未来。</a:t>
            </a:r>
            <a:endParaRPr lang="zh-CN" altLang="en-US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4"/>
          <p:cNvSpPr txBox="1"/>
          <p:nvPr/>
        </p:nvSpPr>
        <p:spPr>
          <a:xfrm flipH="1">
            <a:off x="8565053" y="478314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226344" y="744884"/>
            <a:ext cx="7261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88380" y="269824"/>
            <a:ext cx="21036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4"/>
          <p:cNvSpPr txBox="1"/>
          <p:nvPr/>
        </p:nvSpPr>
        <p:spPr>
          <a:xfrm flipH="1">
            <a:off x="1847215" y="188595"/>
            <a:ext cx="4617720" cy="107632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</a:t>
            </a:r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单片机倒车防撞系统设计</a:t>
            </a:r>
            <a:endParaRPr lang="zh-CN" altLang="en-US" sz="20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2159" y="92111"/>
            <a:ext cx="4141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rgbClr val="42B9DB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Title</a:t>
            </a:r>
            <a:endParaRPr lang="zh-CN" altLang="en-US" sz="1600" b="1" spc="600" dirty="0">
              <a:solidFill>
                <a:srgbClr val="42B9DB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26185" y="2378075"/>
            <a:ext cx="9127490" cy="3315970"/>
            <a:chOff x="4229100" y="1240670"/>
            <a:chExt cx="9127478" cy="2276475"/>
          </a:xfrm>
        </p:grpSpPr>
        <p:sp>
          <p:nvSpPr>
            <p:cNvPr id="7" name="矩形 6"/>
            <p:cNvSpPr/>
            <p:nvPr/>
          </p:nvSpPr>
          <p:spPr>
            <a:xfrm>
              <a:off x="4229100" y="1529595"/>
              <a:ext cx="7677150" cy="1987550"/>
            </a:xfrm>
            <a:prstGeom prst="rect">
              <a:avLst/>
            </a:prstGeom>
            <a:solidFill>
              <a:srgbClr val="32353E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705350" y="1240670"/>
              <a:ext cx="4762500" cy="577282"/>
            </a:xfrm>
            <a:prstGeom prst="rect">
              <a:avLst/>
            </a:prstGeom>
            <a:solidFill>
              <a:srgbClr val="42B9DB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毕业设计未来功能展望</a:t>
              </a:r>
              <a:endParaRPr lang="zh-CN" altLang="en-US" sz="2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05350" y="1967741"/>
              <a:ext cx="8651228" cy="27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可扩展为其他的驾驶辅助（如主动刹车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自动泊车等）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05350" y="2428037"/>
              <a:ext cx="8172926" cy="27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将超声波替换为激光雷达可实现较高级别的自动驾驶系统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05350" y="2888333"/>
              <a:ext cx="4762500" cy="27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配合全车影像可实现较高级别的自动驾驶</a:t>
              </a:r>
              <a:endPara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02956" y="2103073"/>
              <a:ext cx="102394" cy="98668"/>
            </a:xfrm>
            <a:prstGeom prst="rect">
              <a:avLst/>
            </a:prstGeom>
            <a:solidFill>
              <a:srgbClr val="42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02956" y="2563369"/>
              <a:ext cx="102394" cy="98668"/>
            </a:xfrm>
            <a:prstGeom prst="rect">
              <a:avLst/>
            </a:prstGeom>
            <a:solidFill>
              <a:srgbClr val="42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02956" y="3023665"/>
              <a:ext cx="102394" cy="98668"/>
            </a:xfrm>
            <a:prstGeom prst="rect">
              <a:avLst/>
            </a:prstGeom>
            <a:solidFill>
              <a:srgbClr val="42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38697" y="1207459"/>
            <a:ext cx="2663709" cy="584776"/>
            <a:chOff x="640433" y="3205498"/>
            <a:chExt cx="2663709" cy="584776"/>
          </a:xfrm>
        </p:grpSpPr>
        <p:sp>
          <p:nvSpPr>
            <p:cNvPr id="2" name="文本框 1"/>
            <p:cNvSpPr txBox="1"/>
            <p:nvPr/>
          </p:nvSpPr>
          <p:spPr>
            <a:xfrm>
              <a:off x="640433" y="3205498"/>
              <a:ext cx="2663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毕业设计展望</a:t>
              </a:r>
              <a:endParaRPr lang="zh-CN" altLang="en-US" sz="32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40433" y="3221035"/>
              <a:ext cx="2866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976091" y="3790273"/>
              <a:ext cx="3280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640433" y="3221036"/>
              <a:ext cx="0" cy="5127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3304142" y="3245763"/>
              <a:ext cx="0" cy="5445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456486" y="869429"/>
            <a:ext cx="2726367" cy="5356459"/>
            <a:chOff x="1697126" y="1628321"/>
            <a:chExt cx="1909005" cy="3750597"/>
          </a:xfrm>
        </p:grpSpPr>
        <p:grpSp>
          <p:nvGrpSpPr>
            <p:cNvPr id="36" name="组合 35"/>
            <p:cNvGrpSpPr/>
            <p:nvPr/>
          </p:nvGrpSpPr>
          <p:grpSpPr>
            <a:xfrm>
              <a:off x="1697126" y="1628321"/>
              <a:ext cx="1909005" cy="1255712"/>
              <a:chOff x="0" y="3049588"/>
              <a:chExt cx="1919891" cy="125571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049588"/>
                <a:ext cx="1828800" cy="1255712"/>
              </a:xfrm>
              <a:prstGeom prst="rect">
                <a:avLst/>
              </a:prstGeom>
              <a:solidFill>
                <a:srgbClr val="F6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37398" y="3450529"/>
                <a:ext cx="1182493" cy="32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老师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18" y="3308868"/>
                <a:ext cx="743630" cy="737151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1697126" y="4123206"/>
              <a:ext cx="1861154" cy="1255712"/>
              <a:chOff x="3657600" y="5559424"/>
              <a:chExt cx="1861154" cy="130825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657600" y="5559424"/>
                <a:ext cx="1828800" cy="1308259"/>
              </a:xfrm>
              <a:prstGeom prst="rect">
                <a:avLst/>
              </a:prstGeom>
              <a:solidFill>
                <a:srgbClr val="E322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336261" y="5977879"/>
                <a:ext cx="1182493" cy="33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学校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665" y="5896702"/>
                <a:ext cx="712033" cy="712033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/>
          </p:nvGrpSpPr>
          <p:grpSpPr>
            <a:xfrm>
              <a:off x="1697126" y="2881254"/>
              <a:ext cx="1828800" cy="1255712"/>
              <a:chOff x="1828800" y="4305300"/>
              <a:chExt cx="1828800" cy="125571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828800" y="4305300"/>
                <a:ext cx="1828800" cy="1255712"/>
              </a:xfrm>
              <a:prstGeom prst="rect">
                <a:avLst/>
              </a:prstGeom>
              <a:solidFill>
                <a:srgbClr val="55A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464221" y="4702324"/>
                <a:ext cx="1182493" cy="32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同学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396" y="4592755"/>
                <a:ext cx="680803" cy="680803"/>
              </a:xfrm>
              <a:prstGeom prst="rect">
                <a:avLst/>
              </a:prstGeom>
            </p:spPr>
          </p:pic>
        </p:grpSp>
      </p:grpSp>
      <p:sp>
        <p:nvSpPr>
          <p:cNvPr id="38" name="矩形 37"/>
          <p:cNvSpPr/>
          <p:nvPr/>
        </p:nvSpPr>
        <p:spPr>
          <a:xfrm>
            <a:off x="1068705" y="869315"/>
            <a:ext cx="5179060" cy="5357495"/>
          </a:xfrm>
          <a:prstGeom prst="rect">
            <a:avLst/>
          </a:prstGeom>
          <a:solidFill>
            <a:srgbClr val="42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69230" y="1576268"/>
            <a:ext cx="5178082" cy="66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3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77620" y="2636520"/>
            <a:ext cx="4785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000" b="1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感谢老师的悉心指导；</a:t>
            </a:r>
            <a:endParaRPr lang="zh-CN" altLang="en-US" sz="2000" b="1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 b="1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感谢舍友同学的相互鼓励；</a:t>
            </a:r>
            <a:endParaRPr lang="zh-CN" altLang="en-US" sz="2000" b="1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 b="1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感觉学校给我提供这样学习的机会。</a:t>
            </a:r>
            <a:endParaRPr lang="zh-CN" altLang="en-US" sz="2000" b="1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20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10880725" y="4972050"/>
            <a:ext cx="1311275" cy="18859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1452225" y="4942002"/>
            <a:ext cx="739775" cy="19159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0693400" y="5140325"/>
            <a:ext cx="1498600" cy="17176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693400" y="6353175"/>
            <a:ext cx="1498600" cy="5048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10267950" y="6045200"/>
            <a:ext cx="1924050" cy="8128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493500" y="5892800"/>
            <a:ext cx="698501" cy="965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657686" y="2363975"/>
            <a:ext cx="690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ln w="2540">
                  <a:noFill/>
                </a:ln>
                <a:solidFill>
                  <a:srgbClr val="15B7EB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谢 谢 观 看</a:t>
            </a:r>
            <a:endParaRPr lang="zh-CN" altLang="en-US" sz="5400" spc="600" dirty="0">
              <a:ln w="2540">
                <a:noFill/>
              </a:ln>
              <a:solidFill>
                <a:srgbClr val="15B7EB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633928" y="1341438"/>
            <a:ext cx="0" cy="1582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0549890" y="1341439"/>
            <a:ext cx="0" cy="1582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0" idx="3"/>
          </p:cNvCxnSpPr>
          <p:nvPr/>
        </p:nvCxnSpPr>
        <p:spPr>
          <a:xfrm flipH="1">
            <a:off x="7486331" y="1341438"/>
            <a:ext cx="30635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633928" y="1220880"/>
            <a:ext cx="3177993" cy="260350"/>
            <a:chOff x="1633928" y="1220880"/>
            <a:chExt cx="3177993" cy="26035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633928" y="1341438"/>
              <a:ext cx="3244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958340" y="1220880"/>
              <a:ext cx="2853581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pc="300" dirty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</a:t>
              </a:r>
              <a:r>
                <a:rPr lang="zh-CN" altLang="en-US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学院自动</a:t>
              </a:r>
              <a:r>
                <a:rPr lang="en-US" altLang="zh-CN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1403</a:t>
              </a:r>
              <a:r>
                <a:rPr lang="zh-CN" altLang="en-US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班</a:t>
              </a:r>
              <a:endParaRPr lang="zh-CN" altLang="en-US" sz="1100" spc="300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H="1" flipV="1">
              <a:off x="3987065" y="1351685"/>
              <a:ext cx="646997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连接符 53"/>
          <p:cNvCxnSpPr/>
          <p:nvPr/>
        </p:nvCxnSpPr>
        <p:spPr>
          <a:xfrm flipH="1">
            <a:off x="1612900" y="4649615"/>
            <a:ext cx="5216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6829425" y="4514999"/>
            <a:ext cx="3720465" cy="260350"/>
            <a:chOff x="6829425" y="4518809"/>
            <a:chExt cx="3720465" cy="260350"/>
          </a:xfrm>
        </p:grpSpPr>
        <p:cxnSp>
          <p:nvCxnSpPr>
            <p:cNvPr id="56" name="直接连接符 55"/>
            <p:cNvCxnSpPr/>
            <p:nvPr/>
          </p:nvCxnSpPr>
          <p:spPr>
            <a:xfrm flipH="1" flipV="1">
              <a:off x="10225478" y="4651847"/>
              <a:ext cx="3244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8693206" y="4518809"/>
              <a:ext cx="159062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1100" spc="300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年毕业答辩</a:t>
              </a:r>
              <a:endParaRPr lang="zh-CN" altLang="en-US" sz="1100" spc="300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>
              <a:off x="6829425" y="4652963"/>
              <a:ext cx="18637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633928" y="2924175"/>
            <a:ext cx="0" cy="1725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10549890" y="2924175"/>
            <a:ext cx="0" cy="1725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302047" y="1575620"/>
            <a:ext cx="23599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rgbClr val="5B9BD5"/>
                </a:solidFill>
              </a:rPr>
              <a:t>Xi'an University of Posts and Telecommunications</a:t>
            </a:r>
            <a:endParaRPr lang="zh-CN" altLang="en-US" sz="800" dirty="0">
              <a:solidFill>
                <a:srgbClr val="5B9BD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54" y="1060748"/>
            <a:ext cx="2750977" cy="5613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812030" y="5140325"/>
            <a:ext cx="3114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spc="3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spc="3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spc="300" dirty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spc="3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spc="3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spc="300" dirty="0" smtClean="0">
                <a:solidFill>
                  <a:srgbClr val="15B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spc="300" dirty="0" smtClean="0">
              <a:solidFill>
                <a:srgbClr val="15B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232598" y="994889"/>
            <a:ext cx="6511516" cy="688198"/>
            <a:chOff x="2232598" y="994889"/>
            <a:chExt cx="6511516" cy="688198"/>
          </a:xfrm>
        </p:grpSpPr>
        <p:grpSp>
          <p:nvGrpSpPr>
            <p:cNvPr id="53" name="组合 52"/>
            <p:cNvGrpSpPr/>
            <p:nvPr/>
          </p:nvGrpSpPr>
          <p:grpSpPr>
            <a:xfrm>
              <a:off x="2232598" y="1084025"/>
              <a:ext cx="459878" cy="490334"/>
              <a:chOff x="2113613" y="1840433"/>
              <a:chExt cx="644577" cy="68726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113613" y="1858780"/>
                <a:ext cx="644577" cy="644577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76805" y="1840433"/>
                <a:ext cx="580301" cy="68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8055916" y="994889"/>
              <a:ext cx="688198" cy="688198"/>
            </a:xfrm>
            <a:prstGeom prst="ellipse">
              <a:avLst/>
            </a:prstGeom>
            <a:solidFill>
              <a:srgbClr val="49B4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369" y="1025764"/>
              <a:ext cx="576874" cy="576874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2826862" y="1097115"/>
              <a:ext cx="346855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24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13672" y="2217262"/>
            <a:ext cx="6593047" cy="803731"/>
            <a:chOff x="3613672" y="2179162"/>
            <a:chExt cx="6593047" cy="803731"/>
          </a:xfrm>
        </p:grpSpPr>
        <p:sp>
          <p:nvSpPr>
            <p:cNvPr id="106" name="文本框 105"/>
            <p:cNvSpPr txBox="1"/>
            <p:nvPr/>
          </p:nvSpPr>
          <p:spPr>
            <a:xfrm>
              <a:off x="4169443" y="2204341"/>
              <a:ext cx="346855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</a:t>
              </a:r>
              <a:endParaRPr lang="zh-CN" sz="24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3613672" y="2179162"/>
              <a:ext cx="459878" cy="472968"/>
              <a:chOff x="2113613" y="1840433"/>
              <a:chExt cx="644577" cy="662924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113613" y="1858780"/>
                <a:ext cx="644577" cy="644577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176540" y="1840433"/>
                <a:ext cx="446864" cy="64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9518521" y="2294695"/>
              <a:ext cx="688198" cy="688198"/>
            </a:xfrm>
            <a:prstGeom prst="ellipse">
              <a:avLst/>
            </a:prstGeom>
            <a:solidFill>
              <a:srgbClr val="D5DA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EBE6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4414" y="2334587"/>
              <a:ext cx="513744" cy="51374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277494" y="3394302"/>
            <a:ext cx="6593047" cy="803731"/>
            <a:chOff x="2277494" y="3337152"/>
            <a:chExt cx="6593047" cy="803731"/>
          </a:xfrm>
        </p:grpSpPr>
        <p:grpSp>
          <p:nvGrpSpPr>
            <p:cNvPr id="89" name="组合 88"/>
            <p:cNvGrpSpPr/>
            <p:nvPr/>
          </p:nvGrpSpPr>
          <p:grpSpPr>
            <a:xfrm>
              <a:off x="2277494" y="3337152"/>
              <a:ext cx="459878" cy="472968"/>
              <a:chOff x="2113613" y="1840433"/>
              <a:chExt cx="644577" cy="662924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2113613" y="1858780"/>
                <a:ext cx="644577" cy="644577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176540" y="1840433"/>
                <a:ext cx="446864" cy="64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椭圆 92"/>
            <p:cNvSpPr/>
            <p:nvPr/>
          </p:nvSpPr>
          <p:spPr>
            <a:xfrm>
              <a:off x="8182343" y="3452685"/>
              <a:ext cx="688198" cy="688198"/>
            </a:xfrm>
            <a:prstGeom prst="ellipse">
              <a:avLst/>
            </a:prstGeom>
            <a:solidFill>
              <a:srgbClr val="FEA7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972648" y="3378296"/>
              <a:ext cx="50832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sz="2400" b="1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0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365" y="3520855"/>
              <a:ext cx="495964" cy="495964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3613672" y="4609455"/>
            <a:ext cx="6593047" cy="803731"/>
            <a:chOff x="3613672" y="4609455"/>
            <a:chExt cx="6593047" cy="803731"/>
          </a:xfrm>
        </p:grpSpPr>
        <p:grpSp>
          <p:nvGrpSpPr>
            <p:cNvPr id="98" name="组合 97"/>
            <p:cNvGrpSpPr/>
            <p:nvPr/>
          </p:nvGrpSpPr>
          <p:grpSpPr>
            <a:xfrm>
              <a:off x="3613672" y="4609455"/>
              <a:ext cx="459878" cy="472968"/>
              <a:chOff x="2113613" y="1840433"/>
              <a:chExt cx="644577" cy="662924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2113613" y="1858780"/>
                <a:ext cx="644577" cy="644577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2176540" y="1840433"/>
                <a:ext cx="446864" cy="64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" name="椭圆 101"/>
            <p:cNvSpPr/>
            <p:nvPr/>
          </p:nvSpPr>
          <p:spPr>
            <a:xfrm>
              <a:off x="9518521" y="4724988"/>
              <a:ext cx="688198" cy="688198"/>
            </a:xfrm>
            <a:prstGeom prst="ellipse">
              <a:avLst/>
            </a:prstGeom>
            <a:solidFill>
              <a:srgbClr val="42B9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456005" y="4640232"/>
              <a:ext cx="35647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毕业设计总结与收获</a:t>
              </a:r>
              <a:endParaRPr lang="zh-CN" altLang="en-US" sz="24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797" y="4706629"/>
              <a:ext cx="540361" cy="54036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8412" y="1785417"/>
            <a:ext cx="675533" cy="1322070"/>
            <a:chOff x="408412" y="1785417"/>
            <a:chExt cx="675533" cy="1322070"/>
          </a:xfrm>
        </p:grpSpPr>
        <p:sp>
          <p:nvSpPr>
            <p:cNvPr id="43" name="文本框 42"/>
            <p:cNvSpPr txBox="1"/>
            <p:nvPr/>
          </p:nvSpPr>
          <p:spPr>
            <a:xfrm>
              <a:off x="522712" y="1785417"/>
              <a:ext cx="561233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300" dirty="0" smtClean="0">
                  <a:ln w="2540">
                    <a:noFill/>
                  </a:ln>
                  <a:solidFill>
                    <a:srgbClr val="15B7EB"/>
                  </a:solidFill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目录</a:t>
              </a:r>
              <a:endParaRPr lang="zh-CN" altLang="en-US" sz="4000" spc="300" dirty="0" smtClean="0">
                <a:ln w="2540">
                  <a:noFill/>
                </a:ln>
                <a:solidFill>
                  <a:srgbClr val="15B7EB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408412" y="1788130"/>
              <a:ext cx="0" cy="127749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93268" y="2024890"/>
            <a:ext cx="803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56446" y="2352984"/>
            <a:ext cx="5474794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CN" altLang="en-US" sz="32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3361457" y="3033439"/>
            <a:ext cx="5141098" cy="161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268856" y="1716895"/>
            <a:ext cx="324412" cy="683452"/>
            <a:chOff x="1633928" y="2263515"/>
            <a:chExt cx="324412" cy="68345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33928" y="2263515"/>
              <a:ext cx="0" cy="6834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8838622" y="3554531"/>
            <a:ext cx="324412" cy="834591"/>
            <a:chOff x="1633928" y="2263514"/>
            <a:chExt cx="324412" cy="834591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633928" y="2263514"/>
              <a:ext cx="0" cy="8345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26344" y="744884"/>
            <a:ext cx="7261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0088380" y="269824"/>
            <a:ext cx="21036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1719580" y="1803400"/>
            <a:ext cx="9375140" cy="4246245"/>
          </a:xfrm>
          <a:prstGeom prst="rect">
            <a:avLst/>
          </a:prstGeom>
          <a:solidFill>
            <a:srgbClr val="3235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我国经济飞速发展，人们的生活质量大幅度提高，私家车进入了大多数家庭，成为了一种平民化交通工具。然而私家车平民化带来方便的同时也带来了危险。随着汽车产业的快速发展，汽车的智能化水平快速提升，越来越多的辅助驾驶功能被应用在汽车中，越来越多的人也依赖车上的辅助行车设备进行驾驶。调查显示，很多驾驶员呼吁车上能够配置更多的行车辅助设备，他们不仅要求辅助设备灵活好用，还要价格低廉，能够被大多数人所接受。</a:t>
            </a:r>
            <a:endParaRPr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因此本</a:t>
            </a:r>
            <a:r>
              <a:rPr 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课题为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基于51单片机超声波测距的倒车防撞报警系统，提出以超声波测距为基础，结合其他必要模块设计一款倒车防撞报警系统。超声波技术不仅可用于倒车系统，还可以应用到自动泊车、自动驾驶等行车辅助系统上。</a:t>
            </a:r>
            <a:endParaRPr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4"/>
          <p:cNvSpPr txBox="1"/>
          <p:nvPr/>
        </p:nvSpPr>
        <p:spPr>
          <a:xfrm flipH="1">
            <a:off x="1847002" y="150506"/>
            <a:ext cx="4248997" cy="67881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CN" altLang="en-US" sz="36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4"/>
          <p:cNvSpPr txBox="1"/>
          <p:nvPr/>
        </p:nvSpPr>
        <p:spPr>
          <a:xfrm flipH="1">
            <a:off x="8508874" y="493042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93268" y="2024890"/>
            <a:ext cx="803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94240" y="2394223"/>
            <a:ext cx="506494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课题功能</a:t>
            </a:r>
            <a:endParaRPr lang="zh-CN" altLang="en-US" sz="32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964180" y="3033439"/>
            <a:ext cx="58950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268856" y="1716895"/>
            <a:ext cx="324412" cy="683452"/>
            <a:chOff x="1633928" y="2263515"/>
            <a:chExt cx="324412" cy="68345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33928" y="2263515"/>
              <a:ext cx="0" cy="6834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9132390" y="3348329"/>
            <a:ext cx="324412" cy="834591"/>
            <a:chOff x="1633928" y="2263514"/>
            <a:chExt cx="324412" cy="834591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633928" y="2263514"/>
              <a:ext cx="0" cy="8345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 flipH="1">
            <a:off x="8565053" y="478314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26344" y="744884"/>
            <a:ext cx="7261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088380" y="269824"/>
            <a:ext cx="21036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4"/>
          <p:cNvSpPr txBox="1"/>
          <p:nvPr/>
        </p:nvSpPr>
        <p:spPr>
          <a:xfrm flipH="1">
            <a:off x="1847215" y="188595"/>
            <a:ext cx="4534535" cy="107632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基于51单片机倒车防撞系统设计</a:t>
            </a:r>
            <a:endParaRPr lang="en-US" altLang="zh-CN" sz="24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2159" y="92111"/>
            <a:ext cx="4141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rgbClr val="42B9DB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Title</a:t>
            </a:r>
            <a:endParaRPr lang="zh-CN" altLang="en-US" sz="1600" b="1" spc="600" dirty="0">
              <a:solidFill>
                <a:srgbClr val="42B9DB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4"/>
          <p:cNvSpPr txBox="1"/>
          <p:nvPr/>
        </p:nvSpPr>
        <p:spPr>
          <a:xfrm flipH="1">
            <a:off x="934507" y="2841839"/>
            <a:ext cx="2464199" cy="4603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超声波测距</a:t>
            </a:r>
            <a:endParaRPr lang="zh-CN" altLang="en-US" sz="24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34751" y="1664678"/>
            <a:ext cx="2322810" cy="4497720"/>
            <a:chOff x="896016" y="1875498"/>
            <a:chExt cx="2322810" cy="4497720"/>
          </a:xfrm>
        </p:grpSpPr>
        <p:sp>
          <p:nvSpPr>
            <p:cNvPr id="11" name="文本框 10"/>
            <p:cNvSpPr txBox="1"/>
            <p:nvPr/>
          </p:nvSpPr>
          <p:spPr>
            <a:xfrm>
              <a:off x="896016" y="3511908"/>
              <a:ext cx="2322810" cy="286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系统要在测量目标物移动时准确测出目标物与系统之间的距离。在本设计中采用超声波模块实现测距功能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96016" y="3511908"/>
              <a:ext cx="232281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322" y="1875498"/>
              <a:ext cx="974239" cy="853397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6264507" y="1686977"/>
            <a:ext cx="2502690" cy="5002471"/>
            <a:chOff x="6247362" y="1832392"/>
            <a:chExt cx="2502690" cy="5002471"/>
          </a:xfrm>
        </p:grpSpPr>
        <p:sp>
          <p:nvSpPr>
            <p:cNvPr id="15" name="文本框 14"/>
            <p:cNvSpPr txBox="1"/>
            <p:nvPr/>
          </p:nvSpPr>
          <p:spPr>
            <a:xfrm>
              <a:off x="6247362" y="3511908"/>
              <a:ext cx="2322810" cy="3322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系统需要在测量目标物与系统之间距离小于系统设定阈值时报警。本设计中采用蜂鸣器和LED二极管实现声光报警。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47362" y="3511908"/>
              <a:ext cx="232281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4"/>
            <p:cNvSpPr txBox="1"/>
            <p:nvPr/>
          </p:nvSpPr>
          <p:spPr>
            <a:xfrm flipH="1">
              <a:off x="6285853" y="2987254"/>
              <a:ext cx="2464199" cy="46037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声光报警</a:t>
              </a:r>
              <a:endParaRPr lang="zh-CN" altLang="en-US" sz="24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239" y="1832392"/>
              <a:ext cx="865899" cy="853397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922791" y="1687198"/>
            <a:ext cx="2464199" cy="4069435"/>
            <a:chOff x="8922791" y="1842138"/>
            <a:chExt cx="2464199" cy="4069435"/>
          </a:xfrm>
        </p:grpSpPr>
        <p:sp>
          <p:nvSpPr>
            <p:cNvPr id="20" name="文本框 19"/>
            <p:cNvSpPr txBox="1"/>
            <p:nvPr/>
          </p:nvSpPr>
          <p:spPr>
            <a:xfrm>
              <a:off x="8923035" y="3511908"/>
              <a:ext cx="2322810" cy="239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系统需要根据不同情况修改距离阈值，所以设定按键模块使系统可以达到修改功能</a:t>
              </a:r>
              <a:endPara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923035" y="3511908"/>
              <a:ext cx="232281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4"/>
            <p:cNvSpPr txBox="1"/>
            <p:nvPr/>
          </p:nvSpPr>
          <p:spPr>
            <a:xfrm flipH="1">
              <a:off x="8922791" y="2987254"/>
              <a:ext cx="2464199" cy="46037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距离阈值修改</a:t>
              </a:r>
              <a:endParaRPr lang="zh-CN" altLang="en-US" sz="20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378" y="1842138"/>
              <a:ext cx="853397" cy="853397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3605344" y="1687367"/>
            <a:ext cx="2502690" cy="4475666"/>
            <a:chOff x="3571689" y="1897552"/>
            <a:chExt cx="2502690" cy="4475666"/>
          </a:xfrm>
        </p:grpSpPr>
        <p:sp>
          <p:nvSpPr>
            <p:cNvPr id="25" name="文本框 24"/>
            <p:cNvSpPr txBox="1"/>
            <p:nvPr/>
          </p:nvSpPr>
          <p:spPr>
            <a:xfrm>
              <a:off x="3571689" y="3511908"/>
              <a:ext cx="2322810" cy="286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系统需要在测量目标物与系统之间距离时需要实时显示。本设计中采用四位一体数码管来实现系统的显示功能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571689" y="3511908"/>
              <a:ext cx="232281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4"/>
            <p:cNvSpPr txBox="1"/>
            <p:nvPr/>
          </p:nvSpPr>
          <p:spPr>
            <a:xfrm flipH="1">
              <a:off x="3610180" y="2987254"/>
              <a:ext cx="2464199" cy="46037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2B9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数码管显示</a:t>
              </a:r>
              <a:endParaRPr lang="zh-CN" altLang="en-US" sz="20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42" y="1897552"/>
              <a:ext cx="853397" cy="8533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93268" y="2024890"/>
            <a:ext cx="803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13240" y="2394223"/>
            <a:ext cx="546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系统设计</a:t>
            </a:r>
            <a:endParaRPr lang="zh-CN" altLang="en-US" sz="32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116580" y="3033439"/>
            <a:ext cx="56464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268856" y="1716895"/>
            <a:ext cx="324412" cy="683452"/>
            <a:chOff x="1633928" y="2263515"/>
            <a:chExt cx="324412" cy="68345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33928" y="2263515"/>
              <a:ext cx="0" cy="6834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flipH="1" flipV="1">
            <a:off x="9269034" y="3554533"/>
            <a:ext cx="324412" cy="834591"/>
            <a:chOff x="1633928" y="2263514"/>
            <a:chExt cx="324412" cy="834591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633928" y="2263514"/>
              <a:ext cx="0" cy="8345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633928" y="2263515"/>
              <a:ext cx="324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3116580" y="3490422"/>
            <a:ext cx="616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通过对课题思路分析以及课题要求对系统所要实现的功能进行设计，完成系统整体设计及调试。</a:t>
            </a:r>
            <a:endParaRPr lang="zh-CN" altLang="en-US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033302" y="1436219"/>
            <a:ext cx="7205090" cy="431463"/>
            <a:chOff x="-224563" y="3469664"/>
            <a:chExt cx="7205090" cy="431786"/>
          </a:xfrm>
        </p:grpSpPr>
        <p:sp>
          <p:nvSpPr>
            <p:cNvPr id="5" name="TextBox 146"/>
            <p:cNvSpPr txBox="1">
              <a:spLocks noChangeArrowheads="1"/>
            </p:cNvSpPr>
            <p:nvPr/>
          </p:nvSpPr>
          <p:spPr bwMode="auto">
            <a:xfrm>
              <a:off x="-224563" y="3469664"/>
              <a:ext cx="2659307" cy="39907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统设计五大模块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-189825" y="3901450"/>
              <a:ext cx="7170352" cy="0"/>
            </a:xfrm>
            <a:prstGeom prst="line">
              <a:avLst/>
            </a:prstGeom>
            <a:ln w="3175">
              <a:solidFill>
                <a:srgbClr val="51A8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4"/>
          <p:cNvSpPr txBox="1"/>
          <p:nvPr/>
        </p:nvSpPr>
        <p:spPr>
          <a:xfrm flipH="1">
            <a:off x="8508874" y="493042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26344" y="744884"/>
            <a:ext cx="7261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088380" y="269824"/>
            <a:ext cx="21036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4"/>
          <p:cNvSpPr txBox="1"/>
          <p:nvPr/>
        </p:nvSpPr>
        <p:spPr>
          <a:xfrm flipH="1">
            <a:off x="1847215" y="188595"/>
            <a:ext cx="4625340" cy="76835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基于51单片机倒车防撞系统设计</a:t>
            </a:r>
            <a:endParaRPr lang="zh-CN" altLang="en-US" sz="24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2159" y="92111"/>
            <a:ext cx="4141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rgbClr val="42B9DB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Title</a:t>
            </a:r>
            <a:endParaRPr lang="zh-CN" altLang="en-US" sz="1600" b="1" spc="600" dirty="0">
              <a:solidFill>
                <a:srgbClr val="42B9DB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40137" y="2779078"/>
            <a:ext cx="1833486" cy="2488065"/>
            <a:chOff x="5082816" y="1782569"/>
            <a:chExt cx="1833486" cy="2488065"/>
          </a:xfrm>
        </p:grpSpPr>
        <p:sp>
          <p:nvSpPr>
            <p:cNvPr id="14" name="椭圆 13"/>
            <p:cNvSpPr/>
            <p:nvPr/>
          </p:nvSpPr>
          <p:spPr bwMode="auto">
            <a:xfrm>
              <a:off x="5094694" y="1857425"/>
              <a:ext cx="1821608" cy="18236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5082816" y="1782569"/>
              <a:ext cx="1821609" cy="18236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</a:endParaRPr>
            </a:p>
          </p:txBody>
        </p:sp>
        <p:grpSp>
          <p:nvGrpSpPr>
            <p:cNvPr id="16" name="组合 14"/>
            <p:cNvGrpSpPr/>
            <p:nvPr/>
          </p:nvGrpSpPr>
          <p:grpSpPr bwMode="auto">
            <a:xfrm>
              <a:off x="5115974" y="3865295"/>
              <a:ext cx="1794667" cy="405339"/>
              <a:chOff x="3930689" y="2799374"/>
              <a:chExt cx="1375238" cy="310569"/>
            </a:xfrm>
            <a:solidFill>
              <a:srgbClr val="49B4B3"/>
            </a:solidFill>
          </p:grpSpPr>
          <p:sp>
            <p:nvSpPr>
              <p:cNvPr id="18" name="矩形 50175"/>
              <p:cNvSpPr>
                <a:spLocks noChangeArrowheads="1"/>
              </p:cNvSpPr>
              <p:nvPr/>
            </p:nvSpPr>
            <p:spPr bwMode="auto">
              <a:xfrm>
                <a:off x="3965126" y="2804400"/>
                <a:ext cx="1326884" cy="3055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声光报警模块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3930689" y="2799374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930689" y="3075657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0450" y="2229353"/>
              <a:ext cx="937704" cy="937704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3156412" y="2756292"/>
            <a:ext cx="2006599" cy="2485431"/>
            <a:chOff x="3026879" y="1784993"/>
            <a:chExt cx="2006599" cy="2485431"/>
          </a:xfrm>
        </p:grpSpPr>
        <p:sp>
          <p:nvSpPr>
            <p:cNvPr id="31" name="椭圆 30"/>
            <p:cNvSpPr/>
            <p:nvPr/>
          </p:nvSpPr>
          <p:spPr bwMode="auto">
            <a:xfrm>
              <a:off x="3027056" y="1857425"/>
              <a:ext cx="1821608" cy="18236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3031279" y="1784993"/>
              <a:ext cx="1823681" cy="1823680"/>
            </a:xfrm>
            <a:prstGeom prst="ellipse">
              <a:avLst/>
            </a:prstGeom>
            <a:solidFill>
              <a:srgbClr val="FEA74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785" y="2244592"/>
              <a:ext cx="937704" cy="937704"/>
            </a:xfrm>
            <a:prstGeom prst="rect">
              <a:avLst/>
            </a:prstGeom>
          </p:spPr>
        </p:pic>
        <p:grpSp>
          <p:nvGrpSpPr>
            <p:cNvPr id="34" name="组合 14"/>
            <p:cNvGrpSpPr/>
            <p:nvPr/>
          </p:nvGrpSpPr>
          <p:grpSpPr bwMode="auto">
            <a:xfrm>
              <a:off x="3026879" y="3865295"/>
              <a:ext cx="2006599" cy="405129"/>
              <a:chOff x="3903440" y="2799374"/>
              <a:chExt cx="1537640" cy="310408"/>
            </a:xfrm>
            <a:solidFill>
              <a:srgbClr val="49B4B3"/>
            </a:solidFill>
          </p:grpSpPr>
          <p:sp>
            <p:nvSpPr>
              <p:cNvPr id="35" name="矩形 50175"/>
              <p:cNvSpPr>
                <a:spLocks noChangeArrowheads="1"/>
              </p:cNvSpPr>
              <p:nvPr/>
            </p:nvSpPr>
            <p:spPr bwMode="auto">
              <a:xfrm>
                <a:off x="3903440" y="2804239"/>
                <a:ext cx="1537640" cy="305543"/>
              </a:xfrm>
              <a:prstGeom prst="rect">
                <a:avLst/>
              </a:prstGeom>
              <a:solidFill>
                <a:srgbClr val="FEA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超声波测距模块</a:t>
                </a:r>
                <a:endPara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3930689" y="2799374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930689" y="3075657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/>
          <p:cNvGrpSpPr/>
          <p:nvPr/>
        </p:nvGrpSpPr>
        <p:grpSpPr>
          <a:xfrm>
            <a:off x="796591" y="2732092"/>
            <a:ext cx="2147571" cy="2487861"/>
            <a:chOff x="949032" y="1782563"/>
            <a:chExt cx="2147571" cy="2487861"/>
          </a:xfrm>
        </p:grpSpPr>
        <p:grpSp>
          <p:nvGrpSpPr>
            <p:cNvPr id="39" name="组合 38"/>
            <p:cNvGrpSpPr/>
            <p:nvPr/>
          </p:nvGrpSpPr>
          <p:grpSpPr>
            <a:xfrm>
              <a:off x="953068" y="1782563"/>
              <a:ext cx="1825458" cy="1898540"/>
              <a:chOff x="953068" y="1782563"/>
              <a:chExt cx="1825458" cy="1898540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956918" y="1857425"/>
                <a:ext cx="1821608" cy="18236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 bwMode="auto">
              <a:xfrm>
                <a:off x="953068" y="1782563"/>
                <a:ext cx="1821608" cy="1823678"/>
              </a:xfrm>
              <a:prstGeom prst="ellipse">
                <a:avLst/>
              </a:prstGeom>
              <a:solidFill>
                <a:srgbClr val="49B4B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011" y="2218794"/>
                <a:ext cx="937704" cy="937704"/>
              </a:xfrm>
              <a:prstGeom prst="rect">
                <a:avLst/>
              </a:prstGeom>
            </p:spPr>
          </p:pic>
        </p:grpSp>
        <p:grpSp>
          <p:nvGrpSpPr>
            <p:cNvPr id="40" name="组合 14"/>
            <p:cNvGrpSpPr/>
            <p:nvPr/>
          </p:nvGrpSpPr>
          <p:grpSpPr bwMode="auto">
            <a:xfrm>
              <a:off x="949032" y="3865295"/>
              <a:ext cx="2147571" cy="405129"/>
              <a:chOff x="3930202" y="2799374"/>
              <a:chExt cx="1645665" cy="310408"/>
            </a:xfrm>
            <a:solidFill>
              <a:srgbClr val="49B4B3"/>
            </a:solidFill>
          </p:grpSpPr>
          <p:sp>
            <p:nvSpPr>
              <p:cNvPr id="41" name="矩形 50175"/>
              <p:cNvSpPr>
                <a:spLocks noChangeArrowheads="1"/>
              </p:cNvSpPr>
              <p:nvPr/>
            </p:nvSpPr>
            <p:spPr bwMode="auto">
              <a:xfrm>
                <a:off x="3930202" y="2804239"/>
                <a:ext cx="1645665" cy="3055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单片机最小系统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3930689" y="2799374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930689" y="3075657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>
          <a:xfrm>
            <a:off x="7661640" y="2777274"/>
            <a:ext cx="1837150" cy="2488065"/>
            <a:chOff x="9258587" y="1782569"/>
            <a:chExt cx="1837150" cy="2488065"/>
          </a:xfrm>
        </p:grpSpPr>
        <p:sp>
          <p:nvSpPr>
            <p:cNvPr id="48" name="椭圆 47"/>
            <p:cNvSpPr/>
            <p:nvPr/>
          </p:nvSpPr>
          <p:spPr bwMode="auto">
            <a:xfrm>
              <a:off x="9258587" y="1857425"/>
              <a:ext cx="1821608" cy="18236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9274130" y="1782569"/>
              <a:ext cx="1821607" cy="1823680"/>
            </a:xfrm>
            <a:prstGeom prst="ellipse">
              <a:avLst/>
            </a:prstGeom>
            <a:solidFill>
              <a:srgbClr val="55A2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297" y="2210331"/>
              <a:ext cx="937704" cy="937704"/>
            </a:xfrm>
            <a:prstGeom prst="rect">
              <a:avLst/>
            </a:prstGeom>
          </p:spPr>
        </p:pic>
        <p:grpSp>
          <p:nvGrpSpPr>
            <p:cNvPr id="51" name="组合 14"/>
            <p:cNvGrpSpPr/>
            <p:nvPr/>
          </p:nvGrpSpPr>
          <p:grpSpPr bwMode="auto">
            <a:xfrm>
              <a:off x="9269671" y="3865295"/>
              <a:ext cx="1794667" cy="405339"/>
              <a:chOff x="3930689" y="2799374"/>
              <a:chExt cx="1375238" cy="310569"/>
            </a:xfrm>
            <a:solidFill>
              <a:srgbClr val="49B4B3"/>
            </a:solidFill>
          </p:grpSpPr>
          <p:sp>
            <p:nvSpPr>
              <p:cNvPr id="52" name="矩形 50175"/>
              <p:cNvSpPr>
                <a:spLocks noChangeArrowheads="1"/>
              </p:cNvSpPr>
              <p:nvPr/>
            </p:nvSpPr>
            <p:spPr bwMode="auto">
              <a:xfrm>
                <a:off x="3965126" y="2804400"/>
                <a:ext cx="1326884" cy="305543"/>
              </a:xfrm>
              <a:prstGeom prst="rect">
                <a:avLst/>
              </a:prstGeom>
              <a:solidFill>
                <a:srgbClr val="55A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显示模块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3930689" y="2799374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930689" y="3075657"/>
                <a:ext cx="1375238" cy="0"/>
              </a:xfrm>
              <a:prstGeom prst="line">
                <a:avLst/>
              </a:prstGeom>
              <a:grpFill/>
              <a:ln w="3175">
                <a:solidFill>
                  <a:srgbClr val="51A8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组合 60"/>
          <p:cNvGrpSpPr/>
          <p:nvPr/>
        </p:nvGrpSpPr>
        <p:grpSpPr>
          <a:xfrm>
            <a:off x="9970273" y="2798337"/>
            <a:ext cx="1833086" cy="2488067"/>
            <a:chOff x="7173970" y="1782569"/>
            <a:chExt cx="1833086" cy="2488067"/>
          </a:xfrm>
        </p:grpSpPr>
        <p:sp>
          <p:nvSpPr>
            <p:cNvPr id="62" name="椭圆 61"/>
            <p:cNvSpPr/>
            <p:nvPr/>
          </p:nvSpPr>
          <p:spPr bwMode="auto">
            <a:xfrm>
              <a:off x="7173970" y="1857425"/>
              <a:ext cx="1821608" cy="18236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chemeClr val="bg1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 bwMode="auto">
            <a:xfrm>
              <a:off x="7183025" y="1782569"/>
              <a:ext cx="1824031" cy="2488067"/>
              <a:chOff x="5506170" y="1203598"/>
              <a:chExt cx="1397472" cy="1906346"/>
            </a:xfrm>
            <a:solidFill>
              <a:srgbClr val="49B4B3"/>
            </a:solidFill>
          </p:grpSpPr>
          <p:sp>
            <p:nvSpPr>
              <p:cNvPr id="64" name="椭圆 63"/>
              <p:cNvSpPr/>
              <p:nvPr/>
            </p:nvSpPr>
            <p:spPr bwMode="auto">
              <a:xfrm>
                <a:off x="5506439" y="1203598"/>
                <a:ext cx="1397203" cy="1397296"/>
              </a:xfrm>
              <a:prstGeom prst="ellipse">
                <a:avLst/>
              </a:prstGeom>
              <a:solidFill>
                <a:srgbClr val="E3221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组合 19"/>
              <p:cNvGrpSpPr/>
              <p:nvPr/>
            </p:nvGrpSpPr>
            <p:grpSpPr bwMode="auto">
              <a:xfrm>
                <a:off x="5506170" y="2799374"/>
                <a:ext cx="1387947" cy="310570"/>
                <a:chOff x="5506170" y="2799374"/>
                <a:chExt cx="1387947" cy="310570"/>
              </a:xfrm>
              <a:grpFill/>
            </p:grpSpPr>
            <p:sp>
              <p:nvSpPr>
                <p:cNvPr id="66" name="矩形 50176"/>
                <p:cNvSpPr>
                  <a:spLocks noChangeArrowheads="1"/>
                </p:cNvSpPr>
                <p:nvPr/>
              </p:nvSpPr>
              <p:spPr bwMode="auto">
                <a:xfrm>
                  <a:off x="5506170" y="2804400"/>
                  <a:ext cx="1381741" cy="305544"/>
                </a:xfrm>
                <a:prstGeom prst="rect">
                  <a:avLst/>
                </a:prstGeom>
                <a:solidFill>
                  <a:srgbClr val="E322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按键模块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>
                  <a:off x="5519142" y="2799374"/>
                  <a:ext cx="1374975" cy="0"/>
                </a:xfrm>
                <a:prstGeom prst="line">
                  <a:avLst/>
                </a:prstGeom>
                <a:grpFill/>
                <a:ln w="3175">
                  <a:solidFill>
                    <a:srgbClr val="51A8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5519142" y="3075657"/>
                  <a:ext cx="1374975" cy="0"/>
                </a:xfrm>
                <a:prstGeom prst="line">
                  <a:avLst/>
                </a:prstGeom>
                <a:grpFill/>
                <a:ln w="3175">
                  <a:solidFill>
                    <a:srgbClr val="51A8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364" y="2222102"/>
              <a:ext cx="937704" cy="93770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26344" y="744884"/>
            <a:ext cx="7261525" cy="0"/>
          </a:xfrm>
          <a:prstGeom prst="line">
            <a:avLst/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0088380" y="269824"/>
            <a:ext cx="21036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4"/>
          <p:cNvSpPr txBox="1"/>
          <p:nvPr/>
        </p:nvSpPr>
        <p:spPr>
          <a:xfrm flipH="1">
            <a:off x="1847215" y="188595"/>
            <a:ext cx="4761230" cy="706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n w="2540">
                  <a:noFill/>
                </a:ln>
                <a:solidFill>
                  <a:srgbClr val="15B7E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基于51单片机倒车防撞系统设计</a:t>
            </a:r>
            <a:endParaRPr lang="en-US" altLang="zh-CN" sz="2400" b="1" dirty="0">
              <a:ln w="2540">
                <a:noFill/>
              </a:ln>
              <a:solidFill>
                <a:srgbClr val="15B7E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4"/>
          <p:cNvSpPr txBox="1"/>
          <p:nvPr/>
        </p:nvSpPr>
        <p:spPr>
          <a:xfrm flipH="1">
            <a:off x="8508874" y="493042"/>
            <a:ext cx="213412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2B9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800" b="1" dirty="0">
              <a:solidFill>
                <a:srgbClr val="42B9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068040" y="1135037"/>
            <a:ext cx="7205090" cy="431463"/>
            <a:chOff x="-224563" y="3469664"/>
            <a:chExt cx="7205090" cy="431786"/>
          </a:xfrm>
        </p:grpSpPr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>
              <a:off x="-224563" y="3469664"/>
              <a:ext cx="2912110" cy="39907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>
              <a:spAutoFit/>
            </a:bodyPr>
            <a:lstStyle/>
            <a:p>
              <a:pPr fontAlgn="ctr">
                <a:buClr>
                  <a:srgbClr val="FF0000"/>
                </a:buClr>
                <a:buSzPct val="70000"/>
                <a:defRPr/>
              </a:pPr>
              <a:r>
                <a:rPr lang="en-US" altLang="zh-CN" sz="20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b="1" dirty="0" smtClean="0">
                  <a:solidFill>
                    <a:srgbClr val="5B9BD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单片机最小系统设计</a:t>
              </a:r>
              <a:endParaRPr lang="zh-CN" altLang="en-US" sz="20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-189825" y="3901450"/>
              <a:ext cx="7170352" cy="0"/>
            </a:xfrm>
            <a:prstGeom prst="line">
              <a:avLst/>
            </a:prstGeom>
            <a:ln w="3175">
              <a:solidFill>
                <a:srgbClr val="51A8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单片机最小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2023110"/>
            <a:ext cx="720217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2353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演示</Application>
  <PresentationFormat>宽屏</PresentationFormat>
  <Paragraphs>220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华康俪金黑W8</vt:lpstr>
      <vt:lpstr>微软雅黑</vt:lpstr>
      <vt:lpstr>Segoe UI Light</vt:lpstr>
      <vt:lpstr>Calibri</vt:lpstr>
      <vt:lpstr>仿宋</vt:lpstr>
      <vt:lpstr>等线</vt:lpstr>
      <vt:lpstr>Segoe Print</vt:lpstr>
      <vt:lpstr>黑体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御用小师</dc:creator>
  <cp:lastModifiedBy>colorful</cp:lastModifiedBy>
  <cp:revision>208</cp:revision>
  <dcterms:created xsi:type="dcterms:W3CDTF">2016-01-25T05:25:00Z</dcterms:created>
  <dcterms:modified xsi:type="dcterms:W3CDTF">2018-06-08T14:19:38Z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